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7" r:id="rId4"/>
    <p:sldMasterId id="2147484036" r:id="rId5"/>
    <p:sldMasterId id="2147484038" r:id="rId6"/>
  </p:sldMasterIdLst>
  <p:notesMasterIdLst>
    <p:notesMasterId r:id="rId130"/>
  </p:notesMasterIdLst>
  <p:handoutMasterIdLst>
    <p:handoutMasterId r:id="rId131"/>
  </p:handoutMasterIdLst>
  <p:sldIdLst>
    <p:sldId id="259" r:id="rId7"/>
    <p:sldId id="266" r:id="rId8"/>
    <p:sldId id="267" r:id="rId9"/>
    <p:sldId id="295" r:id="rId10"/>
    <p:sldId id="354" r:id="rId11"/>
    <p:sldId id="355" r:id="rId12"/>
    <p:sldId id="296" r:id="rId13"/>
    <p:sldId id="356" r:id="rId14"/>
    <p:sldId id="357" r:id="rId15"/>
    <p:sldId id="299" r:id="rId16"/>
    <p:sldId id="358" r:id="rId17"/>
    <p:sldId id="300" r:id="rId18"/>
    <p:sldId id="298" r:id="rId19"/>
    <p:sldId id="301" r:id="rId20"/>
    <p:sldId id="292" r:id="rId21"/>
    <p:sldId id="269" r:id="rId22"/>
    <p:sldId id="359" r:id="rId23"/>
    <p:sldId id="294" r:id="rId24"/>
    <p:sldId id="360" r:id="rId25"/>
    <p:sldId id="260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61" r:id="rId39"/>
    <p:sldId id="262" r:id="rId40"/>
    <p:sldId id="263" r:id="rId41"/>
    <p:sldId id="282" r:id="rId42"/>
    <p:sldId id="283" r:id="rId43"/>
    <p:sldId id="284" r:id="rId44"/>
    <p:sldId id="285" r:id="rId45"/>
    <p:sldId id="286" r:id="rId46"/>
    <p:sldId id="287" r:id="rId47"/>
    <p:sldId id="293" r:id="rId48"/>
    <p:sldId id="264" r:id="rId49"/>
    <p:sldId id="265" r:id="rId50"/>
    <p:sldId id="256" r:id="rId51"/>
    <p:sldId id="257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2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61" r:id="rId76"/>
    <p:sldId id="302" r:id="rId77"/>
    <p:sldId id="303" r:id="rId78"/>
    <p:sldId id="304" r:id="rId79"/>
    <p:sldId id="305" r:id="rId80"/>
    <p:sldId id="306" r:id="rId81"/>
    <p:sldId id="307" r:id="rId82"/>
    <p:sldId id="308" r:id="rId83"/>
    <p:sldId id="309" r:id="rId84"/>
    <p:sldId id="310" r:id="rId85"/>
    <p:sldId id="311" r:id="rId86"/>
    <p:sldId id="312" r:id="rId87"/>
    <p:sldId id="313" r:id="rId88"/>
    <p:sldId id="314" r:id="rId89"/>
    <p:sldId id="315" r:id="rId90"/>
    <p:sldId id="316" r:id="rId91"/>
    <p:sldId id="317" r:id="rId92"/>
    <p:sldId id="318" r:id="rId93"/>
    <p:sldId id="319" r:id="rId94"/>
    <p:sldId id="320" r:id="rId95"/>
    <p:sldId id="321" r:id="rId96"/>
    <p:sldId id="322" r:id="rId97"/>
    <p:sldId id="323" r:id="rId98"/>
    <p:sldId id="324" r:id="rId99"/>
    <p:sldId id="325" r:id="rId100"/>
    <p:sldId id="326" r:id="rId101"/>
    <p:sldId id="327" r:id="rId102"/>
    <p:sldId id="328" r:id="rId103"/>
    <p:sldId id="329" r:id="rId104"/>
    <p:sldId id="330" r:id="rId105"/>
    <p:sldId id="331" r:id="rId106"/>
    <p:sldId id="332" r:id="rId107"/>
    <p:sldId id="333" r:id="rId108"/>
    <p:sldId id="334" r:id="rId109"/>
    <p:sldId id="335" r:id="rId110"/>
    <p:sldId id="336" r:id="rId111"/>
    <p:sldId id="337" r:id="rId112"/>
    <p:sldId id="338" r:id="rId113"/>
    <p:sldId id="339" r:id="rId114"/>
    <p:sldId id="340" r:id="rId115"/>
    <p:sldId id="341" r:id="rId116"/>
    <p:sldId id="342" r:id="rId117"/>
    <p:sldId id="343" r:id="rId118"/>
    <p:sldId id="344" r:id="rId119"/>
    <p:sldId id="345" r:id="rId120"/>
    <p:sldId id="346" r:id="rId121"/>
    <p:sldId id="347" r:id="rId122"/>
    <p:sldId id="348" r:id="rId123"/>
    <p:sldId id="349" r:id="rId124"/>
    <p:sldId id="350" r:id="rId125"/>
    <p:sldId id="351" r:id="rId126"/>
    <p:sldId id="352" r:id="rId127"/>
    <p:sldId id="353" r:id="rId128"/>
    <p:sldId id="258" r:id="rId1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880">
          <p15:clr>
            <a:srgbClr val="A4A3A4"/>
          </p15:clr>
        </p15:guide>
        <p15:guide id="5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uva  Pardesi" initials="AP" lastIdx="11" clrIdx="0">
    <p:extLst>
      <p:ext uri="{19B8F6BF-5375-455C-9EA6-DF929625EA0E}">
        <p15:presenceInfo xmlns:p15="http://schemas.microsoft.com/office/powerpoint/2012/main" userId="S-1-5-21-1801674531-1177238915-682003330-2129570" providerId="AD"/>
      </p:ext>
    </p:extLst>
  </p:cmAuthor>
  <p:cmAuthor id="2" name="Peshaan Khajotia" initials="PK" lastIdx="53" clrIdx="1">
    <p:extLst>
      <p:ext uri="{19B8F6BF-5375-455C-9EA6-DF929625EA0E}">
        <p15:presenceInfo xmlns:p15="http://schemas.microsoft.com/office/powerpoint/2012/main" userId="S-1-5-21-1801674531-1177238915-682003330-22218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C5"/>
    <a:srgbClr val="262626"/>
    <a:srgbClr val="724698"/>
    <a:srgbClr val="93478C"/>
    <a:srgbClr val="F15A2D"/>
    <a:srgbClr val="07BAE5"/>
    <a:srgbClr val="D53E85"/>
    <a:srgbClr val="612C91"/>
    <a:srgbClr val="000000"/>
    <a:srgbClr val="034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2" autoAdjust="0"/>
    <p:restoredTop sz="95930" autoAdjust="0"/>
  </p:normalViewPr>
  <p:slideViewPr>
    <p:cSldViewPr snapToObjects="1">
      <p:cViewPr varScale="1">
        <p:scale>
          <a:sx n="71" d="100"/>
          <a:sy n="71" d="100"/>
        </p:scale>
        <p:origin x="132" y="48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-15184"/>
    </p:cViewPr>
  </p:sorterViewPr>
  <p:notesViewPr>
    <p:cSldViewPr snapToObjects="1" showGuides="1">
      <p:cViewPr varScale="1">
        <p:scale>
          <a:sx n="93" d="100"/>
          <a:sy n="93" d="100"/>
        </p:scale>
        <p:origin x="36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viewProps" Target="viewProps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commentAuthors" Target="commentAuthors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6E581-5FB9-423A-846D-A955E43F1AA1}" type="datetimeFigureOut">
              <a:rPr lang="en-US" smtClean="0"/>
              <a:pPr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4B16E-D317-4731-B361-9197425E4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106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6ACDD-C55B-4FC4-89E7-E9F98F22F217}" type="datetimeFigureOut">
              <a:rPr lang="en-US" smtClean="0"/>
              <a:pPr/>
              <a:t>1/18/2023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4190E-9D7B-4847-98AB-991B2B4274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98234"/>
            <a:ext cx="5123095" cy="506724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spcBef>
                <a:spcPts val="100"/>
              </a:spcBef>
              <a:defRPr sz="2400">
                <a:solidFill>
                  <a:srgbClr val="724698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624762"/>
            <a:ext cx="5123095" cy="342900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itchFamily="2" charset="2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3740459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308" y="4669962"/>
            <a:ext cx="21178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Copyright © 2021 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Tata Consultancy Services Limited</a:t>
            </a:r>
          </a:p>
        </p:txBody>
      </p:sp>
      <p:sp>
        <p:nvSpPr>
          <p:cNvPr id="179" name="Rectangle 178"/>
          <p:cNvSpPr/>
          <p:nvPr userDrawn="1"/>
        </p:nvSpPr>
        <p:spPr>
          <a:xfrm rot="5400000">
            <a:off x="-112141" y="2519805"/>
            <a:ext cx="869427" cy="54864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188" name="Group 187"/>
          <p:cNvGrpSpPr/>
          <p:nvPr userDrawn="1"/>
        </p:nvGrpSpPr>
        <p:grpSpPr>
          <a:xfrm>
            <a:off x="283755" y="163261"/>
            <a:ext cx="2129833" cy="471311"/>
            <a:chOff x="283755" y="165687"/>
            <a:chExt cx="1564837" cy="346283"/>
          </a:xfrm>
        </p:grpSpPr>
        <p:grpSp>
          <p:nvGrpSpPr>
            <p:cNvPr id="196" name="Group 195"/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99" name="Freeform 198"/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00" name="Freeform 199"/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01" name="Freeform 200"/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97" name="Straight Connector 196"/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Picture 19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pic>
        <p:nvPicPr>
          <p:cNvPr id="170" name="Picture 16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21389" r="11266" b="20189"/>
          <a:stretch/>
        </p:blipFill>
        <p:spPr>
          <a:xfrm>
            <a:off x="6948264" y="183071"/>
            <a:ext cx="1902037" cy="507209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180"/>
            <a:ext cx="4891635" cy="3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03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76" y="4866099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defTabSz="685800">
              <a:defRPr/>
            </a:pPr>
            <a:r>
              <a:rPr lang="en-US" sz="9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00107"/>
            <a:ext cx="83820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" y="4869669"/>
            <a:ext cx="1071563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69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69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39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B5B9-033D-4470-B85F-832F83CFA14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E89C-39BF-4E52-AAED-6E23254BE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B5B9-033D-4470-B85F-832F83CFA14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E89C-39BF-4E52-AAED-6E23254BE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51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B5B9-033D-4470-B85F-832F83CFA14E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E89C-39BF-4E52-AAED-6E23254BE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98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267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048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70" y="1987302"/>
            <a:ext cx="4924276" cy="553998"/>
          </a:xfrm>
        </p:spPr>
        <p:txBody>
          <a:bodyPr vert="horz" wrap="square" lIns="68580" tIns="34290" rIns="68580" bIns="34290" rtlCol="0" anchor="ctr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5025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878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67" y="4866087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defTabSz="685800">
              <a:defRPr/>
            </a:pPr>
            <a:r>
              <a:rPr lang="en-US" sz="900">
                <a:solidFill>
                  <a:prstClr val="white"/>
                </a:solidFill>
                <a:cs typeface="Arial" charset="0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00101"/>
            <a:ext cx="83820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" y="4869657"/>
            <a:ext cx="1071563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Ch. 1.   Fundamental Concept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2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34" y="882040"/>
            <a:ext cx="5564766" cy="3697873"/>
          </a:xfrm>
          <a:prstGeom prst="rect">
            <a:avLst/>
          </a:prstGeom>
        </p:spPr>
      </p:pic>
      <p:sp>
        <p:nvSpPr>
          <p:cNvPr id="172" name="Rectangle 171"/>
          <p:cNvSpPr/>
          <p:nvPr userDrawn="1"/>
        </p:nvSpPr>
        <p:spPr>
          <a:xfrm>
            <a:off x="-550" y="882041"/>
            <a:ext cx="9143999" cy="3697873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60000">
                <a:srgbClr val="D43A5F">
                  <a:alpha val="62000"/>
                </a:srgbClr>
              </a:gs>
              <a:gs pos="39000">
                <a:srgbClr val="BA2983"/>
              </a:gs>
              <a:gs pos="100000">
                <a:srgbClr val="F04D38">
                  <a:alpha val="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283755" y="163261"/>
            <a:ext cx="2129833" cy="471311"/>
            <a:chOff x="283755" y="165687"/>
            <a:chExt cx="1564837" cy="346283"/>
          </a:xfrm>
        </p:grpSpPr>
        <p:grpSp>
          <p:nvGrpSpPr>
            <p:cNvPr id="174" name="Group 173"/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77" name="Freeform 176"/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8" name="Freeform 177"/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9" name="Freeform 178"/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75" name="Straight Connector 174"/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7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pic>
        <p:nvPicPr>
          <p:cNvPr id="170" name="Picture 16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21389" r="11266" b="20189"/>
          <a:stretch/>
        </p:blipFill>
        <p:spPr>
          <a:xfrm>
            <a:off x="6948264" y="183071"/>
            <a:ext cx="1902037" cy="507209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180"/>
            <a:ext cx="4891635" cy="317319"/>
          </a:xfrm>
          <a:prstGeom prst="rect">
            <a:avLst/>
          </a:prstGeom>
        </p:spPr>
      </p:pic>
      <p:sp>
        <p:nvSpPr>
          <p:cNvPr id="181" name="TextBox 180"/>
          <p:cNvSpPr txBox="1"/>
          <p:nvPr userDrawn="1"/>
        </p:nvSpPr>
        <p:spPr>
          <a:xfrm>
            <a:off x="366308" y="4669962"/>
            <a:ext cx="21178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Copyright © 2021 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Tata Consultancy Services Limited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381003" y="2091673"/>
            <a:ext cx="5123095" cy="506724"/>
          </a:xfrm>
        </p:spPr>
        <p:txBody>
          <a:bodyPr vert="horz" wrap="square" lIns="68580" tIns="34290" rIns="68580" bIns="34290" rtlCol="0"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381003" y="2618201"/>
            <a:ext cx="5123095" cy="34290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257175" marR="0" lvl="0" indent="-257175" fontAlgn="auto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3733898"/>
            <a:ext cx="1856666" cy="30176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257175" lvl="0" indent="-257175"/>
            <a:r>
              <a:rPr lang="en-US" dirty="0"/>
              <a:t>Insert Date</a:t>
            </a:r>
          </a:p>
        </p:txBody>
      </p:sp>
      <p:sp>
        <p:nvSpPr>
          <p:cNvPr id="27" name="Rectangle 26"/>
          <p:cNvSpPr/>
          <p:nvPr userDrawn="1"/>
        </p:nvSpPr>
        <p:spPr>
          <a:xfrm rot="5400000">
            <a:off x="-112141" y="2518005"/>
            <a:ext cx="869427" cy="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lvl="0" algn="ctr" defTabSz="685766"/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5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8"/>
          <a:stretch/>
        </p:blipFill>
        <p:spPr>
          <a:xfrm>
            <a:off x="3577569" y="882041"/>
            <a:ext cx="5571891" cy="3697872"/>
          </a:xfrm>
          <a:prstGeom prst="rect">
            <a:avLst/>
          </a:prstGeom>
        </p:spPr>
      </p:pic>
      <p:sp>
        <p:nvSpPr>
          <p:cNvPr id="172" name="Rectangle 171"/>
          <p:cNvSpPr/>
          <p:nvPr userDrawn="1"/>
        </p:nvSpPr>
        <p:spPr>
          <a:xfrm>
            <a:off x="0" y="882041"/>
            <a:ext cx="9143999" cy="3697873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60000">
                <a:srgbClr val="D43A5F">
                  <a:alpha val="62000"/>
                </a:srgbClr>
              </a:gs>
              <a:gs pos="39000">
                <a:srgbClr val="BA2983"/>
              </a:gs>
              <a:gs pos="100000">
                <a:srgbClr val="F04D38">
                  <a:alpha val="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91673"/>
            <a:ext cx="5123095" cy="506724"/>
          </a:xfrm>
        </p:spPr>
        <p:txBody>
          <a:bodyPr vert="horz" wrap="square" lIns="68580" tIns="34290" rIns="68580" bIns="34290" rtlCol="0"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618201"/>
            <a:ext cx="5123095" cy="34290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257175" marR="0" lvl="0" indent="-257175" fontAlgn="auto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3733898"/>
            <a:ext cx="1856666" cy="30176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257175" lvl="0" indent="-257175"/>
            <a:r>
              <a:rPr lang="en-US" dirty="0"/>
              <a:t>Insert Date</a:t>
            </a:r>
          </a:p>
        </p:txBody>
      </p:sp>
      <p:sp>
        <p:nvSpPr>
          <p:cNvPr id="171" name="Rectangle 170"/>
          <p:cNvSpPr/>
          <p:nvPr userDrawn="1"/>
        </p:nvSpPr>
        <p:spPr>
          <a:xfrm rot="5400000">
            <a:off x="-112141" y="2518005"/>
            <a:ext cx="869427" cy="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lvl="0" algn="ctr" defTabSz="685766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283755" y="163261"/>
            <a:ext cx="2129833" cy="471311"/>
            <a:chOff x="283755" y="165687"/>
            <a:chExt cx="1564837" cy="346283"/>
          </a:xfrm>
        </p:grpSpPr>
        <p:grpSp>
          <p:nvGrpSpPr>
            <p:cNvPr id="174" name="Group 173"/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77" name="Freeform 176"/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8" name="Freeform 177"/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9" name="Freeform 178"/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75" name="Straight Connector 174"/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7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pic>
        <p:nvPicPr>
          <p:cNvPr id="170" name="Picture 16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21389" r="11266" b="20189"/>
          <a:stretch/>
        </p:blipFill>
        <p:spPr>
          <a:xfrm>
            <a:off x="6948264" y="183071"/>
            <a:ext cx="1902037" cy="507209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180"/>
            <a:ext cx="4891635" cy="317319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66308" y="4669962"/>
            <a:ext cx="21178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Copyright © 2021 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Tata Consultancy Services Limited</a:t>
            </a:r>
          </a:p>
        </p:txBody>
      </p:sp>
    </p:spTree>
    <p:extLst>
      <p:ext uri="{BB962C8B-B14F-4D97-AF65-F5344CB8AC3E}">
        <p14:creationId xmlns:p14="http://schemas.microsoft.com/office/powerpoint/2010/main" val="31441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69" y="882041"/>
            <a:ext cx="5558210" cy="3697872"/>
          </a:xfrm>
          <a:prstGeom prst="rect">
            <a:avLst/>
          </a:prstGeom>
        </p:spPr>
      </p:pic>
      <p:sp>
        <p:nvSpPr>
          <p:cNvPr id="172" name="Rectangle 171"/>
          <p:cNvSpPr/>
          <p:nvPr userDrawn="1"/>
        </p:nvSpPr>
        <p:spPr>
          <a:xfrm>
            <a:off x="-8220" y="882041"/>
            <a:ext cx="9143999" cy="3697873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60000">
                <a:srgbClr val="D43A5F">
                  <a:alpha val="62000"/>
                </a:srgbClr>
              </a:gs>
              <a:gs pos="39000">
                <a:srgbClr val="BA2983"/>
              </a:gs>
              <a:gs pos="100000">
                <a:srgbClr val="F04D38">
                  <a:alpha val="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91673"/>
            <a:ext cx="5123095" cy="506724"/>
          </a:xfrm>
        </p:spPr>
        <p:txBody>
          <a:bodyPr vert="horz" wrap="square" lIns="68580" tIns="34290" rIns="68580" bIns="34290" rtlCol="0"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618201"/>
            <a:ext cx="5123095" cy="34290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257175" marR="0" lvl="0" indent="-257175" fontAlgn="auto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3733898"/>
            <a:ext cx="1856666" cy="30176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257175" lvl="0" indent="-257175"/>
            <a:r>
              <a:rPr lang="en-US" dirty="0"/>
              <a:t>Insert Date</a:t>
            </a:r>
          </a:p>
        </p:txBody>
      </p:sp>
      <p:sp>
        <p:nvSpPr>
          <p:cNvPr id="171" name="Rectangle 170"/>
          <p:cNvSpPr/>
          <p:nvPr userDrawn="1"/>
        </p:nvSpPr>
        <p:spPr>
          <a:xfrm rot="5400000">
            <a:off x="-112141" y="2518005"/>
            <a:ext cx="869427" cy="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lvl="0" algn="ctr" defTabSz="685766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283755" y="163261"/>
            <a:ext cx="2129833" cy="471311"/>
            <a:chOff x="283755" y="165687"/>
            <a:chExt cx="1564837" cy="346283"/>
          </a:xfrm>
        </p:grpSpPr>
        <p:grpSp>
          <p:nvGrpSpPr>
            <p:cNvPr id="174" name="Group 173"/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77" name="Freeform 176"/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8" name="Freeform 177"/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9" name="Freeform 178"/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75" name="Straight Connector 174"/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7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pic>
        <p:nvPicPr>
          <p:cNvPr id="170" name="Picture 16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21389" r="11266" b="20189"/>
          <a:stretch/>
        </p:blipFill>
        <p:spPr>
          <a:xfrm>
            <a:off x="6948264" y="183071"/>
            <a:ext cx="1902037" cy="507209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180"/>
            <a:ext cx="4891635" cy="317319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66308" y="4669962"/>
            <a:ext cx="21178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Copyright © 2021 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Tata Consultancy Services Limited</a:t>
            </a:r>
          </a:p>
        </p:txBody>
      </p:sp>
    </p:spTree>
    <p:extLst>
      <p:ext uri="{BB962C8B-B14F-4D97-AF65-F5344CB8AC3E}">
        <p14:creationId xmlns:p14="http://schemas.microsoft.com/office/powerpoint/2010/main" val="257512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523" y="889736"/>
            <a:ext cx="5529256" cy="3690177"/>
          </a:xfrm>
          <a:prstGeom prst="rect">
            <a:avLst/>
          </a:prstGeom>
        </p:spPr>
      </p:pic>
      <p:sp>
        <p:nvSpPr>
          <p:cNvPr id="172" name="Rectangle 171"/>
          <p:cNvSpPr/>
          <p:nvPr userDrawn="1"/>
        </p:nvSpPr>
        <p:spPr>
          <a:xfrm>
            <a:off x="-8220" y="882041"/>
            <a:ext cx="9143999" cy="3697873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60000">
                <a:srgbClr val="D43A5F">
                  <a:alpha val="62000"/>
                </a:srgbClr>
              </a:gs>
              <a:gs pos="39000">
                <a:srgbClr val="BA2983"/>
              </a:gs>
              <a:gs pos="100000">
                <a:srgbClr val="F04D38">
                  <a:alpha val="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91673"/>
            <a:ext cx="5123095" cy="506724"/>
          </a:xfrm>
        </p:spPr>
        <p:txBody>
          <a:bodyPr vert="horz" wrap="square" lIns="68580" tIns="34290" rIns="68580" bIns="34290" rtlCol="0"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618201"/>
            <a:ext cx="5123095" cy="34290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257175" marR="0" lvl="0" indent="-257175" fontAlgn="auto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3733898"/>
            <a:ext cx="1856666" cy="30176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257175" lvl="0" indent="-257175"/>
            <a:r>
              <a:rPr lang="en-US" dirty="0"/>
              <a:t>Insert Date</a:t>
            </a:r>
          </a:p>
        </p:txBody>
      </p:sp>
      <p:sp>
        <p:nvSpPr>
          <p:cNvPr id="171" name="Rectangle 170"/>
          <p:cNvSpPr/>
          <p:nvPr userDrawn="1"/>
        </p:nvSpPr>
        <p:spPr>
          <a:xfrm rot="5400000">
            <a:off x="-112141" y="2518005"/>
            <a:ext cx="869427" cy="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lvl="0" algn="ctr" defTabSz="685766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283755" y="163261"/>
            <a:ext cx="2129833" cy="471311"/>
            <a:chOff x="283755" y="165687"/>
            <a:chExt cx="1564837" cy="346283"/>
          </a:xfrm>
        </p:grpSpPr>
        <p:grpSp>
          <p:nvGrpSpPr>
            <p:cNvPr id="174" name="Group 173"/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77" name="Freeform 176"/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8" name="Freeform 177"/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9" name="Freeform 178"/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75" name="Straight Connector 174"/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7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pic>
        <p:nvPicPr>
          <p:cNvPr id="170" name="Picture 16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21389" r="11266" b="20189"/>
          <a:stretch/>
        </p:blipFill>
        <p:spPr>
          <a:xfrm>
            <a:off x="6948264" y="183071"/>
            <a:ext cx="1902037" cy="507209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180"/>
            <a:ext cx="4891635" cy="317319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66308" y="4669962"/>
            <a:ext cx="21178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Copyright © 2021 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Tata Consultancy Services Limited</a:t>
            </a:r>
          </a:p>
        </p:txBody>
      </p:sp>
    </p:spTree>
    <p:extLst>
      <p:ext uri="{BB962C8B-B14F-4D97-AF65-F5344CB8AC3E}">
        <p14:creationId xmlns:p14="http://schemas.microsoft.com/office/powerpoint/2010/main" val="189250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60" y="889736"/>
            <a:ext cx="5531919" cy="3690178"/>
          </a:xfrm>
          <a:prstGeom prst="rect">
            <a:avLst/>
          </a:prstGeom>
        </p:spPr>
      </p:pic>
      <p:sp>
        <p:nvSpPr>
          <p:cNvPr id="172" name="Rectangle 171"/>
          <p:cNvSpPr/>
          <p:nvPr userDrawn="1"/>
        </p:nvSpPr>
        <p:spPr>
          <a:xfrm>
            <a:off x="-8220" y="882041"/>
            <a:ext cx="9143999" cy="3697873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60000">
                <a:srgbClr val="D43A5F">
                  <a:alpha val="62000"/>
                </a:srgbClr>
              </a:gs>
              <a:gs pos="39000">
                <a:srgbClr val="BA2983"/>
              </a:gs>
              <a:gs pos="100000">
                <a:srgbClr val="F04D38">
                  <a:alpha val="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91673"/>
            <a:ext cx="5123095" cy="506724"/>
          </a:xfrm>
        </p:spPr>
        <p:txBody>
          <a:bodyPr vert="horz" wrap="square" lIns="68580" tIns="34290" rIns="68580" bIns="34290" rtlCol="0"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618201"/>
            <a:ext cx="5123095" cy="34290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257175" marR="0" lvl="0" indent="-257175" fontAlgn="auto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3733898"/>
            <a:ext cx="1856666" cy="30176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257175" lvl="0" indent="-257175"/>
            <a:r>
              <a:rPr lang="en-US" dirty="0"/>
              <a:t>Insert Date</a:t>
            </a:r>
          </a:p>
        </p:txBody>
      </p:sp>
      <p:sp>
        <p:nvSpPr>
          <p:cNvPr id="171" name="Rectangle 170"/>
          <p:cNvSpPr/>
          <p:nvPr userDrawn="1"/>
        </p:nvSpPr>
        <p:spPr>
          <a:xfrm rot="5400000">
            <a:off x="-112141" y="2518005"/>
            <a:ext cx="869427" cy="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lvl="0" algn="ctr" defTabSz="685766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283755" y="163261"/>
            <a:ext cx="2129833" cy="471311"/>
            <a:chOff x="283755" y="165687"/>
            <a:chExt cx="1564837" cy="346283"/>
          </a:xfrm>
        </p:grpSpPr>
        <p:grpSp>
          <p:nvGrpSpPr>
            <p:cNvPr id="174" name="Group 173"/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77" name="Freeform 176"/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8" name="Freeform 177"/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9" name="Freeform 178"/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75" name="Straight Connector 174"/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7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pic>
        <p:nvPicPr>
          <p:cNvPr id="170" name="Picture 16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21389" r="11266" b="20189"/>
          <a:stretch/>
        </p:blipFill>
        <p:spPr>
          <a:xfrm>
            <a:off x="6948264" y="183071"/>
            <a:ext cx="1902037" cy="507209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180"/>
            <a:ext cx="4891635" cy="317319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66308" y="4669962"/>
            <a:ext cx="21178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Copyright © 2021 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Tata Consultancy Services Limited</a:t>
            </a:r>
          </a:p>
        </p:txBody>
      </p:sp>
    </p:spTree>
    <p:extLst>
      <p:ext uri="{BB962C8B-B14F-4D97-AF65-F5344CB8AC3E}">
        <p14:creationId xmlns:p14="http://schemas.microsoft.com/office/powerpoint/2010/main" val="3617157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72" y="891563"/>
            <a:ext cx="5532528" cy="3688352"/>
          </a:xfrm>
          <a:prstGeom prst="rect">
            <a:avLst/>
          </a:prstGeom>
        </p:spPr>
      </p:pic>
      <p:sp>
        <p:nvSpPr>
          <p:cNvPr id="172" name="Rectangle 171"/>
          <p:cNvSpPr/>
          <p:nvPr userDrawn="1"/>
        </p:nvSpPr>
        <p:spPr>
          <a:xfrm>
            <a:off x="-8220" y="882041"/>
            <a:ext cx="9143999" cy="3697873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60000">
                <a:srgbClr val="D43A5F">
                  <a:alpha val="62000"/>
                </a:srgbClr>
              </a:gs>
              <a:gs pos="39000">
                <a:srgbClr val="BA2983"/>
              </a:gs>
              <a:gs pos="100000">
                <a:srgbClr val="F04D38">
                  <a:alpha val="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91673"/>
            <a:ext cx="5123095" cy="506724"/>
          </a:xfrm>
        </p:spPr>
        <p:txBody>
          <a:bodyPr vert="horz" wrap="square" lIns="68580" tIns="34290" rIns="68580" bIns="34290" rtlCol="0"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618201"/>
            <a:ext cx="5123095" cy="34290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257175" marR="0" lvl="0" indent="-257175" fontAlgn="auto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3733898"/>
            <a:ext cx="1856666" cy="30176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257175" lvl="0" indent="-257175"/>
            <a:r>
              <a:rPr lang="en-US" dirty="0"/>
              <a:t>Insert Date</a:t>
            </a:r>
          </a:p>
        </p:txBody>
      </p:sp>
      <p:sp>
        <p:nvSpPr>
          <p:cNvPr id="171" name="Rectangle 170"/>
          <p:cNvSpPr/>
          <p:nvPr userDrawn="1"/>
        </p:nvSpPr>
        <p:spPr>
          <a:xfrm rot="5400000">
            <a:off x="-112141" y="2518005"/>
            <a:ext cx="869427" cy="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lvl="0" algn="ctr" defTabSz="685766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283755" y="163261"/>
            <a:ext cx="2129833" cy="471311"/>
            <a:chOff x="283755" y="165687"/>
            <a:chExt cx="1564837" cy="346283"/>
          </a:xfrm>
        </p:grpSpPr>
        <p:grpSp>
          <p:nvGrpSpPr>
            <p:cNvPr id="174" name="Group 173"/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77" name="Freeform 176"/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8" name="Freeform 177"/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9" name="Freeform 178"/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75" name="Straight Connector 174"/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7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pic>
        <p:nvPicPr>
          <p:cNvPr id="170" name="Picture 16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21389" r="11266" b="20189"/>
          <a:stretch/>
        </p:blipFill>
        <p:spPr>
          <a:xfrm>
            <a:off x="6948264" y="183071"/>
            <a:ext cx="1902037" cy="507209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180"/>
            <a:ext cx="4891635" cy="317319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66308" y="4669962"/>
            <a:ext cx="21178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Copyright © 2021 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Tata Consultancy Services Limited</a:t>
            </a:r>
          </a:p>
        </p:txBody>
      </p:sp>
    </p:spTree>
    <p:extLst>
      <p:ext uri="{BB962C8B-B14F-4D97-AF65-F5344CB8AC3E}">
        <p14:creationId xmlns:p14="http://schemas.microsoft.com/office/powerpoint/2010/main" val="413194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" t="23400" b="15213"/>
          <a:stretch/>
        </p:blipFill>
        <p:spPr>
          <a:xfrm flipH="1">
            <a:off x="763694" y="891563"/>
            <a:ext cx="8382259" cy="3696412"/>
          </a:xfrm>
          <a:prstGeom prst="rect">
            <a:avLst/>
          </a:prstGeom>
        </p:spPr>
      </p:pic>
      <p:sp>
        <p:nvSpPr>
          <p:cNvPr id="172" name="Rectangle 171"/>
          <p:cNvSpPr/>
          <p:nvPr userDrawn="1"/>
        </p:nvSpPr>
        <p:spPr>
          <a:xfrm>
            <a:off x="-1953" y="882041"/>
            <a:ext cx="9143999" cy="3697873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60000">
                <a:srgbClr val="D43A5F">
                  <a:alpha val="62000"/>
                </a:srgbClr>
              </a:gs>
              <a:gs pos="39000">
                <a:srgbClr val="BA2983"/>
              </a:gs>
              <a:gs pos="100000">
                <a:srgbClr val="F04D38">
                  <a:alpha val="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91673"/>
            <a:ext cx="5123095" cy="506724"/>
          </a:xfrm>
        </p:spPr>
        <p:txBody>
          <a:bodyPr vert="horz" wrap="square" lIns="68580" tIns="34290" rIns="68580" bIns="34290" rtlCol="0"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618201"/>
            <a:ext cx="5123095" cy="34290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257175" marR="0" lvl="0" indent="-257175" fontAlgn="auto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3733898"/>
            <a:ext cx="1856666" cy="30176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257175" lvl="0" indent="-257175"/>
            <a:r>
              <a:rPr lang="en-US" dirty="0"/>
              <a:t>Insert Date</a:t>
            </a:r>
          </a:p>
        </p:txBody>
      </p:sp>
      <p:sp>
        <p:nvSpPr>
          <p:cNvPr id="171" name="Rectangle 170"/>
          <p:cNvSpPr/>
          <p:nvPr userDrawn="1"/>
        </p:nvSpPr>
        <p:spPr>
          <a:xfrm rot="5400000">
            <a:off x="-112141" y="2518005"/>
            <a:ext cx="869427" cy="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lvl="0" algn="ctr" defTabSz="685766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283755" y="163261"/>
            <a:ext cx="2129833" cy="471311"/>
            <a:chOff x="283755" y="165687"/>
            <a:chExt cx="1564837" cy="346283"/>
          </a:xfrm>
        </p:grpSpPr>
        <p:grpSp>
          <p:nvGrpSpPr>
            <p:cNvPr id="174" name="Group 173"/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77" name="Freeform 176"/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8" name="Freeform 177"/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9" name="Freeform 178"/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75" name="Straight Connector 174"/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7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pic>
        <p:nvPicPr>
          <p:cNvPr id="170" name="Picture 16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21389" r="11266" b="20189"/>
          <a:stretch/>
        </p:blipFill>
        <p:spPr>
          <a:xfrm>
            <a:off x="6948264" y="183071"/>
            <a:ext cx="1902037" cy="507209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180"/>
            <a:ext cx="4891635" cy="317319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66308" y="4669962"/>
            <a:ext cx="21178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Copyright © 2021 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Tata Consultancy Services Limited</a:t>
            </a:r>
          </a:p>
        </p:txBody>
      </p:sp>
    </p:spTree>
    <p:extLst>
      <p:ext uri="{BB962C8B-B14F-4D97-AF65-F5344CB8AC3E}">
        <p14:creationId xmlns:p14="http://schemas.microsoft.com/office/powerpoint/2010/main" val="25976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81" y="45555"/>
            <a:ext cx="8552914" cy="481985"/>
          </a:xfrm>
        </p:spPr>
        <p:txBody>
          <a:bodyPr vert="horz" wrap="square" lIns="68580" tIns="34290" rIns="68580" bIns="3429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74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181" y="45555"/>
            <a:ext cx="855291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8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-154141" y="283773"/>
            <a:ext cx="625061" cy="57515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1" name="Text Placeholder 4"/>
          <p:cNvSpPr txBox="1">
            <a:spLocks/>
          </p:cNvSpPr>
          <p:nvPr userDrawn="1"/>
        </p:nvSpPr>
        <p:spPr>
          <a:xfrm>
            <a:off x="4662608" y="4891759"/>
            <a:ext cx="1210588" cy="21544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defTabSz="914400">
              <a:defRPr sz="800" b="1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r>
              <a:rPr lang="en-US" sz="8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</a:p>
        </p:txBody>
      </p:sp>
      <p:sp>
        <p:nvSpPr>
          <p:cNvPr id="63" name="Rectangle 71"/>
          <p:cNvSpPr txBox="1">
            <a:spLocks noChangeArrowheads="1"/>
          </p:cNvSpPr>
          <p:nvPr userDrawn="1"/>
        </p:nvSpPr>
        <p:spPr bwMode="auto">
          <a:xfrm>
            <a:off x="4421706" y="4864345"/>
            <a:ext cx="300588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fld id="{13B55AB4-0D57-4FBE-946B-A81E4A9D2A4C}" type="slidenum">
              <a:rPr lang="en-US" noProof="0" smtClean="0"/>
              <a:pPr lvl="0"/>
              <a:t>‹#›</a:t>
            </a:fld>
            <a:r>
              <a:rPr lang="en-US" noProof="0" dirty="0"/>
              <a:t> </a:t>
            </a:r>
          </a:p>
        </p:txBody>
      </p:sp>
      <p:cxnSp>
        <p:nvCxnSpPr>
          <p:cNvPr id="64" name="Straight Connector 63"/>
          <p:cNvCxnSpPr/>
          <p:nvPr userDrawn="1"/>
        </p:nvCxnSpPr>
        <p:spPr>
          <a:xfrm>
            <a:off x="4687360" y="4945062"/>
            <a:ext cx="0" cy="1271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21389" r="11266" b="20189"/>
          <a:stretch/>
        </p:blipFill>
        <p:spPr>
          <a:xfrm>
            <a:off x="7895257" y="4747743"/>
            <a:ext cx="1080121" cy="288032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180"/>
            <a:ext cx="4891635" cy="3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3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4052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3751" r:id="rId9"/>
    <p:sldLayoutId id="2147484063" r:id="rId10"/>
    <p:sldLayoutId id="2147484064" r:id="rId11"/>
    <p:sldLayoutId id="2147484065" r:id="rId12"/>
    <p:sldLayoutId id="2147484066" r:id="rId13"/>
    <p:sldLayoutId id="2147484067" r:id="rId14"/>
    <p:sldLayoutId id="2147484068" r:id="rId15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rgbClr val="724698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Wingdings" pitchFamily="2" charset="2"/>
        <a:buChar char="§"/>
        <a:defRPr sz="15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Myriad Pro" pitchFamily="34" charset="0"/>
        <a:buChar char="–"/>
        <a:defRPr sz="15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Courier New" pitchFamily="49" charset="0"/>
        <a:buChar char="o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620" userDrawn="1">
          <p15:clr>
            <a:srgbClr val="F26B43"/>
          </p15:clr>
        </p15:guide>
        <p15:guide id="3" pos="5642" userDrawn="1">
          <p15:clr>
            <a:srgbClr val="F26B43"/>
          </p15:clr>
        </p15:guide>
        <p15:guide id="4" pos="11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2939" userDrawn="1">
          <p15:clr>
            <a:srgbClr val="F26B43"/>
          </p15:clr>
        </p15:guide>
        <p15:guide id="7" pos="2880" userDrawn="1">
          <p15:clr>
            <a:srgbClr val="F26B43"/>
          </p15:clr>
        </p15:guide>
        <p15:guide id="8" orient="horz" pos="1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6970" y="1987302"/>
            <a:ext cx="4924276" cy="553998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56970" y="2549813"/>
            <a:ext cx="4924276" cy="44607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166" name="Picture 1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21389" r="11266" b="20189"/>
          <a:stretch/>
        </p:blipFill>
        <p:spPr>
          <a:xfrm>
            <a:off x="212245" y="183071"/>
            <a:ext cx="1902037" cy="507209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180"/>
            <a:ext cx="4891635" cy="3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9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lang="en-US" sz="2400" kern="1200" dirty="0">
          <a:solidFill>
            <a:srgbClr val="724698"/>
          </a:solidFill>
          <a:latin typeface="+mj-lt"/>
          <a:ea typeface="+mj-ea"/>
          <a:cs typeface="Calibri Light" panose="020F030202020403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3000" kern="1200" dirty="0" smtClean="0">
          <a:solidFill>
            <a:schemeClr val="bg1">
              <a:lumMod val="50000"/>
            </a:schemeClr>
          </a:solidFill>
          <a:latin typeface="Calibri" panose="020F0502020204030204" pitchFamily="34" charset="0"/>
          <a:ea typeface="+mj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56970" y="1987302"/>
            <a:ext cx="3961966" cy="553998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>
            <a:lvl1pPr>
              <a:lnSpc>
                <a:spcPct val="90000"/>
              </a:lnSpc>
              <a:spcBef>
                <a:spcPts val="100"/>
              </a:spcBef>
              <a:buNone/>
              <a:defRPr sz="2400">
                <a:solidFill>
                  <a:srgbClr val="724698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64" name="Rectangle 163"/>
          <p:cNvSpPr/>
          <p:nvPr userDrawn="1"/>
        </p:nvSpPr>
        <p:spPr>
          <a:xfrm>
            <a:off x="356970" y="2549813"/>
            <a:ext cx="4100296" cy="44607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166" name="Picture 16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21389" r="11266" b="20189"/>
          <a:stretch/>
        </p:blipFill>
        <p:spPr>
          <a:xfrm>
            <a:off x="212245" y="183071"/>
            <a:ext cx="1902037" cy="507209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180"/>
            <a:ext cx="4891635" cy="3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8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61" r:id="rId2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3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3000" kern="1200" dirty="0" smtClean="0">
          <a:solidFill>
            <a:schemeClr val="bg1">
              <a:lumMod val="50000"/>
            </a:schemeClr>
          </a:solidFill>
          <a:latin typeface="Calibri" panose="020F0502020204030204" pitchFamily="34" charset="0"/>
          <a:ea typeface="+mj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2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01.png"/><Relationship Id="rId7" Type="http://schemas.openxmlformats.org/officeDocument/2006/relationships/image" Target="../media/image226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5.png"/><Relationship Id="rId5" Type="http://schemas.openxmlformats.org/officeDocument/2006/relationships/image" Target="../media/image204.png"/><Relationship Id="rId4" Type="http://schemas.openxmlformats.org/officeDocument/2006/relationships/image" Target="../media/image224.png"/><Relationship Id="rId9" Type="http://schemas.openxmlformats.org/officeDocument/2006/relationships/image" Target="../media/image2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7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171.png"/><Relationship Id="rId7" Type="http://schemas.openxmlformats.org/officeDocument/2006/relationships/image" Target="../media/image25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1.jp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164.png"/><Relationship Id="rId9" Type="http://schemas.openxmlformats.org/officeDocument/2006/relationships/image" Target="../media/image254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g"/><Relationship Id="rId13" Type="http://schemas.openxmlformats.org/officeDocument/2006/relationships/image" Target="../media/image259.png"/><Relationship Id="rId3" Type="http://schemas.openxmlformats.org/officeDocument/2006/relationships/image" Target="../media/image164.png"/><Relationship Id="rId7" Type="http://schemas.openxmlformats.org/officeDocument/2006/relationships/image" Target="../media/image256.png"/><Relationship Id="rId12" Type="http://schemas.openxmlformats.org/officeDocument/2006/relationships/image" Target="../media/image25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3.png"/><Relationship Id="rId11" Type="http://schemas.openxmlformats.org/officeDocument/2006/relationships/image" Target="../media/image165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65.png"/><Relationship Id="rId7" Type="http://schemas.openxmlformats.org/officeDocument/2006/relationships/image" Target="../media/image164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3.png"/><Relationship Id="rId11" Type="http://schemas.openxmlformats.org/officeDocument/2006/relationships/image" Target="../media/image168.png"/><Relationship Id="rId5" Type="http://schemas.openxmlformats.org/officeDocument/2006/relationships/image" Target="../media/image262.png"/><Relationship Id="rId10" Type="http://schemas.openxmlformats.org/officeDocument/2006/relationships/image" Target="../media/image266.png"/><Relationship Id="rId4" Type="http://schemas.openxmlformats.org/officeDocument/2006/relationships/image" Target="../media/image166.png"/><Relationship Id="rId9" Type="http://schemas.openxmlformats.org/officeDocument/2006/relationships/image" Target="../media/image26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65.png"/><Relationship Id="rId7" Type="http://schemas.openxmlformats.org/officeDocument/2006/relationships/image" Target="../media/image264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png"/><Relationship Id="rId11" Type="http://schemas.openxmlformats.org/officeDocument/2006/relationships/image" Target="../media/image168.png"/><Relationship Id="rId5" Type="http://schemas.openxmlformats.org/officeDocument/2006/relationships/image" Target="../media/image263.png"/><Relationship Id="rId10" Type="http://schemas.openxmlformats.org/officeDocument/2006/relationships/image" Target="../media/image166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65.png"/><Relationship Id="rId7" Type="http://schemas.openxmlformats.org/officeDocument/2006/relationships/image" Target="../media/image264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png"/><Relationship Id="rId11" Type="http://schemas.openxmlformats.org/officeDocument/2006/relationships/image" Target="../media/image168.png"/><Relationship Id="rId5" Type="http://schemas.openxmlformats.org/officeDocument/2006/relationships/image" Target="../media/image263.png"/><Relationship Id="rId10" Type="http://schemas.openxmlformats.org/officeDocument/2006/relationships/image" Target="../media/image166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65.png"/><Relationship Id="rId7" Type="http://schemas.openxmlformats.org/officeDocument/2006/relationships/image" Target="../media/image264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png"/><Relationship Id="rId11" Type="http://schemas.openxmlformats.org/officeDocument/2006/relationships/image" Target="../media/image168.png"/><Relationship Id="rId5" Type="http://schemas.openxmlformats.org/officeDocument/2006/relationships/image" Target="../media/image263.png"/><Relationship Id="rId10" Type="http://schemas.openxmlformats.org/officeDocument/2006/relationships/image" Target="../media/image166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65.png"/><Relationship Id="rId7" Type="http://schemas.openxmlformats.org/officeDocument/2006/relationships/image" Target="../media/image264.png"/><Relationship Id="rId12" Type="http://schemas.openxmlformats.org/officeDocument/2006/relationships/image" Target="../media/image168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png"/><Relationship Id="rId11" Type="http://schemas.openxmlformats.org/officeDocument/2006/relationships/image" Target="../media/image174.png"/><Relationship Id="rId5" Type="http://schemas.openxmlformats.org/officeDocument/2006/relationships/image" Target="../media/image263.png"/><Relationship Id="rId10" Type="http://schemas.openxmlformats.org/officeDocument/2006/relationships/image" Target="../media/image166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53.png"/><Relationship Id="rId3" Type="http://schemas.openxmlformats.org/officeDocument/2006/relationships/image" Target="../media/image165.png"/><Relationship Id="rId7" Type="http://schemas.openxmlformats.org/officeDocument/2006/relationships/image" Target="../media/image264.png"/><Relationship Id="rId12" Type="http://schemas.openxmlformats.org/officeDocument/2006/relationships/image" Target="../media/image25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png"/><Relationship Id="rId11" Type="http://schemas.openxmlformats.org/officeDocument/2006/relationships/image" Target="../media/image174.png"/><Relationship Id="rId5" Type="http://schemas.openxmlformats.org/officeDocument/2006/relationships/image" Target="../media/image263.png"/><Relationship Id="rId10" Type="http://schemas.openxmlformats.org/officeDocument/2006/relationships/image" Target="../media/image166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Relationship Id="rId14" Type="http://schemas.openxmlformats.org/officeDocument/2006/relationships/image" Target="../media/image16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6.png"/><Relationship Id="rId21" Type="http://schemas.openxmlformats.org/officeDocument/2006/relationships/image" Target="../media/image103.png"/><Relationship Id="rId7" Type="http://schemas.openxmlformats.org/officeDocument/2006/relationships/image" Target="../media/image84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5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jpg"/><Relationship Id="rId18" Type="http://schemas.openxmlformats.org/officeDocument/2006/relationships/image" Target="../media/image120.png"/><Relationship Id="rId26" Type="http://schemas.openxmlformats.org/officeDocument/2006/relationships/image" Target="../media/image128.jpg"/><Relationship Id="rId39" Type="http://schemas.openxmlformats.org/officeDocument/2006/relationships/image" Target="../media/image141.png"/><Relationship Id="rId21" Type="http://schemas.openxmlformats.org/officeDocument/2006/relationships/image" Target="../media/image123.jpg"/><Relationship Id="rId34" Type="http://schemas.openxmlformats.org/officeDocument/2006/relationships/image" Target="../media/image136.jp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jpg"/><Relationship Id="rId25" Type="http://schemas.openxmlformats.org/officeDocument/2006/relationships/image" Target="../media/image127.jpg"/><Relationship Id="rId33" Type="http://schemas.openxmlformats.org/officeDocument/2006/relationships/image" Target="../media/image135.png"/><Relationship Id="rId38" Type="http://schemas.openxmlformats.org/officeDocument/2006/relationships/image" Target="../media/image140.jp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jpg"/><Relationship Id="rId11" Type="http://schemas.openxmlformats.org/officeDocument/2006/relationships/image" Target="../media/image113.png"/><Relationship Id="rId24" Type="http://schemas.openxmlformats.org/officeDocument/2006/relationships/image" Target="../media/image126.jpg"/><Relationship Id="rId32" Type="http://schemas.openxmlformats.org/officeDocument/2006/relationships/image" Target="../media/image134.png"/><Relationship Id="rId37" Type="http://schemas.openxmlformats.org/officeDocument/2006/relationships/image" Target="../media/image139.jpg"/><Relationship Id="rId5" Type="http://schemas.openxmlformats.org/officeDocument/2006/relationships/image" Target="../media/image107.jp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jpg"/><Relationship Id="rId36" Type="http://schemas.openxmlformats.org/officeDocument/2006/relationships/image" Target="../media/image138.jpg"/><Relationship Id="rId10" Type="http://schemas.openxmlformats.org/officeDocument/2006/relationships/image" Target="../media/image112.jpg"/><Relationship Id="rId19" Type="http://schemas.openxmlformats.org/officeDocument/2006/relationships/image" Target="../media/image121.jpg"/><Relationship Id="rId31" Type="http://schemas.openxmlformats.org/officeDocument/2006/relationships/image" Target="../media/image133.jpg"/><Relationship Id="rId4" Type="http://schemas.openxmlformats.org/officeDocument/2006/relationships/image" Target="../media/image106.png"/><Relationship Id="rId9" Type="http://schemas.openxmlformats.org/officeDocument/2006/relationships/image" Target="../media/image111.jpg"/><Relationship Id="rId14" Type="http://schemas.openxmlformats.org/officeDocument/2006/relationships/image" Target="../media/image116.jpg"/><Relationship Id="rId22" Type="http://schemas.openxmlformats.org/officeDocument/2006/relationships/image" Target="../media/image124.png"/><Relationship Id="rId27" Type="http://schemas.openxmlformats.org/officeDocument/2006/relationships/image" Target="../media/image129.jpg"/><Relationship Id="rId30" Type="http://schemas.openxmlformats.org/officeDocument/2006/relationships/image" Target="../media/image132.png"/><Relationship Id="rId35" Type="http://schemas.openxmlformats.org/officeDocument/2006/relationships/image" Target="../media/image137.jpg"/><Relationship Id="rId8" Type="http://schemas.openxmlformats.org/officeDocument/2006/relationships/image" Target="../media/image110.png"/><Relationship Id="rId3" Type="http://schemas.openxmlformats.org/officeDocument/2006/relationships/image" Target="../media/image105.jp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6.png"/><Relationship Id="rId21" Type="http://schemas.openxmlformats.org/officeDocument/2006/relationships/image" Target="../media/image103.png"/><Relationship Id="rId7" Type="http://schemas.openxmlformats.org/officeDocument/2006/relationships/image" Target="../media/image84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5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5.png"/><Relationship Id="rId3" Type="http://schemas.openxmlformats.org/officeDocument/2006/relationships/image" Target="../media/image152.png"/><Relationship Id="rId7" Type="http://schemas.openxmlformats.org/officeDocument/2006/relationships/image" Target="../media/image147.png"/><Relationship Id="rId12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6.png"/><Relationship Id="rId11" Type="http://schemas.openxmlformats.org/officeDocument/2006/relationships/image" Target="../media/image153.png"/><Relationship Id="rId5" Type="http://schemas.openxmlformats.org/officeDocument/2006/relationships/image" Target="../media/image145.png"/><Relationship Id="rId15" Type="http://schemas.openxmlformats.org/officeDocument/2006/relationships/image" Target="../media/image157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3.png"/><Relationship Id="rId3" Type="http://schemas.openxmlformats.org/officeDocument/2006/relationships/image" Target="../media/image158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6.png"/><Relationship Id="rId2" Type="http://schemas.openxmlformats.org/officeDocument/2006/relationships/image" Target="../media/image15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11" Type="http://schemas.openxmlformats.org/officeDocument/2006/relationships/image" Target="../media/image149.png"/><Relationship Id="rId5" Type="http://schemas.openxmlformats.org/officeDocument/2006/relationships/image" Target="../media/image159.png"/><Relationship Id="rId15" Type="http://schemas.openxmlformats.org/officeDocument/2006/relationships/image" Target="../media/image154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Relationship Id="rId1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4.png"/><Relationship Id="rId7" Type="http://schemas.openxmlformats.org/officeDocument/2006/relationships/image" Target="../media/image166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png"/><Relationship Id="rId5" Type="http://schemas.openxmlformats.org/officeDocument/2006/relationships/image" Target="../media/image165.png"/><Relationship Id="rId4" Type="http://schemas.openxmlformats.org/officeDocument/2006/relationships/image" Target="../media/image170.png"/><Relationship Id="rId9" Type="http://schemas.openxmlformats.org/officeDocument/2006/relationships/image" Target="../media/image16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4.png"/><Relationship Id="rId7" Type="http://schemas.openxmlformats.org/officeDocument/2006/relationships/image" Target="../media/image16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68.png"/><Relationship Id="rId4" Type="http://schemas.openxmlformats.org/officeDocument/2006/relationships/image" Target="../media/image170.png"/><Relationship Id="rId9" Type="http://schemas.openxmlformats.org/officeDocument/2006/relationships/image" Target="../media/image16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12" Type="http://schemas.openxmlformats.org/officeDocument/2006/relationships/image" Target="../media/image16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.png"/><Relationship Id="rId11" Type="http://schemas.openxmlformats.org/officeDocument/2006/relationships/image" Target="../media/image167.png"/><Relationship Id="rId5" Type="http://schemas.openxmlformats.org/officeDocument/2006/relationships/image" Target="../media/image169.png"/><Relationship Id="rId10" Type="http://schemas.openxmlformats.org/officeDocument/2006/relationships/image" Target="../media/image166.png"/><Relationship Id="rId4" Type="http://schemas.openxmlformats.org/officeDocument/2006/relationships/image" Target="../media/image173.png"/><Relationship Id="rId9" Type="http://schemas.openxmlformats.org/officeDocument/2006/relationships/image" Target="../media/image16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68.png"/><Relationship Id="rId3" Type="http://schemas.openxmlformats.org/officeDocument/2006/relationships/image" Target="../media/image172.png"/><Relationship Id="rId7" Type="http://schemas.openxmlformats.org/officeDocument/2006/relationships/image" Target="../media/image170.png"/><Relationship Id="rId12" Type="http://schemas.openxmlformats.org/officeDocument/2006/relationships/image" Target="../media/image16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11" Type="http://schemas.openxmlformats.org/officeDocument/2006/relationships/image" Target="../media/image163.png"/><Relationship Id="rId5" Type="http://schemas.openxmlformats.org/officeDocument/2006/relationships/image" Target="../media/image173.png"/><Relationship Id="rId10" Type="http://schemas.openxmlformats.org/officeDocument/2006/relationships/image" Target="../media/image171.png"/><Relationship Id="rId4" Type="http://schemas.openxmlformats.org/officeDocument/2006/relationships/image" Target="../media/image164.png"/><Relationship Id="rId9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68.png"/><Relationship Id="rId3" Type="http://schemas.openxmlformats.org/officeDocument/2006/relationships/image" Target="../media/image172.png"/><Relationship Id="rId7" Type="http://schemas.openxmlformats.org/officeDocument/2006/relationships/image" Target="../media/image170.png"/><Relationship Id="rId12" Type="http://schemas.openxmlformats.org/officeDocument/2006/relationships/image" Target="../media/image16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11" Type="http://schemas.openxmlformats.org/officeDocument/2006/relationships/image" Target="../media/image163.png"/><Relationship Id="rId5" Type="http://schemas.openxmlformats.org/officeDocument/2006/relationships/image" Target="../media/image173.png"/><Relationship Id="rId10" Type="http://schemas.openxmlformats.org/officeDocument/2006/relationships/image" Target="../media/image171.png"/><Relationship Id="rId4" Type="http://schemas.openxmlformats.org/officeDocument/2006/relationships/image" Target="../media/image164.png"/><Relationship Id="rId9" Type="http://schemas.openxmlformats.org/officeDocument/2006/relationships/image" Target="../media/image16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2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2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87A976-2E0B-40DB-8850-C674F48BAD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Cloud provider services</a:t>
            </a:r>
            <a:br>
              <a:rPr lang="en-IN" dirty="0"/>
            </a:br>
            <a:r>
              <a:rPr lang="en-IN" dirty="0"/>
              <a:t>Introduction to AWS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2" y="2796212"/>
            <a:ext cx="5123095" cy="342900"/>
          </a:xfrm>
        </p:spPr>
        <p:txBody>
          <a:bodyPr>
            <a:noAutofit/>
          </a:bodyPr>
          <a:lstStyle/>
          <a:p>
            <a:r>
              <a:rPr lang="en-US" sz="2200" dirty="0"/>
              <a:t>Cloud Computing</a:t>
            </a:r>
          </a:p>
          <a:p>
            <a:r>
              <a:rPr lang="en-US" sz="2200" dirty="0"/>
              <a:t>Prof Rajiv </a:t>
            </a:r>
            <a:r>
              <a:rPr lang="en-US" sz="2200" dirty="0" err="1"/>
              <a:t>Misra</a:t>
            </a:r>
            <a:endParaRPr lang="en-US" sz="2200" dirty="0"/>
          </a:p>
          <a:p>
            <a:r>
              <a:rPr lang="en-US" sz="2200" dirty="0"/>
              <a:t>IIT Patna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37383A-44F5-4FB2-8FCC-5E3D8DD85F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13-04-2022</a:t>
            </a:r>
          </a:p>
        </p:txBody>
      </p:sp>
    </p:spTree>
    <p:extLst>
      <p:ext uri="{BB962C8B-B14F-4D97-AF65-F5344CB8AC3E}">
        <p14:creationId xmlns:p14="http://schemas.microsoft.com/office/powerpoint/2010/main" val="185807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122" y="639186"/>
            <a:ext cx="8060228" cy="38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259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370579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K-Means</a:t>
            </a:r>
            <a:r>
              <a:rPr spc="-70" dirty="0"/>
              <a:t> </a:t>
            </a:r>
            <a:r>
              <a:rPr dirty="0"/>
              <a:t>Clustering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84700" y="1511308"/>
            <a:ext cx="3973195" cy="2459990"/>
            <a:chOff x="4684699" y="1511308"/>
            <a:chExt cx="3973195" cy="2459990"/>
          </a:xfrm>
        </p:grpSpPr>
        <p:sp>
          <p:nvSpPr>
            <p:cNvPr id="4" name="object 4"/>
            <p:cNvSpPr/>
            <p:nvPr/>
          </p:nvSpPr>
          <p:spPr>
            <a:xfrm>
              <a:off x="4689462" y="3699644"/>
              <a:ext cx="3963670" cy="0"/>
            </a:xfrm>
            <a:custGeom>
              <a:avLst/>
              <a:gdLst/>
              <a:ahLst/>
              <a:cxnLst/>
              <a:rect l="l" t="t" r="r" b="b"/>
              <a:pathLst>
                <a:path w="3963670">
                  <a:moveTo>
                    <a:pt x="0" y="0"/>
                  </a:moveTo>
                  <a:lnTo>
                    <a:pt x="3963392" y="0"/>
                  </a:lnTo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" name="object 5"/>
            <p:cNvSpPr/>
            <p:nvPr/>
          </p:nvSpPr>
          <p:spPr>
            <a:xfrm>
              <a:off x="5350027" y="3770960"/>
              <a:ext cx="2642870" cy="167640"/>
            </a:xfrm>
            <a:custGeom>
              <a:avLst/>
              <a:gdLst/>
              <a:ahLst/>
              <a:cxnLst/>
              <a:rect l="l" t="t" r="r" b="b"/>
              <a:pathLst>
                <a:path w="2642870" h="167639">
                  <a:moveTo>
                    <a:pt x="0" y="167061"/>
                  </a:moveTo>
                  <a:lnTo>
                    <a:pt x="1321180" y="144558"/>
                  </a:lnTo>
                  <a:lnTo>
                    <a:pt x="2642261" y="0"/>
                  </a:lnTo>
                </a:path>
              </a:pathLst>
            </a:custGeom>
            <a:ln w="381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5313270" y="3898906"/>
              <a:ext cx="71965" cy="71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6634070" y="3877740"/>
              <a:ext cx="71965" cy="71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7954870" y="3733808"/>
              <a:ext cx="71965" cy="71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4689462" y="1727069"/>
              <a:ext cx="3963670" cy="1642745"/>
            </a:xfrm>
            <a:custGeom>
              <a:avLst/>
              <a:gdLst/>
              <a:ahLst/>
              <a:cxnLst/>
              <a:rect l="l" t="t" r="r" b="b"/>
              <a:pathLst>
                <a:path w="3963670" h="1642745">
                  <a:moveTo>
                    <a:pt x="0" y="1642403"/>
                  </a:moveTo>
                  <a:lnTo>
                    <a:pt x="3963392" y="1642403"/>
                  </a:lnTo>
                </a:path>
                <a:path w="3963670" h="1642745">
                  <a:moveTo>
                    <a:pt x="0" y="1312233"/>
                  </a:moveTo>
                  <a:lnTo>
                    <a:pt x="3963392" y="1312233"/>
                  </a:lnTo>
                </a:path>
                <a:path w="3963670" h="1642745">
                  <a:moveTo>
                    <a:pt x="0" y="986293"/>
                  </a:moveTo>
                  <a:lnTo>
                    <a:pt x="3963392" y="986293"/>
                  </a:lnTo>
                </a:path>
                <a:path w="3963670" h="1642745">
                  <a:moveTo>
                    <a:pt x="0" y="656115"/>
                  </a:moveTo>
                  <a:lnTo>
                    <a:pt x="3963392" y="656115"/>
                  </a:lnTo>
                </a:path>
                <a:path w="3963670" h="1642745">
                  <a:moveTo>
                    <a:pt x="0" y="325941"/>
                  </a:moveTo>
                  <a:lnTo>
                    <a:pt x="3963392" y="325941"/>
                  </a:lnTo>
                </a:path>
                <a:path w="3963670" h="1642745">
                  <a:moveTo>
                    <a:pt x="0" y="0"/>
                  </a:moveTo>
                  <a:lnTo>
                    <a:pt x="3963392" y="0"/>
                  </a:lnTo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50027" y="1547710"/>
              <a:ext cx="2642870" cy="1420495"/>
            </a:xfrm>
            <a:custGeom>
              <a:avLst/>
              <a:gdLst/>
              <a:ahLst/>
              <a:cxnLst/>
              <a:rect l="l" t="t" r="r" b="b"/>
              <a:pathLst>
                <a:path w="2642870" h="1420495">
                  <a:moveTo>
                    <a:pt x="0" y="1420010"/>
                  </a:moveTo>
                  <a:lnTo>
                    <a:pt x="1321180" y="1102150"/>
                  </a:lnTo>
                  <a:lnTo>
                    <a:pt x="2642261" y="0"/>
                  </a:lnTo>
                </a:path>
              </a:pathLst>
            </a:custGeom>
            <a:ln w="38100">
              <a:solidFill>
                <a:srgbClr val="1083DD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313270" y="2929479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634070" y="2611979"/>
              <a:ext cx="71965" cy="719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954870" y="1511308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4" name="object 14"/>
          <p:cNvSpPr/>
          <p:nvPr/>
        </p:nvSpPr>
        <p:spPr>
          <a:xfrm>
            <a:off x="4689462" y="1397012"/>
            <a:ext cx="3963670" cy="0"/>
          </a:xfrm>
          <a:custGeom>
            <a:avLst/>
            <a:gdLst/>
            <a:ahLst/>
            <a:cxnLst/>
            <a:rect l="l" t="t" r="r" b="b"/>
            <a:pathLst>
              <a:path w="3963670">
                <a:moveTo>
                  <a:pt x="0" y="0"/>
                </a:moveTo>
                <a:lnTo>
                  <a:pt x="3963392" y="0"/>
                </a:lnTo>
              </a:path>
            </a:pathLst>
          </a:custGeom>
          <a:ln w="9525">
            <a:solidFill>
              <a:srgbClr val="47474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object 15"/>
          <p:cNvSpPr/>
          <p:nvPr/>
        </p:nvSpPr>
        <p:spPr>
          <a:xfrm>
            <a:off x="4689462" y="4027959"/>
            <a:ext cx="3963670" cy="0"/>
          </a:xfrm>
          <a:custGeom>
            <a:avLst/>
            <a:gdLst/>
            <a:ahLst/>
            <a:cxnLst/>
            <a:rect l="l" t="t" r="r" b="b"/>
            <a:pathLst>
              <a:path w="3963670">
                <a:moveTo>
                  <a:pt x="0" y="0"/>
                </a:moveTo>
                <a:lnTo>
                  <a:pt x="3963392" y="1"/>
                </a:lnTo>
              </a:path>
            </a:pathLst>
          </a:custGeom>
          <a:ln w="9525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6" name="object 16"/>
          <p:cNvSpPr txBox="1"/>
          <p:nvPr/>
        </p:nvSpPr>
        <p:spPr>
          <a:xfrm>
            <a:off x="4504322" y="3284881"/>
            <a:ext cx="92710" cy="828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>
              <a:latin typeface="Trebuchet MS"/>
              <a:cs typeface="Trebuchet MS"/>
            </a:endParaRPr>
          </a:p>
          <a:p>
            <a:pPr marL="12700"/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>
              <a:latin typeface="Trebuchet MS"/>
              <a:cs typeface="Trebuchet MS"/>
            </a:endParaRPr>
          </a:p>
          <a:p>
            <a:pPr marL="12700"/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04322" y="2956014"/>
            <a:ext cx="92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3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04322" y="1311669"/>
            <a:ext cx="92710" cy="150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8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>
              <a:latin typeface="Trebuchet MS"/>
              <a:cs typeface="Trebuchet MS"/>
            </a:endParaRPr>
          </a:p>
          <a:p>
            <a:pPr marL="12700"/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7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>
              <a:latin typeface="Trebuchet MS"/>
              <a:cs typeface="Trebuchet MS"/>
            </a:endParaRPr>
          </a:p>
          <a:p>
            <a:pPr marL="12700"/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6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>
              <a:latin typeface="Trebuchet MS"/>
              <a:cs typeface="Trebuchet MS"/>
            </a:endParaRPr>
          </a:p>
          <a:p>
            <a:pPr marL="12700"/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5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>
              <a:latin typeface="Trebuchet MS"/>
              <a:cs typeface="Trebuchet MS"/>
            </a:endParaRPr>
          </a:p>
          <a:p>
            <a:pPr marL="12700"/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4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0335" y="4085131"/>
            <a:ext cx="1593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10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01626" y="4045470"/>
            <a:ext cx="1139190" cy="396261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100</a:t>
            </a:r>
            <a:endParaRPr sz="900">
              <a:latin typeface="Trebuchet MS"/>
              <a:cs typeface="Trebuchet MS"/>
            </a:endParaRPr>
          </a:p>
          <a:p>
            <a:pPr algn="ctr">
              <a:spcBef>
                <a:spcPts val="350"/>
              </a:spcBef>
            </a:pPr>
            <a:r>
              <a:rPr sz="1000" spc="25" dirty="0">
                <a:solidFill>
                  <a:srgbClr val="888886"/>
                </a:solidFill>
                <a:latin typeface="Trebuchet MS"/>
                <a:cs typeface="Trebuchet MS"/>
              </a:rPr>
              <a:t>Number </a:t>
            </a:r>
            <a:r>
              <a:rPr sz="1000" spc="20" dirty="0">
                <a:solidFill>
                  <a:srgbClr val="888886"/>
                </a:solidFill>
                <a:latin typeface="Trebuchet MS"/>
                <a:cs typeface="Trebuchet MS"/>
              </a:rPr>
              <a:t>of</a:t>
            </a:r>
            <a:r>
              <a:rPr sz="1000" spc="-140" dirty="0">
                <a:solidFill>
                  <a:srgbClr val="888886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888886"/>
                </a:solidFill>
                <a:latin typeface="Trebuchet MS"/>
                <a:cs typeface="Trebuchet MS"/>
              </a:rPr>
              <a:t>Clusters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9106" y="4085131"/>
            <a:ext cx="2266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500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7027" y="2010614"/>
            <a:ext cx="153888" cy="140398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1000" dirty="0">
                <a:solidFill>
                  <a:srgbClr val="888886"/>
                </a:solidFill>
                <a:latin typeface="Trebuchet MS"/>
                <a:cs typeface="Trebuchet MS"/>
              </a:rPr>
              <a:t>Billable Time </a:t>
            </a:r>
            <a:r>
              <a:rPr sz="1000" spc="5" dirty="0">
                <a:solidFill>
                  <a:srgbClr val="888886"/>
                </a:solidFill>
                <a:latin typeface="Trebuchet MS"/>
                <a:cs typeface="Trebuchet MS"/>
              </a:rPr>
              <a:t>in</a:t>
            </a:r>
            <a:r>
              <a:rPr sz="1000" spc="-170" dirty="0">
                <a:solidFill>
                  <a:srgbClr val="888886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888886"/>
                </a:solidFill>
                <a:latin typeface="Trebuchet MS"/>
                <a:cs typeface="Trebuchet MS"/>
              </a:rPr>
              <a:t>Minutes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16040" y="4664605"/>
            <a:ext cx="243840" cy="73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object 24"/>
          <p:cNvSpPr txBox="1"/>
          <p:nvPr/>
        </p:nvSpPr>
        <p:spPr>
          <a:xfrm>
            <a:off x="6271311" y="4619071"/>
            <a:ext cx="5873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10" dirty="0">
                <a:solidFill>
                  <a:srgbClr val="888886"/>
                </a:solidFill>
                <a:latin typeface="Trebuchet MS"/>
                <a:cs typeface="Trebuchet MS"/>
              </a:rPr>
              <a:t>sagemaker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72986" y="4664605"/>
            <a:ext cx="243840" cy="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6" name="object 26"/>
          <p:cNvSpPr txBox="1"/>
          <p:nvPr/>
        </p:nvSpPr>
        <p:spPr>
          <a:xfrm>
            <a:off x="7228256" y="4619071"/>
            <a:ext cx="3060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15" dirty="0">
                <a:solidFill>
                  <a:srgbClr val="888886"/>
                </a:solidFill>
                <a:latin typeface="Trebuchet MS"/>
                <a:cs typeface="Trebuchet MS"/>
              </a:rPr>
              <a:t>o</a:t>
            </a:r>
            <a:r>
              <a:rPr sz="900" spc="5" dirty="0">
                <a:solidFill>
                  <a:srgbClr val="888886"/>
                </a:solidFill>
                <a:latin typeface="Trebuchet MS"/>
                <a:cs typeface="Trebuchet MS"/>
              </a:rPr>
              <a:t>t</a:t>
            </a:r>
            <a:r>
              <a:rPr sz="900" spc="30" dirty="0">
                <a:solidFill>
                  <a:srgbClr val="888886"/>
                </a:solidFill>
                <a:latin typeface="Trebuchet MS"/>
                <a:cs typeface="Trebuchet MS"/>
              </a:rPr>
              <a:t>h</a:t>
            </a:r>
            <a:r>
              <a:rPr sz="900" spc="-20" dirty="0">
                <a:solidFill>
                  <a:srgbClr val="888886"/>
                </a:solidFill>
                <a:latin typeface="Trebuchet MS"/>
                <a:cs typeface="Trebuchet MS"/>
              </a:rPr>
              <a:t>e</a:t>
            </a:r>
            <a:r>
              <a:rPr sz="900" spc="-15" dirty="0">
                <a:solidFill>
                  <a:srgbClr val="888886"/>
                </a:solidFill>
                <a:latin typeface="Trebuchet MS"/>
                <a:cs typeface="Trebuchet MS"/>
              </a:rPr>
              <a:t>r</a:t>
            </a:r>
            <a:endParaRPr sz="900">
              <a:latin typeface="Trebuchet MS"/>
              <a:cs typeface="Trebuchet MS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344540" y="1049629"/>
          <a:ext cx="3775709" cy="3538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3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9525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9525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SageMaker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9525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718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-1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er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9525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306">
                <a:tc rowSpan="3">
                  <a:txBody>
                    <a:bodyPr/>
                    <a:lstStyle/>
                    <a:p>
                      <a:pPr marL="360045" marR="352425" indent="5715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200" spc="-2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Text  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200" spc="-1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B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1.18E3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18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E3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30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1.00E3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77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30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500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9.18.E2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03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306">
                <a:tc rowSpan="3">
                  <a:txBody>
                    <a:bodyPr/>
                    <a:lstStyle/>
                    <a:p>
                      <a:pPr marL="423545" marR="311150" indent="-104139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Im</a:t>
                      </a:r>
                      <a:r>
                        <a:rPr sz="1200" spc="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ges  </a:t>
                      </a:r>
                      <a:r>
                        <a:rPr sz="1200" spc="4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9GB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3.29E2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28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3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2.72E2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71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3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500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2.17E2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ed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310">
                <a:tc rowSpan="3">
                  <a:txBody>
                    <a:bodyPr/>
                    <a:lstStyle/>
                    <a:p>
                      <a:pPr marL="379095" marR="328295" indent="-4254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200" spc="-1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Vi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deos  </a:t>
                      </a:r>
                      <a:r>
                        <a:rPr sz="1200" spc="5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27GB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2.19E2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18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3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2.03E2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02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3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500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1.86E2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85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E2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310">
                <a:tc rowSpan="3">
                  <a:txBody>
                    <a:bodyPr/>
                    <a:lstStyle/>
                    <a:p>
                      <a:pPr marL="334645" marR="168910" indent="-15875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Advert</a:t>
                      </a:r>
                      <a:r>
                        <a:rPr sz="1200" spc="-1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isin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g  </a:t>
                      </a:r>
                      <a:r>
                        <a:rPr sz="1200" spc="5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127GB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1.72E7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ed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3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1.30E7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ed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3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113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500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1.03E7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ed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300">
                <a:tc rowSpan="3">
                  <a:txBody>
                    <a:bodyPr/>
                    <a:lstStyle/>
                    <a:p>
                      <a:pPr marL="290195" marR="234950" indent="-4762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Sy</a:t>
                      </a:r>
                      <a:r>
                        <a:rPr sz="1200" spc="-1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200" spc="-1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et</a:t>
                      </a:r>
                      <a:r>
                        <a:rPr sz="1200" spc="-1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c  </a:t>
                      </a:r>
                      <a:r>
                        <a:rPr sz="1200" spc="5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1100GB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33985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9525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3.81E7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ed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33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3985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9525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3.51E7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ed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92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3985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9525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6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500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9525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2.81E7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9525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2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ed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9525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4675936" y="970065"/>
            <a:ext cx="37363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20" dirty="0">
                <a:solidFill>
                  <a:srgbClr val="474746"/>
                </a:solidFill>
                <a:latin typeface="Trebuchet MS"/>
                <a:cs typeface="Trebuchet MS"/>
              </a:rPr>
              <a:t>Running </a:t>
            </a:r>
            <a:r>
              <a:rPr sz="1800" spc="-35" dirty="0">
                <a:solidFill>
                  <a:srgbClr val="474746"/>
                </a:solidFill>
                <a:latin typeface="Trebuchet MS"/>
                <a:cs typeface="Trebuchet MS"/>
              </a:rPr>
              <a:t>Time </a:t>
            </a:r>
            <a:r>
              <a:rPr sz="1800" spc="-85" dirty="0">
                <a:solidFill>
                  <a:srgbClr val="474746"/>
                </a:solidFill>
                <a:latin typeface="Trebuchet MS"/>
                <a:cs typeface="Trebuchet MS"/>
              </a:rPr>
              <a:t>vs. </a:t>
            </a:r>
            <a:r>
              <a:rPr sz="1800" spc="15" dirty="0">
                <a:solidFill>
                  <a:srgbClr val="474746"/>
                </a:solidFill>
                <a:latin typeface="Trebuchet MS"/>
                <a:cs typeface="Trebuchet MS"/>
              </a:rPr>
              <a:t>Number </a:t>
            </a:r>
            <a:r>
              <a:rPr sz="1800" spc="10" dirty="0">
                <a:solidFill>
                  <a:srgbClr val="474746"/>
                </a:solidFill>
                <a:latin typeface="Trebuchet MS"/>
                <a:cs typeface="Trebuchet MS"/>
              </a:rPr>
              <a:t>of</a:t>
            </a:r>
            <a:r>
              <a:rPr sz="1800" spc="-3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474746"/>
                </a:solidFill>
                <a:latin typeface="Trebuchet MS"/>
                <a:cs typeface="Trebuchet MS"/>
              </a:rPr>
              <a:t>Clusters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082518" y="1286714"/>
            <a:ext cx="2118360" cy="2680335"/>
            <a:chOff x="3082518" y="1286713"/>
            <a:chExt cx="2118360" cy="2680335"/>
          </a:xfrm>
        </p:grpSpPr>
        <p:sp>
          <p:nvSpPr>
            <p:cNvPr id="30" name="object 30"/>
            <p:cNvSpPr/>
            <p:nvPr/>
          </p:nvSpPr>
          <p:spPr>
            <a:xfrm>
              <a:off x="4135894" y="1605902"/>
              <a:ext cx="1064895" cy="1423670"/>
            </a:xfrm>
            <a:custGeom>
              <a:avLst/>
              <a:gdLst/>
              <a:ahLst/>
              <a:cxnLst/>
              <a:rect l="l" t="t" r="r" b="b"/>
              <a:pathLst>
                <a:path w="1064895" h="1423670">
                  <a:moveTo>
                    <a:pt x="947204" y="1359166"/>
                  </a:moveTo>
                  <a:lnTo>
                    <a:pt x="938885" y="1383169"/>
                  </a:lnTo>
                  <a:lnTo>
                    <a:pt x="961148" y="1390865"/>
                  </a:lnTo>
                  <a:lnTo>
                    <a:pt x="964387" y="1391665"/>
                  </a:lnTo>
                  <a:lnTo>
                    <a:pt x="969820" y="1366875"/>
                  </a:lnTo>
                  <a:lnTo>
                    <a:pt x="969417" y="1366862"/>
                  </a:lnTo>
                  <a:lnTo>
                    <a:pt x="947204" y="1359166"/>
                  </a:lnTo>
                  <a:close/>
                </a:path>
                <a:path w="1064895" h="1423670">
                  <a:moveTo>
                    <a:pt x="993432" y="1347444"/>
                  </a:moveTo>
                  <a:lnTo>
                    <a:pt x="984326" y="1423098"/>
                  </a:lnTo>
                  <a:lnTo>
                    <a:pt x="1064539" y="1394383"/>
                  </a:lnTo>
                  <a:lnTo>
                    <a:pt x="993432" y="1347444"/>
                  </a:lnTo>
                  <a:close/>
                </a:path>
                <a:path w="1064895" h="1423670">
                  <a:moveTo>
                    <a:pt x="902347" y="1338999"/>
                  </a:moveTo>
                  <a:lnTo>
                    <a:pt x="891095" y="1361770"/>
                  </a:lnTo>
                  <a:lnTo>
                    <a:pt x="911034" y="1371612"/>
                  </a:lnTo>
                  <a:lnTo>
                    <a:pt x="914653" y="1373162"/>
                  </a:lnTo>
                  <a:lnTo>
                    <a:pt x="924496" y="1349756"/>
                  </a:lnTo>
                  <a:lnTo>
                    <a:pt x="922286" y="1348841"/>
                  </a:lnTo>
                  <a:lnTo>
                    <a:pt x="902347" y="1338999"/>
                  </a:lnTo>
                  <a:close/>
                </a:path>
                <a:path w="1064895" h="1423670">
                  <a:moveTo>
                    <a:pt x="860425" y="1313675"/>
                  </a:moveTo>
                  <a:lnTo>
                    <a:pt x="846112" y="1334668"/>
                  </a:lnTo>
                  <a:lnTo>
                    <a:pt x="862037" y="1345514"/>
                  </a:lnTo>
                  <a:lnTo>
                    <a:pt x="868248" y="1349095"/>
                  </a:lnTo>
                  <a:lnTo>
                    <a:pt x="880795" y="1327010"/>
                  </a:lnTo>
                  <a:lnTo>
                    <a:pt x="876338" y="1324521"/>
                  </a:lnTo>
                  <a:lnTo>
                    <a:pt x="860425" y="1313675"/>
                  </a:lnTo>
                  <a:close/>
                </a:path>
                <a:path w="1064895" h="1423670">
                  <a:moveTo>
                    <a:pt x="820318" y="1284681"/>
                  </a:moveTo>
                  <a:lnTo>
                    <a:pt x="803998" y="1304150"/>
                  </a:lnTo>
                  <a:lnTo>
                    <a:pt x="815111" y="1313459"/>
                  </a:lnTo>
                  <a:lnTo>
                    <a:pt x="825131" y="1320368"/>
                  </a:lnTo>
                  <a:lnTo>
                    <a:pt x="839431" y="1299375"/>
                  </a:lnTo>
                  <a:lnTo>
                    <a:pt x="831430" y="1294002"/>
                  </a:lnTo>
                  <a:lnTo>
                    <a:pt x="820318" y="1284681"/>
                  </a:lnTo>
                  <a:close/>
                </a:path>
                <a:path w="1064895" h="1423670">
                  <a:moveTo>
                    <a:pt x="782726" y="1252296"/>
                  </a:moveTo>
                  <a:lnTo>
                    <a:pt x="764705" y="1270203"/>
                  </a:lnTo>
                  <a:lnTo>
                    <a:pt x="770293" y="1275829"/>
                  </a:lnTo>
                  <a:lnTo>
                    <a:pt x="784529" y="1287830"/>
                  </a:lnTo>
                  <a:lnTo>
                    <a:pt x="800849" y="1268361"/>
                  </a:lnTo>
                  <a:lnTo>
                    <a:pt x="788314" y="1257922"/>
                  </a:lnTo>
                  <a:lnTo>
                    <a:pt x="782726" y="1252296"/>
                  </a:lnTo>
                  <a:close/>
                </a:path>
                <a:path w="1064895" h="1423670">
                  <a:moveTo>
                    <a:pt x="746925" y="1216253"/>
                  </a:moveTo>
                  <a:lnTo>
                    <a:pt x="728903" y="1234160"/>
                  </a:lnTo>
                  <a:lnTo>
                    <a:pt x="746810" y="1252181"/>
                  </a:lnTo>
                  <a:lnTo>
                    <a:pt x="764832" y="1234274"/>
                  </a:lnTo>
                  <a:lnTo>
                    <a:pt x="746925" y="1216253"/>
                  </a:lnTo>
                  <a:close/>
                </a:path>
                <a:path w="1064895" h="1423670">
                  <a:moveTo>
                    <a:pt x="715022" y="1178128"/>
                  </a:moveTo>
                  <a:lnTo>
                    <a:pt x="695553" y="1194422"/>
                  </a:lnTo>
                  <a:lnTo>
                    <a:pt x="711847" y="1213904"/>
                  </a:lnTo>
                  <a:lnTo>
                    <a:pt x="731329" y="1197597"/>
                  </a:lnTo>
                  <a:lnTo>
                    <a:pt x="715022" y="1178128"/>
                  </a:lnTo>
                  <a:close/>
                </a:path>
                <a:path w="1064895" h="1423670">
                  <a:moveTo>
                    <a:pt x="685634" y="1137983"/>
                  </a:moveTo>
                  <a:lnTo>
                    <a:pt x="664908" y="1152664"/>
                  </a:lnTo>
                  <a:lnTo>
                    <a:pt x="679589" y="1173391"/>
                  </a:lnTo>
                  <a:lnTo>
                    <a:pt x="700316" y="1158709"/>
                  </a:lnTo>
                  <a:lnTo>
                    <a:pt x="685634" y="1137983"/>
                  </a:lnTo>
                  <a:close/>
                </a:path>
                <a:path w="1064895" h="1423670">
                  <a:moveTo>
                    <a:pt x="658749" y="1096098"/>
                  </a:moveTo>
                  <a:lnTo>
                    <a:pt x="636943" y="1109116"/>
                  </a:lnTo>
                  <a:lnTo>
                    <a:pt x="649960" y="1130934"/>
                  </a:lnTo>
                  <a:lnTo>
                    <a:pt x="671766" y="1117904"/>
                  </a:lnTo>
                  <a:lnTo>
                    <a:pt x="658749" y="1096098"/>
                  </a:lnTo>
                  <a:close/>
                </a:path>
                <a:path w="1064895" h="1423670">
                  <a:moveTo>
                    <a:pt x="634339" y="1052702"/>
                  </a:moveTo>
                  <a:lnTo>
                    <a:pt x="611606" y="1064006"/>
                  </a:lnTo>
                  <a:lnTo>
                    <a:pt x="619340" y="1079576"/>
                  </a:lnTo>
                  <a:lnTo>
                    <a:pt x="623912" y="1087310"/>
                  </a:lnTo>
                  <a:lnTo>
                    <a:pt x="645718" y="1074292"/>
                  </a:lnTo>
                  <a:lnTo>
                    <a:pt x="642086" y="1068273"/>
                  </a:lnTo>
                  <a:lnTo>
                    <a:pt x="634339" y="1052702"/>
                  </a:lnTo>
                  <a:close/>
                </a:path>
                <a:path w="1064895" h="1423670">
                  <a:moveTo>
                    <a:pt x="612444" y="1007960"/>
                  </a:moveTo>
                  <a:lnTo>
                    <a:pt x="588899" y="1017485"/>
                  </a:lnTo>
                  <a:lnTo>
                    <a:pt x="590562" y="1021588"/>
                  </a:lnTo>
                  <a:lnTo>
                    <a:pt x="600290" y="1041260"/>
                  </a:lnTo>
                  <a:lnTo>
                    <a:pt x="623036" y="1029957"/>
                  </a:lnTo>
                  <a:lnTo>
                    <a:pt x="614108" y="1012075"/>
                  </a:lnTo>
                  <a:lnTo>
                    <a:pt x="612444" y="1007960"/>
                  </a:lnTo>
                  <a:close/>
                </a:path>
                <a:path w="1064895" h="1423670">
                  <a:moveTo>
                    <a:pt x="593420" y="960869"/>
                  </a:moveTo>
                  <a:lnTo>
                    <a:pt x="569861" y="970381"/>
                  </a:lnTo>
                  <a:lnTo>
                    <a:pt x="579386" y="993927"/>
                  </a:lnTo>
                  <a:lnTo>
                    <a:pt x="602932" y="984415"/>
                  </a:lnTo>
                  <a:lnTo>
                    <a:pt x="593420" y="960869"/>
                  </a:lnTo>
                  <a:close/>
                </a:path>
                <a:path w="1064895" h="1423670">
                  <a:moveTo>
                    <a:pt x="577811" y="913599"/>
                  </a:moveTo>
                  <a:lnTo>
                    <a:pt x="553592" y="921232"/>
                  </a:lnTo>
                  <a:lnTo>
                    <a:pt x="561225" y="945451"/>
                  </a:lnTo>
                  <a:lnTo>
                    <a:pt x="585444" y="937818"/>
                  </a:lnTo>
                  <a:lnTo>
                    <a:pt x="577811" y="913599"/>
                  </a:lnTo>
                  <a:close/>
                </a:path>
                <a:path w="1064895" h="1423670">
                  <a:moveTo>
                    <a:pt x="565023" y="865543"/>
                  </a:moveTo>
                  <a:lnTo>
                    <a:pt x="540258" y="871181"/>
                  </a:lnTo>
                  <a:lnTo>
                    <a:pt x="545884" y="895946"/>
                  </a:lnTo>
                  <a:lnTo>
                    <a:pt x="570649" y="890320"/>
                  </a:lnTo>
                  <a:lnTo>
                    <a:pt x="565023" y="865543"/>
                  </a:lnTo>
                  <a:close/>
                </a:path>
                <a:path w="1064895" h="1423670">
                  <a:moveTo>
                    <a:pt x="555142" y="816863"/>
                  </a:moveTo>
                  <a:lnTo>
                    <a:pt x="529983" y="820356"/>
                  </a:lnTo>
                  <a:lnTo>
                    <a:pt x="531888" y="834148"/>
                  </a:lnTo>
                  <a:lnTo>
                    <a:pt x="534631" y="846404"/>
                  </a:lnTo>
                  <a:lnTo>
                    <a:pt x="559396" y="840778"/>
                  </a:lnTo>
                  <a:lnTo>
                    <a:pt x="557047" y="830656"/>
                  </a:lnTo>
                  <a:lnTo>
                    <a:pt x="555142" y="816863"/>
                  </a:lnTo>
                  <a:close/>
                </a:path>
                <a:path w="1064895" h="1423670">
                  <a:moveTo>
                    <a:pt x="548157" y="766546"/>
                  </a:moveTo>
                  <a:lnTo>
                    <a:pt x="522998" y="770039"/>
                  </a:lnTo>
                  <a:lnTo>
                    <a:pt x="526491" y="795197"/>
                  </a:lnTo>
                  <a:lnTo>
                    <a:pt x="551649" y="791705"/>
                  </a:lnTo>
                  <a:lnTo>
                    <a:pt x="548157" y="766546"/>
                  </a:lnTo>
                  <a:close/>
                </a:path>
                <a:path w="1064895" h="1423670">
                  <a:moveTo>
                    <a:pt x="545871" y="716953"/>
                  </a:moveTo>
                  <a:lnTo>
                    <a:pt x="520496" y="718146"/>
                  </a:lnTo>
                  <a:lnTo>
                    <a:pt x="521690" y="743521"/>
                  </a:lnTo>
                  <a:lnTo>
                    <a:pt x="547065" y="742327"/>
                  </a:lnTo>
                  <a:lnTo>
                    <a:pt x="545871" y="716953"/>
                  </a:lnTo>
                  <a:close/>
                </a:path>
                <a:path w="1064895" h="1423670">
                  <a:moveTo>
                    <a:pt x="543471" y="666203"/>
                  </a:moveTo>
                  <a:lnTo>
                    <a:pt x="518096" y="667410"/>
                  </a:lnTo>
                  <a:lnTo>
                    <a:pt x="519302" y="692772"/>
                  </a:lnTo>
                  <a:lnTo>
                    <a:pt x="544664" y="691578"/>
                  </a:lnTo>
                  <a:lnTo>
                    <a:pt x="543471" y="666203"/>
                  </a:lnTo>
                  <a:close/>
                </a:path>
                <a:path w="1064895" h="1423670">
                  <a:moveTo>
                    <a:pt x="538911" y="614514"/>
                  </a:moveTo>
                  <a:lnTo>
                    <a:pt x="513753" y="617994"/>
                  </a:lnTo>
                  <a:lnTo>
                    <a:pt x="516889" y="640600"/>
                  </a:lnTo>
                  <a:lnTo>
                    <a:pt x="516902" y="642035"/>
                  </a:lnTo>
                  <a:lnTo>
                    <a:pt x="542277" y="640841"/>
                  </a:lnTo>
                  <a:lnTo>
                    <a:pt x="542048" y="637108"/>
                  </a:lnTo>
                  <a:lnTo>
                    <a:pt x="538911" y="614514"/>
                  </a:lnTo>
                  <a:close/>
                </a:path>
                <a:path w="1064895" h="1423670">
                  <a:moveTo>
                    <a:pt x="530999" y="563257"/>
                  </a:moveTo>
                  <a:lnTo>
                    <a:pt x="506234" y="568883"/>
                  </a:lnTo>
                  <a:lnTo>
                    <a:pt x="508190" y="577494"/>
                  </a:lnTo>
                  <a:lnTo>
                    <a:pt x="510273" y="592835"/>
                  </a:lnTo>
                  <a:lnTo>
                    <a:pt x="535432" y="589356"/>
                  </a:lnTo>
                  <a:lnTo>
                    <a:pt x="532955" y="571868"/>
                  </a:lnTo>
                  <a:lnTo>
                    <a:pt x="530999" y="563257"/>
                  </a:lnTo>
                  <a:close/>
                </a:path>
                <a:path w="1064895" h="1423670">
                  <a:moveTo>
                    <a:pt x="519747" y="513714"/>
                  </a:moveTo>
                  <a:lnTo>
                    <a:pt x="494969" y="519353"/>
                  </a:lnTo>
                  <a:lnTo>
                    <a:pt x="500608" y="544118"/>
                  </a:lnTo>
                  <a:lnTo>
                    <a:pt x="525373" y="538492"/>
                  </a:lnTo>
                  <a:lnTo>
                    <a:pt x="519747" y="513714"/>
                  </a:lnTo>
                  <a:close/>
                </a:path>
                <a:path w="1064895" h="1423670">
                  <a:moveTo>
                    <a:pt x="504621" y="464159"/>
                  </a:moveTo>
                  <a:lnTo>
                    <a:pt x="480390" y="471792"/>
                  </a:lnTo>
                  <a:lnTo>
                    <a:pt x="488022" y="496011"/>
                  </a:lnTo>
                  <a:lnTo>
                    <a:pt x="512241" y="488378"/>
                  </a:lnTo>
                  <a:lnTo>
                    <a:pt x="504621" y="464159"/>
                  </a:lnTo>
                  <a:close/>
                </a:path>
                <a:path w="1064895" h="1423670">
                  <a:moveTo>
                    <a:pt x="486651" y="415607"/>
                  </a:moveTo>
                  <a:lnTo>
                    <a:pt x="463105" y="425119"/>
                  </a:lnTo>
                  <a:lnTo>
                    <a:pt x="472617" y="448678"/>
                  </a:lnTo>
                  <a:lnTo>
                    <a:pt x="496163" y="439153"/>
                  </a:lnTo>
                  <a:lnTo>
                    <a:pt x="486651" y="415607"/>
                  </a:lnTo>
                  <a:close/>
                </a:path>
                <a:path w="1064895" h="1423670">
                  <a:moveTo>
                    <a:pt x="465924" y="368198"/>
                  </a:moveTo>
                  <a:lnTo>
                    <a:pt x="443179" y="379501"/>
                  </a:lnTo>
                  <a:lnTo>
                    <a:pt x="451332" y="395897"/>
                  </a:lnTo>
                  <a:lnTo>
                    <a:pt x="453580" y="401573"/>
                  </a:lnTo>
                  <a:lnTo>
                    <a:pt x="477138" y="392061"/>
                  </a:lnTo>
                  <a:lnTo>
                    <a:pt x="474078" y="384594"/>
                  </a:lnTo>
                  <a:lnTo>
                    <a:pt x="465924" y="368198"/>
                  </a:lnTo>
                  <a:close/>
                </a:path>
                <a:path w="1064895" h="1423670">
                  <a:moveTo>
                    <a:pt x="442480" y="322046"/>
                  </a:moveTo>
                  <a:lnTo>
                    <a:pt x="420674" y="335064"/>
                  </a:lnTo>
                  <a:lnTo>
                    <a:pt x="423417" y="339661"/>
                  </a:lnTo>
                  <a:lnTo>
                    <a:pt x="431876" y="356755"/>
                  </a:lnTo>
                  <a:lnTo>
                    <a:pt x="454621" y="345452"/>
                  </a:lnTo>
                  <a:lnTo>
                    <a:pt x="445236" y="326644"/>
                  </a:lnTo>
                  <a:lnTo>
                    <a:pt x="442480" y="322046"/>
                  </a:lnTo>
                  <a:close/>
                </a:path>
                <a:path w="1064895" h="1423670">
                  <a:moveTo>
                    <a:pt x="416445" y="278422"/>
                  </a:moveTo>
                  <a:lnTo>
                    <a:pt x="394627" y="291452"/>
                  </a:lnTo>
                  <a:lnTo>
                    <a:pt x="407657" y="313258"/>
                  </a:lnTo>
                  <a:lnTo>
                    <a:pt x="429463" y="300240"/>
                  </a:lnTo>
                  <a:lnTo>
                    <a:pt x="416445" y="278422"/>
                  </a:lnTo>
                  <a:close/>
                </a:path>
                <a:path w="1064895" h="1423670">
                  <a:moveTo>
                    <a:pt x="386981" y="235851"/>
                  </a:moveTo>
                  <a:lnTo>
                    <a:pt x="366255" y="250532"/>
                  </a:lnTo>
                  <a:lnTo>
                    <a:pt x="380936" y="271259"/>
                  </a:lnTo>
                  <a:lnTo>
                    <a:pt x="401662" y="256578"/>
                  </a:lnTo>
                  <a:lnTo>
                    <a:pt x="386981" y="235851"/>
                  </a:lnTo>
                  <a:close/>
                </a:path>
                <a:path w="1064895" h="1423670">
                  <a:moveTo>
                    <a:pt x="354888" y="195211"/>
                  </a:moveTo>
                  <a:lnTo>
                    <a:pt x="335419" y="211518"/>
                  </a:lnTo>
                  <a:lnTo>
                    <a:pt x="351713" y="230987"/>
                  </a:lnTo>
                  <a:lnTo>
                    <a:pt x="371195" y="214680"/>
                  </a:lnTo>
                  <a:lnTo>
                    <a:pt x="354888" y="195211"/>
                  </a:lnTo>
                  <a:close/>
                </a:path>
                <a:path w="1064895" h="1423670">
                  <a:moveTo>
                    <a:pt x="320103" y="156781"/>
                  </a:moveTo>
                  <a:lnTo>
                    <a:pt x="302082" y="174675"/>
                  </a:lnTo>
                  <a:lnTo>
                    <a:pt x="318350" y="191058"/>
                  </a:lnTo>
                  <a:lnTo>
                    <a:pt x="319112" y="192036"/>
                  </a:lnTo>
                  <a:lnTo>
                    <a:pt x="338582" y="175729"/>
                  </a:lnTo>
                  <a:lnTo>
                    <a:pt x="336372" y="173164"/>
                  </a:lnTo>
                  <a:lnTo>
                    <a:pt x="320103" y="156781"/>
                  </a:lnTo>
                  <a:close/>
                </a:path>
                <a:path w="1064895" h="1423670">
                  <a:moveTo>
                    <a:pt x="282536" y="120954"/>
                  </a:moveTo>
                  <a:lnTo>
                    <a:pt x="266217" y="140411"/>
                  </a:lnTo>
                  <a:lnTo>
                    <a:pt x="277583" y="149936"/>
                  </a:lnTo>
                  <a:lnTo>
                    <a:pt x="284187" y="156654"/>
                  </a:lnTo>
                  <a:lnTo>
                    <a:pt x="302209" y="138760"/>
                  </a:lnTo>
                  <a:lnTo>
                    <a:pt x="293890" y="130467"/>
                  </a:lnTo>
                  <a:lnTo>
                    <a:pt x="282536" y="120954"/>
                  </a:lnTo>
                  <a:close/>
                </a:path>
                <a:path w="1064895" h="1423670">
                  <a:moveTo>
                    <a:pt x="242100" y="88214"/>
                  </a:moveTo>
                  <a:lnTo>
                    <a:pt x="227799" y="109194"/>
                  </a:lnTo>
                  <a:lnTo>
                    <a:pt x="234619" y="113842"/>
                  </a:lnTo>
                  <a:lnTo>
                    <a:pt x="246761" y="124104"/>
                  </a:lnTo>
                  <a:lnTo>
                    <a:pt x="263067" y="104635"/>
                  </a:lnTo>
                  <a:lnTo>
                    <a:pt x="248920" y="92849"/>
                  </a:lnTo>
                  <a:lnTo>
                    <a:pt x="242100" y="88214"/>
                  </a:lnTo>
                  <a:close/>
                </a:path>
                <a:path w="1064895" h="1423670">
                  <a:moveTo>
                    <a:pt x="199097" y="59296"/>
                  </a:moveTo>
                  <a:lnTo>
                    <a:pt x="186550" y="81381"/>
                  </a:lnTo>
                  <a:lnTo>
                    <a:pt x="189572" y="83108"/>
                  </a:lnTo>
                  <a:lnTo>
                    <a:pt x="206806" y="94894"/>
                  </a:lnTo>
                  <a:lnTo>
                    <a:pt x="221119" y="73901"/>
                  </a:lnTo>
                  <a:lnTo>
                    <a:pt x="202133" y="61023"/>
                  </a:lnTo>
                  <a:lnTo>
                    <a:pt x="199097" y="59296"/>
                  </a:lnTo>
                  <a:close/>
                </a:path>
                <a:path w="1064895" h="1423670">
                  <a:moveTo>
                    <a:pt x="152831" y="34937"/>
                  </a:moveTo>
                  <a:lnTo>
                    <a:pt x="142989" y="58356"/>
                  </a:lnTo>
                  <a:lnTo>
                    <a:pt x="143459" y="58559"/>
                  </a:lnTo>
                  <a:lnTo>
                    <a:pt x="165061" y="69265"/>
                  </a:lnTo>
                  <a:lnTo>
                    <a:pt x="176326" y="46494"/>
                  </a:lnTo>
                  <a:lnTo>
                    <a:pt x="153301" y="35140"/>
                  </a:lnTo>
                  <a:lnTo>
                    <a:pt x="152831" y="34937"/>
                  </a:lnTo>
                  <a:close/>
                </a:path>
                <a:path w="1064895" h="1423670">
                  <a:moveTo>
                    <a:pt x="104660" y="16471"/>
                  </a:moveTo>
                  <a:lnTo>
                    <a:pt x="96342" y="40474"/>
                  </a:lnTo>
                  <a:lnTo>
                    <a:pt x="120027" y="48679"/>
                  </a:lnTo>
                  <a:lnTo>
                    <a:pt x="129412" y="25095"/>
                  </a:lnTo>
                  <a:lnTo>
                    <a:pt x="128333" y="24676"/>
                  </a:lnTo>
                  <a:lnTo>
                    <a:pt x="104660" y="16471"/>
                  </a:lnTo>
                  <a:close/>
                </a:path>
                <a:path w="1064895" h="1423670">
                  <a:moveTo>
                    <a:pt x="53543" y="4343"/>
                  </a:moveTo>
                  <a:lnTo>
                    <a:pt x="48653" y="29273"/>
                  </a:lnTo>
                  <a:lnTo>
                    <a:pt x="72656" y="33972"/>
                  </a:lnTo>
                  <a:lnTo>
                    <a:pt x="79336" y="9499"/>
                  </a:lnTo>
                  <a:lnTo>
                    <a:pt x="77546" y="9055"/>
                  </a:lnTo>
                  <a:lnTo>
                    <a:pt x="53543" y="4343"/>
                  </a:lnTo>
                  <a:close/>
                </a:path>
                <a:path w="1064895" h="1423670">
                  <a:moveTo>
                    <a:pt x="1015" y="0"/>
                  </a:moveTo>
                  <a:lnTo>
                    <a:pt x="0" y="25374"/>
                  </a:lnTo>
                  <a:lnTo>
                    <a:pt x="24930" y="26377"/>
                  </a:lnTo>
                  <a:lnTo>
                    <a:pt x="27381" y="1130"/>
                  </a:lnTo>
                  <a:lnTo>
                    <a:pt x="25946" y="100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rgbClr val="1083DD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0258" y="1299413"/>
              <a:ext cx="172085" cy="635635"/>
            </a:xfrm>
            <a:custGeom>
              <a:avLst/>
              <a:gdLst/>
              <a:ahLst/>
              <a:cxnLst/>
              <a:rect l="l" t="t" r="r" b="b"/>
              <a:pathLst>
                <a:path w="172085" h="635635">
                  <a:moveTo>
                    <a:pt x="0" y="0"/>
                  </a:moveTo>
                  <a:lnTo>
                    <a:pt x="33451" y="1125"/>
                  </a:lnTo>
                  <a:lnTo>
                    <a:pt x="60768" y="4195"/>
                  </a:lnTo>
                  <a:lnTo>
                    <a:pt x="79186" y="8747"/>
                  </a:lnTo>
                  <a:lnTo>
                    <a:pt x="85939" y="14322"/>
                  </a:lnTo>
                  <a:lnTo>
                    <a:pt x="85939" y="303296"/>
                  </a:lnTo>
                  <a:lnTo>
                    <a:pt x="92693" y="308871"/>
                  </a:lnTo>
                  <a:lnTo>
                    <a:pt x="111110" y="313423"/>
                  </a:lnTo>
                  <a:lnTo>
                    <a:pt x="138428" y="316493"/>
                  </a:lnTo>
                  <a:lnTo>
                    <a:pt x="171880" y="317619"/>
                  </a:lnTo>
                  <a:lnTo>
                    <a:pt x="138428" y="318744"/>
                  </a:lnTo>
                  <a:lnTo>
                    <a:pt x="111110" y="321814"/>
                  </a:lnTo>
                  <a:lnTo>
                    <a:pt x="92693" y="326366"/>
                  </a:lnTo>
                  <a:lnTo>
                    <a:pt x="85939" y="331942"/>
                  </a:lnTo>
                  <a:lnTo>
                    <a:pt x="85939" y="620915"/>
                  </a:lnTo>
                  <a:lnTo>
                    <a:pt x="79186" y="626490"/>
                  </a:lnTo>
                  <a:lnTo>
                    <a:pt x="60768" y="631043"/>
                  </a:lnTo>
                  <a:lnTo>
                    <a:pt x="33451" y="634112"/>
                  </a:lnTo>
                  <a:lnTo>
                    <a:pt x="0" y="635238"/>
                  </a:lnTo>
                </a:path>
              </a:pathLst>
            </a:custGeom>
            <a:ln w="25400">
              <a:solidFill>
                <a:srgbClr val="F7A028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082518" y="1601038"/>
              <a:ext cx="2104390" cy="2366010"/>
            </a:xfrm>
            <a:custGeom>
              <a:avLst/>
              <a:gdLst/>
              <a:ahLst/>
              <a:cxnLst/>
              <a:rect l="l" t="t" r="r" b="b"/>
              <a:pathLst>
                <a:path w="2104390" h="2366010">
                  <a:moveTo>
                    <a:pt x="1981682" y="2308451"/>
                  </a:moveTo>
                  <a:lnTo>
                    <a:pt x="1977517" y="2333505"/>
                  </a:lnTo>
                  <a:lnTo>
                    <a:pt x="2002561" y="2337676"/>
                  </a:lnTo>
                  <a:lnTo>
                    <a:pt x="2006739" y="2312621"/>
                  </a:lnTo>
                  <a:lnTo>
                    <a:pt x="1981682" y="2308451"/>
                  </a:lnTo>
                  <a:close/>
                </a:path>
                <a:path w="2104390" h="2366010">
                  <a:moveTo>
                    <a:pt x="1932673" y="2298581"/>
                  </a:moveTo>
                  <a:lnTo>
                    <a:pt x="1926970" y="2323332"/>
                  </a:lnTo>
                  <a:lnTo>
                    <a:pt x="1951710" y="2329040"/>
                  </a:lnTo>
                  <a:lnTo>
                    <a:pt x="1957425" y="2304290"/>
                  </a:lnTo>
                  <a:lnTo>
                    <a:pt x="1932673" y="2298581"/>
                  </a:lnTo>
                  <a:close/>
                </a:path>
                <a:path w="2104390" h="2366010">
                  <a:moveTo>
                    <a:pt x="2030463" y="2289577"/>
                  </a:moveTo>
                  <a:lnTo>
                    <a:pt x="2026081" y="2365650"/>
                  </a:lnTo>
                  <a:lnTo>
                    <a:pt x="2104339" y="2332001"/>
                  </a:lnTo>
                  <a:lnTo>
                    <a:pt x="2030463" y="2289577"/>
                  </a:lnTo>
                  <a:close/>
                </a:path>
                <a:path w="2104390" h="2366010">
                  <a:moveTo>
                    <a:pt x="1884324" y="2285720"/>
                  </a:moveTo>
                  <a:lnTo>
                    <a:pt x="1877161" y="2310089"/>
                  </a:lnTo>
                  <a:lnTo>
                    <a:pt x="1901532" y="2317253"/>
                  </a:lnTo>
                  <a:lnTo>
                    <a:pt x="1908695" y="2292884"/>
                  </a:lnTo>
                  <a:lnTo>
                    <a:pt x="1884324" y="2285720"/>
                  </a:lnTo>
                  <a:close/>
                </a:path>
                <a:path w="2104390" h="2366010">
                  <a:moveTo>
                    <a:pt x="1836788" y="2270048"/>
                  </a:moveTo>
                  <a:lnTo>
                    <a:pt x="1828253" y="2293971"/>
                  </a:lnTo>
                  <a:lnTo>
                    <a:pt x="1852168" y="2302508"/>
                  </a:lnTo>
                  <a:lnTo>
                    <a:pt x="1860715" y="2278587"/>
                  </a:lnTo>
                  <a:lnTo>
                    <a:pt x="1836788" y="2270048"/>
                  </a:lnTo>
                  <a:close/>
                </a:path>
                <a:path w="2104390" h="2366010">
                  <a:moveTo>
                    <a:pt x="1790153" y="2251748"/>
                  </a:moveTo>
                  <a:lnTo>
                    <a:pt x="1780336" y="2275175"/>
                  </a:lnTo>
                  <a:lnTo>
                    <a:pt x="1803755" y="2285004"/>
                  </a:lnTo>
                  <a:lnTo>
                    <a:pt x="1813585" y="2261577"/>
                  </a:lnTo>
                  <a:lnTo>
                    <a:pt x="1790153" y="2251748"/>
                  </a:lnTo>
                  <a:close/>
                </a:path>
                <a:path w="2104390" h="2366010">
                  <a:moveTo>
                    <a:pt x="1744535" y="2231009"/>
                  </a:moveTo>
                  <a:lnTo>
                    <a:pt x="1733499" y="2253881"/>
                  </a:lnTo>
                  <a:lnTo>
                    <a:pt x="1756371" y="2264930"/>
                  </a:lnTo>
                  <a:lnTo>
                    <a:pt x="1767408" y="2242045"/>
                  </a:lnTo>
                  <a:lnTo>
                    <a:pt x="1744535" y="2231009"/>
                  </a:lnTo>
                  <a:close/>
                </a:path>
                <a:path w="2104390" h="2366010">
                  <a:moveTo>
                    <a:pt x="1699983" y="2207983"/>
                  </a:moveTo>
                  <a:lnTo>
                    <a:pt x="1687804" y="2230272"/>
                  </a:lnTo>
                  <a:lnTo>
                    <a:pt x="1710105" y="2242451"/>
                  </a:lnTo>
                  <a:lnTo>
                    <a:pt x="1722285" y="2220163"/>
                  </a:lnTo>
                  <a:lnTo>
                    <a:pt x="1699983" y="2207983"/>
                  </a:lnTo>
                  <a:close/>
                </a:path>
                <a:path w="2104390" h="2366010">
                  <a:moveTo>
                    <a:pt x="1656575" y="2182837"/>
                  </a:moveTo>
                  <a:lnTo>
                    <a:pt x="1643329" y="2204516"/>
                  </a:lnTo>
                  <a:lnTo>
                    <a:pt x="1665008" y="2217762"/>
                  </a:lnTo>
                  <a:lnTo>
                    <a:pt x="1678254" y="2196084"/>
                  </a:lnTo>
                  <a:lnTo>
                    <a:pt x="1656575" y="2182837"/>
                  </a:lnTo>
                  <a:close/>
                </a:path>
                <a:path w="2104390" h="2366010">
                  <a:moveTo>
                    <a:pt x="1614347" y="2155710"/>
                  </a:moveTo>
                  <a:lnTo>
                    <a:pt x="1600098" y="2176741"/>
                  </a:lnTo>
                  <a:lnTo>
                    <a:pt x="1620164" y="2190343"/>
                  </a:lnTo>
                  <a:lnTo>
                    <a:pt x="1621663" y="2191270"/>
                  </a:lnTo>
                  <a:lnTo>
                    <a:pt x="1634909" y="2169591"/>
                  </a:lnTo>
                  <a:lnTo>
                    <a:pt x="1634413" y="2169312"/>
                  </a:lnTo>
                  <a:lnTo>
                    <a:pt x="1614347" y="2155710"/>
                  </a:lnTo>
                  <a:close/>
                </a:path>
                <a:path w="2104390" h="2366010">
                  <a:moveTo>
                    <a:pt x="1573352" y="2126742"/>
                  </a:moveTo>
                  <a:lnTo>
                    <a:pt x="1558150" y="2147100"/>
                  </a:lnTo>
                  <a:lnTo>
                    <a:pt x="1575701" y="2160181"/>
                  </a:lnTo>
                  <a:lnTo>
                    <a:pt x="1579079" y="2162492"/>
                  </a:lnTo>
                  <a:lnTo>
                    <a:pt x="1593329" y="2141461"/>
                  </a:lnTo>
                  <a:lnTo>
                    <a:pt x="1590890" y="2139835"/>
                  </a:lnTo>
                  <a:lnTo>
                    <a:pt x="1573352" y="2126742"/>
                  </a:lnTo>
                  <a:close/>
                </a:path>
                <a:path w="2104390" h="2366010">
                  <a:moveTo>
                    <a:pt x="1533601" y="2096033"/>
                  </a:moveTo>
                  <a:lnTo>
                    <a:pt x="1517523" y="2115693"/>
                  </a:lnTo>
                  <a:lnTo>
                    <a:pt x="1532318" y="2127796"/>
                  </a:lnTo>
                  <a:lnTo>
                    <a:pt x="1537804" y="2131898"/>
                  </a:lnTo>
                  <a:lnTo>
                    <a:pt x="1552994" y="2111552"/>
                  </a:lnTo>
                  <a:lnTo>
                    <a:pt x="1548396" y="2108136"/>
                  </a:lnTo>
                  <a:lnTo>
                    <a:pt x="1533601" y="2096033"/>
                  </a:lnTo>
                  <a:close/>
                </a:path>
                <a:path w="2104390" h="2366010">
                  <a:moveTo>
                    <a:pt x="1495145" y="2063711"/>
                  </a:moveTo>
                  <a:lnTo>
                    <a:pt x="1478229" y="2082660"/>
                  </a:lnTo>
                  <a:lnTo>
                    <a:pt x="1490116" y="2093264"/>
                  </a:lnTo>
                  <a:lnTo>
                    <a:pt x="1497863" y="2099614"/>
                  </a:lnTo>
                  <a:lnTo>
                    <a:pt x="1513941" y="2079955"/>
                  </a:lnTo>
                  <a:lnTo>
                    <a:pt x="1507032" y="2074316"/>
                  </a:lnTo>
                  <a:lnTo>
                    <a:pt x="1495145" y="2063711"/>
                  </a:lnTo>
                  <a:close/>
                </a:path>
                <a:path w="2104390" h="2366010">
                  <a:moveTo>
                    <a:pt x="1457998" y="2029853"/>
                  </a:moveTo>
                  <a:lnTo>
                    <a:pt x="1440294" y="2048065"/>
                  </a:lnTo>
                  <a:lnTo>
                    <a:pt x="1449184" y="2056714"/>
                  </a:lnTo>
                  <a:lnTo>
                    <a:pt x="1459280" y="2065743"/>
                  </a:lnTo>
                  <a:lnTo>
                    <a:pt x="1476197" y="2046795"/>
                  </a:lnTo>
                  <a:lnTo>
                    <a:pt x="1466900" y="2038502"/>
                  </a:lnTo>
                  <a:lnTo>
                    <a:pt x="1457998" y="2029853"/>
                  </a:lnTo>
                  <a:close/>
                </a:path>
                <a:path w="2104390" h="2366010">
                  <a:moveTo>
                    <a:pt x="1422209" y="1994573"/>
                  </a:moveTo>
                  <a:lnTo>
                    <a:pt x="1403756" y="2012022"/>
                  </a:lnTo>
                  <a:lnTo>
                    <a:pt x="1409636" y="2018233"/>
                  </a:lnTo>
                  <a:lnTo>
                    <a:pt x="1422082" y="2030361"/>
                  </a:lnTo>
                  <a:lnTo>
                    <a:pt x="1439799" y="2012149"/>
                  </a:lnTo>
                  <a:lnTo>
                    <a:pt x="1428089" y="2000783"/>
                  </a:lnTo>
                  <a:lnTo>
                    <a:pt x="1422209" y="1994573"/>
                  </a:lnTo>
                  <a:close/>
                </a:path>
                <a:path w="2104390" h="2366010">
                  <a:moveTo>
                    <a:pt x="1387792" y="1957933"/>
                  </a:moveTo>
                  <a:lnTo>
                    <a:pt x="1368628" y="1974596"/>
                  </a:lnTo>
                  <a:lnTo>
                    <a:pt x="1371549" y="1977948"/>
                  </a:lnTo>
                  <a:lnTo>
                    <a:pt x="1386306" y="1993569"/>
                  </a:lnTo>
                  <a:lnTo>
                    <a:pt x="1404759" y="1976120"/>
                  </a:lnTo>
                  <a:lnTo>
                    <a:pt x="1390700" y="1961273"/>
                  </a:lnTo>
                  <a:lnTo>
                    <a:pt x="1387792" y="1957933"/>
                  </a:lnTo>
                  <a:close/>
                </a:path>
                <a:path w="2104390" h="2366010">
                  <a:moveTo>
                    <a:pt x="1354785" y="1919998"/>
                  </a:moveTo>
                  <a:lnTo>
                    <a:pt x="1334960" y="1935873"/>
                  </a:lnTo>
                  <a:lnTo>
                    <a:pt x="1351965" y="1955444"/>
                  </a:lnTo>
                  <a:lnTo>
                    <a:pt x="1371117" y="1938769"/>
                  </a:lnTo>
                  <a:lnTo>
                    <a:pt x="1354785" y="1919998"/>
                  </a:lnTo>
                  <a:close/>
                </a:path>
                <a:path w="2104390" h="2366010">
                  <a:moveTo>
                    <a:pt x="1323047" y="1880336"/>
                  </a:moveTo>
                  <a:lnTo>
                    <a:pt x="1303223" y="1896211"/>
                  </a:lnTo>
                  <a:lnTo>
                    <a:pt x="1319085" y="1916036"/>
                  </a:lnTo>
                  <a:lnTo>
                    <a:pt x="1338922" y="1900174"/>
                  </a:lnTo>
                  <a:lnTo>
                    <a:pt x="1323047" y="1880336"/>
                  </a:lnTo>
                  <a:close/>
                </a:path>
                <a:path w="2104390" h="2366010">
                  <a:moveTo>
                    <a:pt x="1293152" y="1839925"/>
                  </a:moveTo>
                  <a:lnTo>
                    <a:pt x="1272679" y="1854962"/>
                  </a:lnTo>
                  <a:lnTo>
                    <a:pt x="1287716" y="1875434"/>
                  </a:lnTo>
                  <a:lnTo>
                    <a:pt x="1308188" y="1860397"/>
                  </a:lnTo>
                  <a:lnTo>
                    <a:pt x="1293152" y="1839925"/>
                  </a:lnTo>
                  <a:close/>
                </a:path>
                <a:path w="2104390" h="2366010">
                  <a:moveTo>
                    <a:pt x="1264780" y="1798421"/>
                  </a:moveTo>
                  <a:lnTo>
                    <a:pt x="1243711" y="1812607"/>
                  </a:lnTo>
                  <a:lnTo>
                    <a:pt x="1257884" y="1833676"/>
                  </a:lnTo>
                  <a:lnTo>
                    <a:pt x="1278966" y="1819503"/>
                  </a:lnTo>
                  <a:lnTo>
                    <a:pt x="1264780" y="1798421"/>
                  </a:lnTo>
                  <a:close/>
                </a:path>
                <a:path w="2104390" h="2366010">
                  <a:moveTo>
                    <a:pt x="1237995" y="1755889"/>
                  </a:moveTo>
                  <a:lnTo>
                    <a:pt x="1216355" y="1769186"/>
                  </a:lnTo>
                  <a:lnTo>
                    <a:pt x="1229652" y="1790827"/>
                  </a:lnTo>
                  <a:lnTo>
                    <a:pt x="1251292" y="1777530"/>
                  </a:lnTo>
                  <a:lnTo>
                    <a:pt x="1237995" y="1755889"/>
                  </a:lnTo>
                  <a:close/>
                </a:path>
                <a:path w="2104390" h="2366010">
                  <a:moveTo>
                    <a:pt x="1212850" y="1712379"/>
                  </a:moveTo>
                  <a:lnTo>
                    <a:pt x="1190675" y="1724748"/>
                  </a:lnTo>
                  <a:lnTo>
                    <a:pt x="1203045" y="1746935"/>
                  </a:lnTo>
                  <a:lnTo>
                    <a:pt x="1225232" y="1734566"/>
                  </a:lnTo>
                  <a:lnTo>
                    <a:pt x="1212850" y="1712379"/>
                  </a:lnTo>
                  <a:close/>
                </a:path>
                <a:path w="2104390" h="2366010">
                  <a:moveTo>
                    <a:pt x="1189405" y="1667941"/>
                  </a:moveTo>
                  <a:lnTo>
                    <a:pt x="1166710" y="1679346"/>
                  </a:lnTo>
                  <a:lnTo>
                    <a:pt x="1178128" y="1702041"/>
                  </a:lnTo>
                  <a:lnTo>
                    <a:pt x="1200823" y="1690636"/>
                  </a:lnTo>
                  <a:lnTo>
                    <a:pt x="1189405" y="1667941"/>
                  </a:lnTo>
                  <a:close/>
                </a:path>
                <a:path w="2104390" h="2366010">
                  <a:moveTo>
                    <a:pt x="1167714" y="1622628"/>
                  </a:moveTo>
                  <a:lnTo>
                    <a:pt x="1144549" y="1633042"/>
                  </a:lnTo>
                  <a:lnTo>
                    <a:pt x="1153921" y="1653882"/>
                  </a:lnTo>
                  <a:lnTo>
                    <a:pt x="1155306" y="1656664"/>
                  </a:lnTo>
                  <a:lnTo>
                    <a:pt x="1177988" y="1645246"/>
                  </a:lnTo>
                  <a:lnTo>
                    <a:pt x="1177086" y="1643468"/>
                  </a:lnTo>
                  <a:lnTo>
                    <a:pt x="1167714" y="1622628"/>
                  </a:lnTo>
                  <a:close/>
                </a:path>
                <a:path w="2104390" h="2366010">
                  <a:moveTo>
                    <a:pt x="1147851" y="1576501"/>
                  </a:moveTo>
                  <a:lnTo>
                    <a:pt x="1124242" y="1585874"/>
                  </a:lnTo>
                  <a:lnTo>
                    <a:pt x="1130985" y="1602841"/>
                  </a:lnTo>
                  <a:lnTo>
                    <a:pt x="1134135" y="1609877"/>
                  </a:lnTo>
                  <a:lnTo>
                    <a:pt x="1157300" y="1599463"/>
                  </a:lnTo>
                  <a:lnTo>
                    <a:pt x="1154595" y="1593469"/>
                  </a:lnTo>
                  <a:lnTo>
                    <a:pt x="1147851" y="1576501"/>
                  </a:lnTo>
                  <a:close/>
                </a:path>
                <a:path w="2104390" h="2366010">
                  <a:moveTo>
                    <a:pt x="1129893" y="1529613"/>
                  </a:moveTo>
                  <a:lnTo>
                    <a:pt x="1105877" y="1537906"/>
                  </a:lnTo>
                  <a:lnTo>
                    <a:pt x="1110386" y="1550936"/>
                  </a:lnTo>
                  <a:lnTo>
                    <a:pt x="1114869" y="1562265"/>
                  </a:lnTo>
                  <a:lnTo>
                    <a:pt x="1138478" y="1552892"/>
                  </a:lnTo>
                  <a:lnTo>
                    <a:pt x="1134389" y="1542643"/>
                  </a:lnTo>
                  <a:lnTo>
                    <a:pt x="1129893" y="1529613"/>
                  </a:lnTo>
                  <a:close/>
                </a:path>
                <a:path w="2104390" h="2366010">
                  <a:moveTo>
                    <a:pt x="1113917" y="1482026"/>
                  </a:moveTo>
                  <a:lnTo>
                    <a:pt x="1089545" y="1489176"/>
                  </a:lnTo>
                  <a:lnTo>
                    <a:pt x="1092212" y="1498257"/>
                  </a:lnTo>
                  <a:lnTo>
                    <a:pt x="1097597" y="1513890"/>
                  </a:lnTo>
                  <a:lnTo>
                    <a:pt x="1121600" y="1505597"/>
                  </a:lnTo>
                  <a:lnTo>
                    <a:pt x="1116583" y="1491107"/>
                  </a:lnTo>
                  <a:lnTo>
                    <a:pt x="1113917" y="1482026"/>
                  </a:lnTo>
                  <a:close/>
                </a:path>
                <a:path w="2104390" h="2366010">
                  <a:moveTo>
                    <a:pt x="1100010" y="1433804"/>
                  </a:moveTo>
                  <a:lnTo>
                    <a:pt x="1075321" y="1439786"/>
                  </a:lnTo>
                  <a:lnTo>
                    <a:pt x="1076566" y="1444917"/>
                  </a:lnTo>
                  <a:lnTo>
                    <a:pt x="1082382" y="1464805"/>
                  </a:lnTo>
                  <a:lnTo>
                    <a:pt x="1106754" y="1457655"/>
                  </a:lnTo>
                  <a:lnTo>
                    <a:pt x="1101242" y="1438948"/>
                  </a:lnTo>
                  <a:lnTo>
                    <a:pt x="1100010" y="1433804"/>
                  </a:lnTo>
                  <a:close/>
                </a:path>
                <a:path w="2104390" h="2366010">
                  <a:moveTo>
                    <a:pt x="1088250" y="1385036"/>
                  </a:moveTo>
                  <a:lnTo>
                    <a:pt x="1063307" y="1389773"/>
                  </a:lnTo>
                  <a:lnTo>
                    <a:pt x="1063536" y="1391018"/>
                  </a:lnTo>
                  <a:lnTo>
                    <a:pt x="1069340" y="1415097"/>
                  </a:lnTo>
                  <a:lnTo>
                    <a:pt x="1094028" y="1409115"/>
                  </a:lnTo>
                  <a:lnTo>
                    <a:pt x="1088491" y="1386281"/>
                  </a:lnTo>
                  <a:lnTo>
                    <a:pt x="1088250" y="1385036"/>
                  </a:lnTo>
                  <a:close/>
                </a:path>
                <a:path w="2104390" h="2366010">
                  <a:moveTo>
                    <a:pt x="1078788" y="1335125"/>
                  </a:moveTo>
                  <a:lnTo>
                    <a:pt x="1053833" y="1339862"/>
                  </a:lnTo>
                  <a:lnTo>
                    <a:pt x="1058570" y="1364818"/>
                  </a:lnTo>
                  <a:lnTo>
                    <a:pt x="1083525" y="1360081"/>
                  </a:lnTo>
                  <a:lnTo>
                    <a:pt x="1078788" y="1335125"/>
                  </a:lnTo>
                  <a:close/>
                </a:path>
                <a:path w="2104390" h="2366010">
                  <a:moveTo>
                    <a:pt x="1071867" y="1285468"/>
                  </a:moveTo>
                  <a:lnTo>
                    <a:pt x="1046695" y="1288910"/>
                  </a:lnTo>
                  <a:lnTo>
                    <a:pt x="1050150" y="1314081"/>
                  </a:lnTo>
                  <a:lnTo>
                    <a:pt x="1075308" y="1310627"/>
                  </a:lnTo>
                  <a:lnTo>
                    <a:pt x="1071867" y="1285468"/>
                  </a:lnTo>
                  <a:close/>
                </a:path>
                <a:path w="2104390" h="2366010">
                  <a:moveTo>
                    <a:pt x="1067396" y="1235544"/>
                  </a:moveTo>
                  <a:lnTo>
                    <a:pt x="1042085" y="1237653"/>
                  </a:lnTo>
                  <a:lnTo>
                    <a:pt x="1044181" y="1262964"/>
                  </a:lnTo>
                  <a:lnTo>
                    <a:pt x="1069492" y="1260856"/>
                  </a:lnTo>
                  <a:lnTo>
                    <a:pt x="1067396" y="1235544"/>
                  </a:lnTo>
                  <a:close/>
                </a:path>
                <a:path w="2104390" h="2366010">
                  <a:moveTo>
                    <a:pt x="1065466" y="1185494"/>
                  </a:moveTo>
                  <a:lnTo>
                    <a:pt x="1040066" y="1186205"/>
                  </a:lnTo>
                  <a:lnTo>
                    <a:pt x="1040790" y="1211592"/>
                  </a:lnTo>
                  <a:lnTo>
                    <a:pt x="1066177" y="1210881"/>
                  </a:lnTo>
                  <a:lnTo>
                    <a:pt x="1065466" y="1185494"/>
                  </a:lnTo>
                  <a:close/>
                </a:path>
                <a:path w="2104390" h="2366010">
                  <a:moveTo>
                    <a:pt x="1064031" y="1134706"/>
                  </a:moveTo>
                  <a:lnTo>
                    <a:pt x="1038644" y="1135430"/>
                  </a:lnTo>
                  <a:lnTo>
                    <a:pt x="1039355" y="1160818"/>
                  </a:lnTo>
                  <a:lnTo>
                    <a:pt x="1064742" y="1160106"/>
                  </a:lnTo>
                  <a:lnTo>
                    <a:pt x="1064031" y="1134706"/>
                  </a:lnTo>
                  <a:close/>
                </a:path>
                <a:path w="2104390" h="2366010">
                  <a:moveTo>
                    <a:pt x="1060729" y="1083335"/>
                  </a:moveTo>
                  <a:lnTo>
                    <a:pt x="1035405" y="1085443"/>
                  </a:lnTo>
                  <a:lnTo>
                    <a:pt x="1037513" y="1110754"/>
                  </a:lnTo>
                  <a:lnTo>
                    <a:pt x="1062824" y="1108659"/>
                  </a:lnTo>
                  <a:lnTo>
                    <a:pt x="1060729" y="1083335"/>
                  </a:lnTo>
                  <a:close/>
                </a:path>
                <a:path w="2104390" h="2366010">
                  <a:moveTo>
                    <a:pt x="1054849" y="1032217"/>
                  </a:moveTo>
                  <a:lnTo>
                    <a:pt x="1029677" y="1035659"/>
                  </a:lnTo>
                  <a:lnTo>
                    <a:pt x="1033132" y="1060831"/>
                  </a:lnTo>
                  <a:lnTo>
                    <a:pt x="1058291" y="1057389"/>
                  </a:lnTo>
                  <a:lnTo>
                    <a:pt x="1054849" y="1032217"/>
                  </a:lnTo>
                  <a:close/>
                </a:path>
                <a:path w="2104390" h="2366010">
                  <a:moveTo>
                    <a:pt x="1046505" y="981468"/>
                  </a:moveTo>
                  <a:lnTo>
                    <a:pt x="1021549" y="986193"/>
                  </a:lnTo>
                  <a:lnTo>
                    <a:pt x="1026287" y="1011148"/>
                  </a:lnTo>
                  <a:lnTo>
                    <a:pt x="1051242" y="1006411"/>
                  </a:lnTo>
                  <a:lnTo>
                    <a:pt x="1046505" y="981468"/>
                  </a:lnTo>
                  <a:close/>
                </a:path>
                <a:path w="2104390" h="2366010">
                  <a:moveTo>
                    <a:pt x="1035812" y="931176"/>
                  </a:moveTo>
                  <a:lnTo>
                    <a:pt x="1011123" y="937145"/>
                  </a:lnTo>
                  <a:lnTo>
                    <a:pt x="1016419" y="959027"/>
                  </a:lnTo>
                  <a:lnTo>
                    <a:pt x="1016812" y="961250"/>
                  </a:lnTo>
                  <a:lnTo>
                    <a:pt x="1041768" y="956513"/>
                  </a:lnTo>
                  <a:lnTo>
                    <a:pt x="1041107" y="953058"/>
                  </a:lnTo>
                  <a:lnTo>
                    <a:pt x="1035812" y="931176"/>
                  </a:lnTo>
                  <a:close/>
                </a:path>
                <a:path w="2104390" h="2366010">
                  <a:moveTo>
                    <a:pt x="1022845" y="881430"/>
                  </a:moveTo>
                  <a:lnTo>
                    <a:pt x="998474" y="888593"/>
                  </a:lnTo>
                  <a:lnTo>
                    <a:pt x="1003714" y="906487"/>
                  </a:lnTo>
                  <a:lnTo>
                    <a:pt x="1005141" y="912456"/>
                  </a:lnTo>
                  <a:lnTo>
                    <a:pt x="1029843" y="906487"/>
                  </a:lnTo>
                  <a:lnTo>
                    <a:pt x="1028052" y="899185"/>
                  </a:lnTo>
                  <a:lnTo>
                    <a:pt x="1022845" y="881430"/>
                  </a:lnTo>
                  <a:close/>
                </a:path>
                <a:path w="2104390" h="2366010">
                  <a:moveTo>
                    <a:pt x="1007706" y="832332"/>
                  </a:moveTo>
                  <a:lnTo>
                    <a:pt x="983703" y="840625"/>
                  </a:lnTo>
                  <a:lnTo>
                    <a:pt x="988377" y="854163"/>
                  </a:lnTo>
                  <a:lnTo>
                    <a:pt x="991311" y="864222"/>
                  </a:lnTo>
                  <a:lnTo>
                    <a:pt x="1015682" y="857059"/>
                  </a:lnTo>
                  <a:lnTo>
                    <a:pt x="1012380" y="845870"/>
                  </a:lnTo>
                  <a:lnTo>
                    <a:pt x="1007706" y="832332"/>
                  </a:lnTo>
                  <a:close/>
                </a:path>
                <a:path w="2104390" h="2366010">
                  <a:moveTo>
                    <a:pt x="990498" y="783932"/>
                  </a:moveTo>
                  <a:lnTo>
                    <a:pt x="966889" y="793305"/>
                  </a:lnTo>
                  <a:lnTo>
                    <a:pt x="970584" y="802601"/>
                  </a:lnTo>
                  <a:lnTo>
                    <a:pt x="975410" y="816610"/>
                  </a:lnTo>
                  <a:lnTo>
                    <a:pt x="999413" y="808316"/>
                  </a:lnTo>
                  <a:lnTo>
                    <a:pt x="994194" y="793216"/>
                  </a:lnTo>
                  <a:lnTo>
                    <a:pt x="990498" y="783932"/>
                  </a:lnTo>
                  <a:close/>
                </a:path>
                <a:path w="2104390" h="2366010">
                  <a:moveTo>
                    <a:pt x="971295" y="736295"/>
                  </a:moveTo>
                  <a:lnTo>
                    <a:pt x="948131" y="746709"/>
                  </a:lnTo>
                  <a:lnTo>
                    <a:pt x="950404" y="751751"/>
                  </a:lnTo>
                  <a:lnTo>
                    <a:pt x="957516" y="769696"/>
                  </a:lnTo>
                  <a:lnTo>
                    <a:pt x="981125" y="760323"/>
                  </a:lnTo>
                  <a:lnTo>
                    <a:pt x="973569" y="741337"/>
                  </a:lnTo>
                  <a:lnTo>
                    <a:pt x="971295" y="736295"/>
                  </a:lnTo>
                  <a:close/>
                </a:path>
                <a:path w="2104390" h="2366010">
                  <a:moveTo>
                    <a:pt x="950201" y="689483"/>
                  </a:moveTo>
                  <a:lnTo>
                    <a:pt x="927506" y="700887"/>
                  </a:lnTo>
                  <a:lnTo>
                    <a:pt x="927925" y="701725"/>
                  </a:lnTo>
                  <a:lnTo>
                    <a:pt x="937717" y="723544"/>
                  </a:lnTo>
                  <a:lnTo>
                    <a:pt x="960882" y="713130"/>
                  </a:lnTo>
                  <a:lnTo>
                    <a:pt x="950620" y="690308"/>
                  </a:lnTo>
                  <a:lnTo>
                    <a:pt x="950201" y="689483"/>
                  </a:lnTo>
                  <a:close/>
                </a:path>
                <a:path w="2104390" h="2366010">
                  <a:moveTo>
                    <a:pt x="927366" y="644093"/>
                  </a:moveTo>
                  <a:lnTo>
                    <a:pt x="904684" y="655510"/>
                  </a:lnTo>
                  <a:lnTo>
                    <a:pt x="916089" y="678205"/>
                  </a:lnTo>
                  <a:lnTo>
                    <a:pt x="938783" y="666788"/>
                  </a:lnTo>
                  <a:lnTo>
                    <a:pt x="927366" y="644093"/>
                  </a:lnTo>
                  <a:close/>
                </a:path>
                <a:path w="2104390" h="2366010">
                  <a:moveTo>
                    <a:pt x="902512" y="599173"/>
                  </a:moveTo>
                  <a:lnTo>
                    <a:pt x="880338" y="611543"/>
                  </a:lnTo>
                  <a:lnTo>
                    <a:pt x="892708" y="633730"/>
                  </a:lnTo>
                  <a:lnTo>
                    <a:pt x="914882" y="621360"/>
                  </a:lnTo>
                  <a:lnTo>
                    <a:pt x="902512" y="599173"/>
                  </a:lnTo>
                  <a:close/>
                </a:path>
                <a:path w="2104390" h="2366010">
                  <a:moveTo>
                    <a:pt x="875969" y="555244"/>
                  </a:moveTo>
                  <a:lnTo>
                    <a:pt x="854329" y="568540"/>
                  </a:lnTo>
                  <a:lnTo>
                    <a:pt x="867613" y="590181"/>
                  </a:lnTo>
                  <a:lnTo>
                    <a:pt x="889266" y="576884"/>
                  </a:lnTo>
                  <a:lnTo>
                    <a:pt x="875969" y="555244"/>
                  </a:lnTo>
                  <a:close/>
                </a:path>
                <a:path w="2104390" h="2366010">
                  <a:moveTo>
                    <a:pt x="847788" y="512356"/>
                  </a:moveTo>
                  <a:lnTo>
                    <a:pt x="826706" y="526542"/>
                  </a:lnTo>
                  <a:lnTo>
                    <a:pt x="840892" y="547611"/>
                  </a:lnTo>
                  <a:lnTo>
                    <a:pt x="861961" y="533425"/>
                  </a:lnTo>
                  <a:lnTo>
                    <a:pt x="847788" y="512356"/>
                  </a:lnTo>
                  <a:close/>
                </a:path>
                <a:path w="2104390" h="2366010">
                  <a:moveTo>
                    <a:pt x="818007" y="470560"/>
                  </a:moveTo>
                  <a:lnTo>
                    <a:pt x="797547" y="485597"/>
                  </a:lnTo>
                  <a:lnTo>
                    <a:pt x="812584" y="506069"/>
                  </a:lnTo>
                  <a:lnTo>
                    <a:pt x="833043" y="491032"/>
                  </a:lnTo>
                  <a:lnTo>
                    <a:pt x="818007" y="470560"/>
                  </a:lnTo>
                  <a:close/>
                </a:path>
                <a:path w="2104390" h="2366010">
                  <a:moveTo>
                    <a:pt x="786688" y="429920"/>
                  </a:moveTo>
                  <a:lnTo>
                    <a:pt x="766864" y="445782"/>
                  </a:lnTo>
                  <a:lnTo>
                    <a:pt x="782726" y="465620"/>
                  </a:lnTo>
                  <a:lnTo>
                    <a:pt x="802563" y="449745"/>
                  </a:lnTo>
                  <a:lnTo>
                    <a:pt x="786688" y="429920"/>
                  </a:lnTo>
                  <a:close/>
                </a:path>
                <a:path w="2104390" h="2366010">
                  <a:moveTo>
                    <a:pt x="753871" y="390474"/>
                  </a:moveTo>
                  <a:lnTo>
                    <a:pt x="734707" y="407149"/>
                  </a:lnTo>
                  <a:lnTo>
                    <a:pt x="750265" y="425030"/>
                  </a:lnTo>
                  <a:lnTo>
                    <a:pt x="750989" y="425958"/>
                  </a:lnTo>
                  <a:lnTo>
                    <a:pt x="770826" y="410083"/>
                  </a:lnTo>
                  <a:lnTo>
                    <a:pt x="769429" y="408355"/>
                  </a:lnTo>
                  <a:lnTo>
                    <a:pt x="753871" y="390474"/>
                  </a:lnTo>
                  <a:close/>
                </a:path>
                <a:path w="2104390" h="2366010">
                  <a:moveTo>
                    <a:pt x="719582" y="352298"/>
                  </a:moveTo>
                  <a:lnTo>
                    <a:pt x="701128" y="369747"/>
                  </a:lnTo>
                  <a:lnTo>
                    <a:pt x="714425" y="383819"/>
                  </a:lnTo>
                  <a:lnTo>
                    <a:pt x="718032" y="387985"/>
                  </a:lnTo>
                  <a:lnTo>
                    <a:pt x="737196" y="371309"/>
                  </a:lnTo>
                  <a:lnTo>
                    <a:pt x="732878" y="366356"/>
                  </a:lnTo>
                  <a:lnTo>
                    <a:pt x="719582" y="352298"/>
                  </a:lnTo>
                  <a:close/>
                </a:path>
                <a:path w="2104390" h="2366010">
                  <a:moveTo>
                    <a:pt x="683844" y="315455"/>
                  </a:moveTo>
                  <a:lnTo>
                    <a:pt x="666140" y="333667"/>
                  </a:lnTo>
                  <a:lnTo>
                    <a:pt x="677062" y="344297"/>
                  </a:lnTo>
                  <a:lnTo>
                    <a:pt x="683666" y="351294"/>
                  </a:lnTo>
                  <a:lnTo>
                    <a:pt x="702119" y="333844"/>
                  </a:lnTo>
                  <a:lnTo>
                    <a:pt x="694766" y="326085"/>
                  </a:lnTo>
                  <a:lnTo>
                    <a:pt x="683844" y="315455"/>
                  </a:lnTo>
                  <a:close/>
                </a:path>
                <a:path w="2104390" h="2366010">
                  <a:moveTo>
                    <a:pt x="646696" y="280035"/>
                  </a:moveTo>
                  <a:lnTo>
                    <a:pt x="629780" y="298983"/>
                  </a:lnTo>
                  <a:lnTo>
                    <a:pt x="638276" y="306565"/>
                  </a:lnTo>
                  <a:lnTo>
                    <a:pt x="647928" y="315963"/>
                  </a:lnTo>
                  <a:lnTo>
                    <a:pt x="665632" y="297751"/>
                  </a:lnTo>
                  <a:lnTo>
                    <a:pt x="655193" y="287616"/>
                  </a:lnTo>
                  <a:lnTo>
                    <a:pt x="646696" y="280035"/>
                  </a:lnTo>
                  <a:close/>
                </a:path>
                <a:path w="2104390" h="2366010">
                  <a:moveTo>
                    <a:pt x="608164" y="246100"/>
                  </a:moveTo>
                  <a:lnTo>
                    <a:pt x="592086" y="265760"/>
                  </a:lnTo>
                  <a:lnTo>
                    <a:pt x="598157" y="270738"/>
                  </a:lnTo>
                  <a:lnTo>
                    <a:pt x="610831" y="282067"/>
                  </a:lnTo>
                  <a:lnTo>
                    <a:pt x="627748" y="263118"/>
                  </a:lnTo>
                  <a:lnTo>
                    <a:pt x="614235" y="251066"/>
                  </a:lnTo>
                  <a:lnTo>
                    <a:pt x="608164" y="246100"/>
                  </a:lnTo>
                  <a:close/>
                </a:path>
                <a:path w="2104390" h="2366010">
                  <a:moveTo>
                    <a:pt x="568261" y="213753"/>
                  </a:moveTo>
                  <a:lnTo>
                    <a:pt x="553072" y="234111"/>
                  </a:lnTo>
                  <a:lnTo>
                    <a:pt x="556818" y="236918"/>
                  </a:lnTo>
                  <a:lnTo>
                    <a:pt x="572414" y="249682"/>
                  </a:lnTo>
                  <a:lnTo>
                    <a:pt x="588505" y="230022"/>
                  </a:lnTo>
                  <a:lnTo>
                    <a:pt x="572007" y="216560"/>
                  </a:lnTo>
                  <a:lnTo>
                    <a:pt x="568261" y="213753"/>
                  </a:lnTo>
                  <a:close/>
                </a:path>
                <a:path w="2104390" h="2366010">
                  <a:moveTo>
                    <a:pt x="527037" y="183108"/>
                  </a:moveTo>
                  <a:lnTo>
                    <a:pt x="512787" y="204139"/>
                  </a:lnTo>
                  <a:lnTo>
                    <a:pt x="514350" y="205206"/>
                  </a:lnTo>
                  <a:lnTo>
                    <a:pt x="532714" y="218922"/>
                  </a:lnTo>
                  <a:lnTo>
                    <a:pt x="547916" y="198564"/>
                  </a:lnTo>
                  <a:lnTo>
                    <a:pt x="528599" y="184175"/>
                  </a:lnTo>
                  <a:lnTo>
                    <a:pt x="527037" y="183108"/>
                  </a:lnTo>
                  <a:close/>
                </a:path>
                <a:path w="2104390" h="2366010">
                  <a:moveTo>
                    <a:pt x="484974" y="154609"/>
                  </a:moveTo>
                  <a:lnTo>
                    <a:pt x="470725" y="175641"/>
                  </a:lnTo>
                  <a:lnTo>
                    <a:pt x="491756" y="189890"/>
                  </a:lnTo>
                  <a:lnTo>
                    <a:pt x="506006" y="168859"/>
                  </a:lnTo>
                  <a:lnTo>
                    <a:pt x="484974" y="154609"/>
                  </a:lnTo>
                  <a:close/>
                </a:path>
                <a:path w="2104390" h="2366010">
                  <a:moveTo>
                    <a:pt x="441147" y="127774"/>
                  </a:moveTo>
                  <a:lnTo>
                    <a:pt x="427901" y="149453"/>
                  </a:lnTo>
                  <a:lnTo>
                    <a:pt x="449567" y="162699"/>
                  </a:lnTo>
                  <a:lnTo>
                    <a:pt x="462813" y="141020"/>
                  </a:lnTo>
                  <a:lnTo>
                    <a:pt x="441147" y="127774"/>
                  </a:lnTo>
                  <a:close/>
                </a:path>
                <a:path w="2104390" h="2366010">
                  <a:moveTo>
                    <a:pt x="396087" y="103009"/>
                  </a:moveTo>
                  <a:lnTo>
                    <a:pt x="383908" y="125310"/>
                  </a:lnTo>
                  <a:lnTo>
                    <a:pt x="406196" y="137477"/>
                  </a:lnTo>
                  <a:lnTo>
                    <a:pt x="418376" y="115189"/>
                  </a:lnTo>
                  <a:lnTo>
                    <a:pt x="396087" y="103009"/>
                  </a:lnTo>
                  <a:close/>
                </a:path>
                <a:path w="2104390" h="2366010">
                  <a:moveTo>
                    <a:pt x="349859" y="80467"/>
                  </a:moveTo>
                  <a:lnTo>
                    <a:pt x="338810" y="103352"/>
                  </a:lnTo>
                  <a:lnTo>
                    <a:pt x="361683" y="114388"/>
                  </a:lnTo>
                  <a:lnTo>
                    <a:pt x="372732" y="91516"/>
                  </a:lnTo>
                  <a:lnTo>
                    <a:pt x="349859" y="80467"/>
                  </a:lnTo>
                  <a:close/>
                </a:path>
                <a:path w="2104390" h="2366010">
                  <a:moveTo>
                    <a:pt x="302501" y="60325"/>
                  </a:moveTo>
                  <a:lnTo>
                    <a:pt x="292684" y="83743"/>
                  </a:lnTo>
                  <a:lnTo>
                    <a:pt x="316103" y="93573"/>
                  </a:lnTo>
                  <a:lnTo>
                    <a:pt x="325932" y="70142"/>
                  </a:lnTo>
                  <a:lnTo>
                    <a:pt x="302501" y="60325"/>
                  </a:lnTo>
                  <a:close/>
                </a:path>
                <a:path w="2104390" h="2366010">
                  <a:moveTo>
                    <a:pt x="254114" y="42735"/>
                  </a:moveTo>
                  <a:lnTo>
                    <a:pt x="245579" y="66649"/>
                  </a:lnTo>
                  <a:lnTo>
                    <a:pt x="269506" y="75196"/>
                  </a:lnTo>
                  <a:lnTo>
                    <a:pt x="278041" y="51269"/>
                  </a:lnTo>
                  <a:lnTo>
                    <a:pt x="254114" y="42735"/>
                  </a:lnTo>
                  <a:close/>
                </a:path>
                <a:path w="2104390" h="2366010">
                  <a:moveTo>
                    <a:pt x="204787" y="27901"/>
                  </a:moveTo>
                  <a:lnTo>
                    <a:pt x="197624" y="52273"/>
                  </a:lnTo>
                  <a:lnTo>
                    <a:pt x="221995" y="59436"/>
                  </a:lnTo>
                  <a:lnTo>
                    <a:pt x="229158" y="35064"/>
                  </a:lnTo>
                  <a:lnTo>
                    <a:pt x="204787" y="27901"/>
                  </a:lnTo>
                  <a:close/>
                </a:path>
                <a:path w="2104390" h="2366010">
                  <a:moveTo>
                    <a:pt x="154622" y="16014"/>
                  </a:moveTo>
                  <a:lnTo>
                    <a:pt x="148920" y="40767"/>
                  </a:lnTo>
                  <a:lnTo>
                    <a:pt x="173672" y="46482"/>
                  </a:lnTo>
                  <a:lnTo>
                    <a:pt x="179374" y="21729"/>
                  </a:lnTo>
                  <a:lnTo>
                    <a:pt x="154622" y="16014"/>
                  </a:lnTo>
                  <a:close/>
                </a:path>
                <a:path w="2104390" h="2366010">
                  <a:moveTo>
                    <a:pt x="103797" y="7289"/>
                  </a:moveTo>
                  <a:lnTo>
                    <a:pt x="99631" y="32346"/>
                  </a:lnTo>
                  <a:lnTo>
                    <a:pt x="124675" y="36512"/>
                  </a:lnTo>
                  <a:lnTo>
                    <a:pt x="128854" y="11455"/>
                  </a:lnTo>
                  <a:lnTo>
                    <a:pt x="103797" y="7289"/>
                  </a:lnTo>
                  <a:close/>
                </a:path>
                <a:path w="2104390" h="2366010">
                  <a:moveTo>
                    <a:pt x="52463" y="1892"/>
                  </a:moveTo>
                  <a:lnTo>
                    <a:pt x="49911" y="27165"/>
                  </a:lnTo>
                  <a:lnTo>
                    <a:pt x="75184" y="29718"/>
                  </a:lnTo>
                  <a:lnTo>
                    <a:pt x="77736" y="4445"/>
                  </a:lnTo>
                  <a:lnTo>
                    <a:pt x="52463" y="1892"/>
                  </a:lnTo>
                  <a:close/>
                </a:path>
                <a:path w="2104390" h="2366010">
                  <a:moveTo>
                    <a:pt x="863" y="0"/>
                  </a:moveTo>
                  <a:lnTo>
                    <a:pt x="0" y="25387"/>
                  </a:lnTo>
                  <a:lnTo>
                    <a:pt x="25387" y="26250"/>
                  </a:lnTo>
                  <a:lnTo>
                    <a:pt x="26250" y="876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3" name="object 33"/>
          <p:cNvSpPr/>
          <p:nvPr/>
        </p:nvSpPr>
        <p:spPr>
          <a:xfrm>
            <a:off x="2914384" y="1299414"/>
            <a:ext cx="172085" cy="635635"/>
          </a:xfrm>
          <a:custGeom>
            <a:avLst/>
            <a:gdLst/>
            <a:ahLst/>
            <a:cxnLst/>
            <a:rect l="l" t="t" r="r" b="b"/>
            <a:pathLst>
              <a:path w="172085" h="635635">
                <a:moveTo>
                  <a:pt x="0" y="0"/>
                </a:moveTo>
                <a:lnTo>
                  <a:pt x="33451" y="1125"/>
                </a:lnTo>
                <a:lnTo>
                  <a:pt x="60768" y="4195"/>
                </a:lnTo>
                <a:lnTo>
                  <a:pt x="79186" y="8747"/>
                </a:lnTo>
                <a:lnTo>
                  <a:pt x="85939" y="14322"/>
                </a:lnTo>
                <a:lnTo>
                  <a:pt x="85939" y="303296"/>
                </a:lnTo>
                <a:lnTo>
                  <a:pt x="92693" y="308871"/>
                </a:lnTo>
                <a:lnTo>
                  <a:pt x="111110" y="313423"/>
                </a:lnTo>
                <a:lnTo>
                  <a:pt x="138428" y="316493"/>
                </a:lnTo>
                <a:lnTo>
                  <a:pt x="171880" y="317619"/>
                </a:lnTo>
                <a:lnTo>
                  <a:pt x="138428" y="318744"/>
                </a:lnTo>
                <a:lnTo>
                  <a:pt x="111110" y="321814"/>
                </a:lnTo>
                <a:lnTo>
                  <a:pt x="92693" y="326366"/>
                </a:lnTo>
                <a:lnTo>
                  <a:pt x="85939" y="331942"/>
                </a:lnTo>
                <a:lnTo>
                  <a:pt x="85939" y="620915"/>
                </a:lnTo>
                <a:lnTo>
                  <a:pt x="79186" y="626490"/>
                </a:lnTo>
                <a:lnTo>
                  <a:pt x="60768" y="631043"/>
                </a:lnTo>
                <a:lnTo>
                  <a:pt x="33451" y="634112"/>
                </a:lnTo>
                <a:lnTo>
                  <a:pt x="0" y="635238"/>
                </a:lnTo>
              </a:path>
            </a:pathLst>
          </a:custGeom>
          <a:ln w="25400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4" name="object 34"/>
          <p:cNvSpPr txBox="1"/>
          <p:nvPr/>
        </p:nvSpPr>
        <p:spPr>
          <a:xfrm>
            <a:off x="7242848" y="2930310"/>
            <a:ext cx="12515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60" dirty="0">
                <a:solidFill>
                  <a:srgbClr val="F89601"/>
                </a:solidFill>
                <a:latin typeface="Trebuchet MS"/>
                <a:cs typeface="Trebuchet MS"/>
              </a:rPr>
              <a:t>~10x</a:t>
            </a:r>
            <a:r>
              <a:rPr sz="1800" spc="-150" dirty="0">
                <a:solidFill>
                  <a:srgbClr val="F89601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F89601"/>
                </a:solidFill>
                <a:latin typeface="Trebuchet MS"/>
                <a:cs typeface="Trebuchet MS"/>
              </a:rPr>
              <a:t>Faster!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88878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624205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Principal </a:t>
            </a:r>
            <a:r>
              <a:rPr dirty="0"/>
              <a:t>Component Analysis</a:t>
            </a:r>
            <a:r>
              <a:rPr spc="-160" dirty="0"/>
              <a:t> </a:t>
            </a:r>
            <a:r>
              <a:rPr dirty="0"/>
              <a:t>(PCA)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3" y="995809"/>
            <a:ext cx="4928235" cy="326704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591" marR="155571" indent="-342892">
              <a:lnSpc>
                <a:spcPts val="2600"/>
              </a:lnSpc>
              <a:spcBef>
                <a:spcPts val="42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Reduce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dimensionality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while  retaining as much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information</a:t>
            </a:r>
            <a:r>
              <a:rPr sz="2400" spc="-6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as  possible</a:t>
            </a:r>
            <a:endParaRPr sz="2400">
              <a:latin typeface="Arial"/>
              <a:cs typeface="Arial"/>
            </a:endParaRPr>
          </a:p>
          <a:p>
            <a:pPr marL="355591" marR="5080" indent="-342892">
              <a:lnSpc>
                <a:spcPts val="2600"/>
              </a:lnSpc>
              <a:spcBef>
                <a:spcPts val="56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Finds new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components, sorted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by 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information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value.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24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Unsupervised</a:t>
            </a:r>
            <a:endParaRPr sz="2400">
              <a:latin typeface="Arial"/>
              <a:cs typeface="Arial"/>
            </a:endParaRPr>
          </a:p>
          <a:p>
            <a:pPr marL="355591" marR="545451" indent="-342892">
              <a:lnSpc>
                <a:spcPct val="89700"/>
              </a:lnSpc>
              <a:spcBef>
                <a:spcPts val="58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Regular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(for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sparse) and  Randomized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(for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large,</a:t>
            </a:r>
            <a:r>
              <a:rPr sz="2400" spc="-10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dense 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datasets)</a:t>
            </a:r>
            <a:r>
              <a:rPr sz="24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modes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1801" y="810210"/>
            <a:ext cx="3368090" cy="3364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7546341" y="4194366"/>
            <a:ext cx="132715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474746"/>
                </a:solidFill>
                <a:latin typeface="Arial"/>
                <a:cs typeface="Arial"/>
              </a:rPr>
              <a:t>Image: </a:t>
            </a:r>
            <a:r>
              <a:rPr sz="800" spc="-5" dirty="0">
                <a:solidFill>
                  <a:srgbClr val="474746"/>
                </a:solidFill>
                <a:latin typeface="Arial"/>
                <a:cs typeface="Arial"/>
              </a:rPr>
              <a:t>Wikimedia</a:t>
            </a:r>
            <a:r>
              <a:rPr sz="800" spc="-4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474746"/>
                </a:solidFill>
                <a:latin typeface="Arial"/>
                <a:cs typeface="Arial"/>
              </a:rPr>
              <a:t>Commons</a:t>
            </a:r>
            <a:endParaRPr sz="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72124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624205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Principal </a:t>
            </a:r>
            <a:r>
              <a:rPr dirty="0"/>
              <a:t>Component Analysis</a:t>
            </a:r>
            <a:r>
              <a:rPr spc="-160" dirty="0"/>
              <a:t> </a:t>
            </a:r>
            <a:r>
              <a:rPr dirty="0"/>
              <a:t>(PCA)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2457" y="1536904"/>
          <a:ext cx="4039867" cy="2432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4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6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7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 marR="94615">
                        <a:lnSpc>
                          <a:spcPts val="1205"/>
                        </a:lnSpc>
                        <a:spcBef>
                          <a:spcPts val="495"/>
                        </a:spcBef>
                      </a:pPr>
                      <a:r>
                        <a:rPr sz="16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More</a:t>
                      </a:r>
                      <a:r>
                        <a:rPr sz="1600" spc="-7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th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5"/>
                        </a:lnSpc>
                        <a:spcBef>
                          <a:spcPts val="495"/>
                        </a:spcBef>
                      </a:pPr>
                      <a:r>
                        <a:rPr sz="16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an 10x</a:t>
                      </a:r>
                      <a:r>
                        <a:rPr sz="1600" spc="-7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fa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74015" algn="r">
                        <a:lnSpc>
                          <a:spcPts val="1205"/>
                        </a:lnSpc>
                        <a:spcBef>
                          <a:spcPts val="495"/>
                        </a:spcBef>
                      </a:pPr>
                      <a:r>
                        <a:rPr sz="16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1105"/>
                        </a:lnSpc>
                        <a:spcBef>
                          <a:spcPts val="595"/>
                        </a:spcBef>
                      </a:pPr>
                      <a:r>
                        <a:rPr sz="16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at </a:t>
                      </a:r>
                      <a:r>
                        <a:rPr sz="16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8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fract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marR="48895" algn="ctr">
                        <a:lnSpc>
                          <a:spcPts val="1105"/>
                        </a:lnSpc>
                        <a:spcBef>
                          <a:spcPts val="595"/>
                        </a:spcBef>
                      </a:pPr>
                      <a:r>
                        <a:rPr sz="16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ion</a:t>
                      </a:r>
                      <a:r>
                        <a:rPr sz="1600" spc="-4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the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885" algn="r">
                        <a:lnSpc>
                          <a:spcPts val="1105"/>
                        </a:lnSpc>
                        <a:spcBef>
                          <a:spcPts val="595"/>
                        </a:spcBef>
                      </a:pPr>
                      <a:r>
                        <a:rPr sz="16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!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7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376748" y="1955647"/>
            <a:ext cx="3371850" cy="1656714"/>
            <a:chOff x="5376748" y="1955647"/>
            <a:chExt cx="3371850" cy="1656714"/>
          </a:xfrm>
        </p:grpSpPr>
        <p:sp>
          <p:nvSpPr>
            <p:cNvPr id="5" name="object 5"/>
            <p:cNvSpPr/>
            <p:nvPr/>
          </p:nvSpPr>
          <p:spPr>
            <a:xfrm>
              <a:off x="5376748" y="2641396"/>
              <a:ext cx="715010" cy="643890"/>
            </a:xfrm>
            <a:custGeom>
              <a:avLst/>
              <a:gdLst/>
              <a:ahLst/>
              <a:cxnLst/>
              <a:rect l="l" t="t" r="r" b="b"/>
              <a:pathLst>
                <a:path w="715010" h="643889">
                  <a:moveTo>
                    <a:pt x="0" y="643414"/>
                  </a:moveTo>
                  <a:lnTo>
                    <a:pt x="464794" y="643414"/>
                  </a:lnTo>
                </a:path>
                <a:path w="715010" h="643889">
                  <a:moveTo>
                    <a:pt x="659511" y="643414"/>
                  </a:moveTo>
                  <a:lnTo>
                    <a:pt x="714540" y="643414"/>
                  </a:lnTo>
                </a:path>
                <a:path w="715010" h="643889">
                  <a:moveTo>
                    <a:pt x="0" y="321704"/>
                  </a:moveTo>
                  <a:lnTo>
                    <a:pt x="464794" y="321704"/>
                  </a:lnTo>
                </a:path>
                <a:path w="715010" h="643889">
                  <a:moveTo>
                    <a:pt x="659511" y="321704"/>
                  </a:moveTo>
                  <a:lnTo>
                    <a:pt x="714540" y="321704"/>
                  </a:lnTo>
                </a:path>
                <a:path w="715010" h="643889">
                  <a:moveTo>
                    <a:pt x="0" y="0"/>
                  </a:moveTo>
                  <a:lnTo>
                    <a:pt x="464794" y="0"/>
                  </a:lnTo>
                </a:path>
                <a:path w="715010" h="643889">
                  <a:moveTo>
                    <a:pt x="659511" y="0"/>
                  </a:moveTo>
                  <a:lnTo>
                    <a:pt x="714540" y="0"/>
                  </a:lnTo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5841542" y="2577896"/>
              <a:ext cx="194945" cy="1029335"/>
            </a:xfrm>
            <a:custGeom>
              <a:avLst/>
              <a:gdLst/>
              <a:ahLst/>
              <a:cxnLst/>
              <a:rect l="l" t="t" r="r" b="b"/>
              <a:pathLst>
                <a:path w="194945" h="1029335">
                  <a:moveTo>
                    <a:pt x="194716" y="0"/>
                  </a:moveTo>
                  <a:lnTo>
                    <a:pt x="0" y="0"/>
                  </a:lnTo>
                  <a:lnTo>
                    <a:pt x="0" y="1029309"/>
                  </a:lnTo>
                  <a:lnTo>
                    <a:pt x="194716" y="1029309"/>
                  </a:lnTo>
                  <a:lnTo>
                    <a:pt x="194716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6286004" y="2641396"/>
              <a:ext cx="927100" cy="643890"/>
            </a:xfrm>
            <a:custGeom>
              <a:avLst/>
              <a:gdLst/>
              <a:ahLst/>
              <a:cxnLst/>
              <a:rect l="l" t="t" r="r" b="b"/>
              <a:pathLst>
                <a:path w="927100" h="643889">
                  <a:moveTo>
                    <a:pt x="0" y="643414"/>
                  </a:moveTo>
                  <a:lnTo>
                    <a:pt x="677278" y="643414"/>
                  </a:lnTo>
                </a:path>
                <a:path w="927100" h="643889">
                  <a:moveTo>
                    <a:pt x="876236" y="643414"/>
                  </a:moveTo>
                  <a:lnTo>
                    <a:pt x="927023" y="643414"/>
                  </a:lnTo>
                </a:path>
                <a:path w="927100" h="643889">
                  <a:moveTo>
                    <a:pt x="0" y="321704"/>
                  </a:moveTo>
                  <a:lnTo>
                    <a:pt x="677278" y="321704"/>
                  </a:lnTo>
                </a:path>
                <a:path w="927100" h="643889">
                  <a:moveTo>
                    <a:pt x="876236" y="321704"/>
                  </a:moveTo>
                  <a:lnTo>
                    <a:pt x="927023" y="321704"/>
                  </a:lnTo>
                </a:path>
                <a:path w="927100" h="643889">
                  <a:moveTo>
                    <a:pt x="0" y="0"/>
                  </a:moveTo>
                  <a:lnTo>
                    <a:pt x="677278" y="0"/>
                  </a:lnTo>
                </a:path>
                <a:path w="927100" h="643889">
                  <a:moveTo>
                    <a:pt x="876236" y="0"/>
                  </a:moveTo>
                  <a:lnTo>
                    <a:pt x="927023" y="0"/>
                  </a:lnTo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6963283" y="2628696"/>
              <a:ext cx="199390" cy="978535"/>
            </a:xfrm>
            <a:custGeom>
              <a:avLst/>
              <a:gdLst/>
              <a:ahLst/>
              <a:cxnLst/>
              <a:rect l="l" t="t" r="r" b="b"/>
              <a:pathLst>
                <a:path w="199390" h="978535">
                  <a:moveTo>
                    <a:pt x="198958" y="0"/>
                  </a:moveTo>
                  <a:lnTo>
                    <a:pt x="0" y="0"/>
                  </a:lnTo>
                  <a:lnTo>
                    <a:pt x="0" y="978509"/>
                  </a:lnTo>
                  <a:lnTo>
                    <a:pt x="198958" y="978509"/>
                  </a:lnTo>
                  <a:lnTo>
                    <a:pt x="19895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5376748" y="2002213"/>
              <a:ext cx="1836420" cy="321945"/>
            </a:xfrm>
            <a:custGeom>
              <a:avLst/>
              <a:gdLst/>
              <a:ahLst/>
              <a:cxnLst/>
              <a:rect l="l" t="t" r="r" b="b"/>
              <a:pathLst>
                <a:path w="1836420" h="321944">
                  <a:moveTo>
                    <a:pt x="0" y="321708"/>
                  </a:moveTo>
                  <a:lnTo>
                    <a:pt x="714540" y="321708"/>
                  </a:lnTo>
                </a:path>
                <a:path w="1836420" h="321944">
                  <a:moveTo>
                    <a:pt x="909256" y="321708"/>
                  </a:moveTo>
                  <a:lnTo>
                    <a:pt x="1836280" y="321708"/>
                  </a:lnTo>
                </a:path>
                <a:path w="1836420" h="321944">
                  <a:moveTo>
                    <a:pt x="0" y="0"/>
                  </a:moveTo>
                  <a:lnTo>
                    <a:pt x="714540" y="0"/>
                  </a:lnTo>
                </a:path>
                <a:path w="1836420" h="321944">
                  <a:moveTo>
                    <a:pt x="909256" y="0"/>
                  </a:moveTo>
                  <a:lnTo>
                    <a:pt x="1836280" y="0"/>
                  </a:lnTo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1288" y="1955647"/>
              <a:ext cx="194945" cy="1651635"/>
            </a:xfrm>
            <a:custGeom>
              <a:avLst/>
              <a:gdLst/>
              <a:ahLst/>
              <a:cxnLst/>
              <a:rect l="l" t="t" r="r" b="b"/>
              <a:pathLst>
                <a:path w="194945" h="1651635">
                  <a:moveTo>
                    <a:pt x="194716" y="0"/>
                  </a:moveTo>
                  <a:lnTo>
                    <a:pt x="0" y="0"/>
                  </a:lnTo>
                  <a:lnTo>
                    <a:pt x="0" y="1651558"/>
                  </a:lnTo>
                  <a:lnTo>
                    <a:pt x="194716" y="1651558"/>
                  </a:lnTo>
                  <a:lnTo>
                    <a:pt x="194716" y="0"/>
                  </a:lnTo>
                  <a:close/>
                </a:path>
              </a:pathLst>
            </a:custGeom>
            <a:solidFill>
              <a:srgbClr val="7BC233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407744" y="2963101"/>
              <a:ext cx="931544" cy="321945"/>
            </a:xfrm>
            <a:custGeom>
              <a:avLst/>
              <a:gdLst/>
              <a:ahLst/>
              <a:cxnLst/>
              <a:rect l="l" t="t" r="r" b="b"/>
              <a:pathLst>
                <a:path w="931545" h="321945">
                  <a:moveTo>
                    <a:pt x="0" y="321710"/>
                  </a:moveTo>
                  <a:lnTo>
                    <a:pt x="681520" y="321710"/>
                  </a:lnTo>
                </a:path>
                <a:path w="931545" h="321945">
                  <a:moveTo>
                    <a:pt x="876236" y="321710"/>
                  </a:moveTo>
                  <a:lnTo>
                    <a:pt x="931265" y="321710"/>
                  </a:lnTo>
                </a:path>
                <a:path w="931545" h="321945">
                  <a:moveTo>
                    <a:pt x="0" y="0"/>
                  </a:moveTo>
                  <a:lnTo>
                    <a:pt x="681520" y="0"/>
                  </a:lnTo>
                </a:path>
                <a:path w="931545" h="321945">
                  <a:moveTo>
                    <a:pt x="876236" y="0"/>
                  </a:moveTo>
                  <a:lnTo>
                    <a:pt x="931265" y="0"/>
                  </a:lnTo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089264" y="2755684"/>
              <a:ext cx="194945" cy="851535"/>
            </a:xfrm>
            <a:custGeom>
              <a:avLst/>
              <a:gdLst/>
              <a:ahLst/>
              <a:cxnLst/>
              <a:rect l="l" t="t" r="r" b="b"/>
              <a:pathLst>
                <a:path w="194945" h="851535">
                  <a:moveTo>
                    <a:pt x="194716" y="0"/>
                  </a:moveTo>
                  <a:lnTo>
                    <a:pt x="0" y="0"/>
                  </a:lnTo>
                  <a:lnTo>
                    <a:pt x="0" y="851522"/>
                  </a:lnTo>
                  <a:lnTo>
                    <a:pt x="194716" y="851522"/>
                  </a:lnTo>
                  <a:lnTo>
                    <a:pt x="194716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407744" y="2002213"/>
              <a:ext cx="931544" cy="639445"/>
            </a:xfrm>
            <a:custGeom>
              <a:avLst/>
              <a:gdLst/>
              <a:ahLst/>
              <a:cxnLst/>
              <a:rect l="l" t="t" r="r" b="b"/>
              <a:pathLst>
                <a:path w="931545" h="639444">
                  <a:moveTo>
                    <a:pt x="0" y="639183"/>
                  </a:moveTo>
                  <a:lnTo>
                    <a:pt x="931265" y="639183"/>
                  </a:lnTo>
                </a:path>
                <a:path w="931545" h="639444">
                  <a:moveTo>
                    <a:pt x="0" y="321708"/>
                  </a:moveTo>
                  <a:lnTo>
                    <a:pt x="931265" y="321708"/>
                  </a:lnTo>
                </a:path>
                <a:path w="931545" h="639444">
                  <a:moveTo>
                    <a:pt x="0" y="0"/>
                  </a:moveTo>
                  <a:lnTo>
                    <a:pt x="931265" y="0"/>
                  </a:lnTo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213028" y="1959876"/>
              <a:ext cx="194945" cy="1647825"/>
            </a:xfrm>
            <a:custGeom>
              <a:avLst/>
              <a:gdLst/>
              <a:ahLst/>
              <a:cxnLst/>
              <a:rect l="l" t="t" r="r" b="b"/>
              <a:pathLst>
                <a:path w="194945" h="1647825">
                  <a:moveTo>
                    <a:pt x="194716" y="0"/>
                  </a:moveTo>
                  <a:lnTo>
                    <a:pt x="0" y="0"/>
                  </a:lnTo>
                  <a:lnTo>
                    <a:pt x="0" y="1647329"/>
                  </a:lnTo>
                  <a:lnTo>
                    <a:pt x="194716" y="1647329"/>
                  </a:lnTo>
                  <a:lnTo>
                    <a:pt x="194716" y="0"/>
                  </a:lnTo>
                  <a:close/>
                </a:path>
              </a:pathLst>
            </a:custGeom>
            <a:solidFill>
              <a:srgbClr val="7BC233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533726" y="2002213"/>
              <a:ext cx="215265" cy="1282700"/>
            </a:xfrm>
            <a:custGeom>
              <a:avLst/>
              <a:gdLst/>
              <a:ahLst/>
              <a:cxnLst/>
              <a:rect l="l" t="t" r="r" b="b"/>
              <a:pathLst>
                <a:path w="215265" h="1282700">
                  <a:moveTo>
                    <a:pt x="0" y="1282597"/>
                  </a:moveTo>
                  <a:lnTo>
                    <a:pt x="214713" y="1282597"/>
                  </a:lnTo>
                </a:path>
                <a:path w="215265" h="1282700">
                  <a:moveTo>
                    <a:pt x="0" y="960887"/>
                  </a:moveTo>
                  <a:lnTo>
                    <a:pt x="214713" y="960887"/>
                  </a:lnTo>
                </a:path>
                <a:path w="215265" h="1282700">
                  <a:moveTo>
                    <a:pt x="0" y="639183"/>
                  </a:moveTo>
                  <a:lnTo>
                    <a:pt x="214713" y="639183"/>
                  </a:lnTo>
                </a:path>
                <a:path w="215265" h="1282700">
                  <a:moveTo>
                    <a:pt x="0" y="321708"/>
                  </a:moveTo>
                  <a:lnTo>
                    <a:pt x="214713" y="321708"/>
                  </a:lnTo>
                </a:path>
                <a:path w="215265" h="1282700">
                  <a:moveTo>
                    <a:pt x="0" y="0"/>
                  </a:moveTo>
                  <a:lnTo>
                    <a:pt x="214713" y="0"/>
                  </a:lnTo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339010" y="1968347"/>
              <a:ext cx="194945" cy="1638935"/>
            </a:xfrm>
            <a:custGeom>
              <a:avLst/>
              <a:gdLst/>
              <a:ahLst/>
              <a:cxnLst/>
              <a:rect l="l" t="t" r="r" b="b"/>
              <a:pathLst>
                <a:path w="194945" h="1638935">
                  <a:moveTo>
                    <a:pt x="194716" y="0"/>
                  </a:moveTo>
                  <a:lnTo>
                    <a:pt x="0" y="0"/>
                  </a:lnTo>
                  <a:lnTo>
                    <a:pt x="0" y="1638858"/>
                  </a:lnTo>
                  <a:lnTo>
                    <a:pt x="194716" y="1638858"/>
                  </a:lnTo>
                  <a:lnTo>
                    <a:pt x="194716" y="0"/>
                  </a:lnTo>
                  <a:close/>
                </a:path>
              </a:pathLst>
            </a:custGeom>
            <a:solidFill>
              <a:srgbClr val="7BC233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591797" y="3479533"/>
              <a:ext cx="2442845" cy="128270"/>
            </a:xfrm>
            <a:custGeom>
              <a:avLst/>
              <a:gdLst/>
              <a:ahLst/>
              <a:cxnLst/>
              <a:rect l="l" t="t" r="r" b="b"/>
              <a:pathLst>
                <a:path w="2442845" h="128270">
                  <a:moveTo>
                    <a:pt x="194716" y="0"/>
                  </a:moveTo>
                  <a:lnTo>
                    <a:pt x="0" y="0"/>
                  </a:lnTo>
                  <a:lnTo>
                    <a:pt x="0" y="127673"/>
                  </a:lnTo>
                  <a:lnTo>
                    <a:pt x="194716" y="127673"/>
                  </a:lnTo>
                  <a:lnTo>
                    <a:pt x="194716" y="0"/>
                  </a:lnTo>
                  <a:close/>
                </a:path>
                <a:path w="2442845" h="128270">
                  <a:moveTo>
                    <a:pt x="1320698" y="12700"/>
                  </a:moveTo>
                  <a:lnTo>
                    <a:pt x="1121740" y="12700"/>
                  </a:lnTo>
                  <a:lnTo>
                    <a:pt x="1121740" y="127673"/>
                  </a:lnTo>
                  <a:lnTo>
                    <a:pt x="1320698" y="127673"/>
                  </a:lnTo>
                  <a:lnTo>
                    <a:pt x="1320698" y="12700"/>
                  </a:lnTo>
                  <a:close/>
                </a:path>
                <a:path w="2442845" h="128270">
                  <a:moveTo>
                    <a:pt x="2442438" y="25400"/>
                  </a:moveTo>
                  <a:lnTo>
                    <a:pt x="2247722" y="25400"/>
                  </a:lnTo>
                  <a:lnTo>
                    <a:pt x="2247722" y="127673"/>
                  </a:lnTo>
                  <a:lnTo>
                    <a:pt x="2442438" y="127673"/>
                  </a:lnTo>
                  <a:lnTo>
                    <a:pt x="2442438" y="25400"/>
                  </a:lnTo>
                  <a:close/>
                </a:path>
              </a:pathLst>
            </a:custGeom>
            <a:solidFill>
              <a:srgbClr val="1083DD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376748" y="3607206"/>
              <a:ext cx="3371850" cy="0"/>
            </a:xfrm>
            <a:custGeom>
              <a:avLst/>
              <a:gdLst/>
              <a:ahLst/>
              <a:cxnLst/>
              <a:rect l="l" t="t" r="r" b="b"/>
              <a:pathLst>
                <a:path w="3371850">
                  <a:moveTo>
                    <a:pt x="0" y="0"/>
                  </a:moveTo>
                  <a:lnTo>
                    <a:pt x="3371691" y="1"/>
                  </a:lnTo>
                </a:path>
              </a:pathLst>
            </a:custGeom>
            <a:ln w="9525">
              <a:solidFill>
                <a:srgbClr val="E4E4E3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9" name="object 19"/>
          <p:cNvSpPr/>
          <p:nvPr/>
        </p:nvSpPr>
        <p:spPr>
          <a:xfrm>
            <a:off x="5376748" y="1679270"/>
            <a:ext cx="3371850" cy="0"/>
          </a:xfrm>
          <a:custGeom>
            <a:avLst/>
            <a:gdLst/>
            <a:ahLst/>
            <a:cxnLst/>
            <a:rect l="l" t="t" r="r" b="b"/>
            <a:pathLst>
              <a:path w="3371850">
                <a:moveTo>
                  <a:pt x="0" y="0"/>
                </a:moveTo>
                <a:lnTo>
                  <a:pt x="3371691" y="0"/>
                </a:lnTo>
              </a:path>
            </a:pathLst>
          </a:custGeom>
          <a:ln w="9525">
            <a:solidFill>
              <a:srgbClr val="47474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object 20"/>
          <p:cNvSpPr txBox="1"/>
          <p:nvPr/>
        </p:nvSpPr>
        <p:spPr>
          <a:xfrm>
            <a:off x="5029301" y="3521862"/>
            <a:ext cx="2552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10" dirty="0">
                <a:solidFill>
                  <a:srgbClr val="888886"/>
                </a:solidFill>
                <a:latin typeface="Trebuchet MS"/>
                <a:cs typeface="Trebuchet MS"/>
              </a:rPr>
              <a:t>0,00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62310" y="3200539"/>
            <a:ext cx="32194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20" dirty="0">
                <a:solidFill>
                  <a:srgbClr val="888886"/>
                </a:solidFill>
                <a:latin typeface="Trebuchet MS"/>
                <a:cs typeface="Trebuchet MS"/>
              </a:rPr>
              <a:t>20,00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2310" y="2879217"/>
            <a:ext cx="32194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20" dirty="0">
                <a:solidFill>
                  <a:srgbClr val="888886"/>
                </a:solidFill>
                <a:latin typeface="Trebuchet MS"/>
                <a:cs typeface="Trebuchet MS"/>
              </a:rPr>
              <a:t>40,00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62310" y="2557894"/>
            <a:ext cx="32194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20" dirty="0">
                <a:solidFill>
                  <a:srgbClr val="888886"/>
                </a:solidFill>
                <a:latin typeface="Trebuchet MS"/>
                <a:cs typeface="Trebuchet MS"/>
              </a:rPr>
              <a:t>60,00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62310" y="2236571"/>
            <a:ext cx="32194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20" dirty="0">
                <a:solidFill>
                  <a:srgbClr val="888886"/>
                </a:solidFill>
                <a:latin typeface="Trebuchet MS"/>
                <a:cs typeface="Trebuchet MS"/>
              </a:rPr>
              <a:t>80,00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95317" y="1915249"/>
            <a:ext cx="3892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25" dirty="0">
                <a:solidFill>
                  <a:srgbClr val="888886"/>
                </a:solidFill>
                <a:latin typeface="Trebuchet MS"/>
                <a:cs typeface="Trebuchet MS"/>
              </a:rPr>
              <a:t>100,00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95317" y="1593926"/>
            <a:ext cx="3892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25" dirty="0">
                <a:solidFill>
                  <a:srgbClr val="888886"/>
                </a:solidFill>
                <a:latin typeface="Trebuchet MS"/>
                <a:cs typeface="Trebuchet MS"/>
              </a:rPr>
              <a:t>120,00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92507" y="3664381"/>
            <a:ext cx="92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8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54712" y="3624720"/>
            <a:ext cx="1216025" cy="396261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10</a:t>
            </a:r>
            <a:endParaRPr sz="900">
              <a:latin typeface="Trebuchet MS"/>
              <a:cs typeface="Trebuchet MS"/>
            </a:endParaRPr>
          </a:p>
          <a:p>
            <a:pPr algn="ctr">
              <a:spcBef>
                <a:spcPts val="350"/>
              </a:spcBef>
            </a:pPr>
            <a:r>
              <a:rPr sz="1000" spc="25" dirty="0">
                <a:solidFill>
                  <a:srgbClr val="888886"/>
                </a:solidFill>
                <a:latin typeface="Trebuchet MS"/>
                <a:cs typeface="Trebuchet MS"/>
              </a:rPr>
              <a:t>Number </a:t>
            </a:r>
            <a:r>
              <a:rPr sz="1000" spc="20" dirty="0">
                <a:solidFill>
                  <a:srgbClr val="888886"/>
                </a:solidFill>
                <a:latin typeface="Trebuchet MS"/>
                <a:cs typeface="Trebuchet MS"/>
              </a:rPr>
              <a:t>of</a:t>
            </a:r>
            <a:r>
              <a:rPr sz="1000" spc="-165" dirty="0">
                <a:solidFill>
                  <a:srgbClr val="888886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888886"/>
                </a:solidFill>
                <a:latin typeface="Trebuchet MS"/>
                <a:cs typeface="Trebuchet MS"/>
              </a:rPr>
              <a:t>Machines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06804" y="3664381"/>
            <a:ext cx="1593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20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98023" y="2140066"/>
            <a:ext cx="153888" cy="100647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1000" dirty="0">
                <a:solidFill>
                  <a:srgbClr val="888886"/>
                </a:solidFill>
                <a:latin typeface="Trebuchet MS"/>
                <a:cs typeface="Trebuchet MS"/>
              </a:rPr>
              <a:t>Mb/Sec/Machine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7549" y="428646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44" y="0"/>
                </a:moveTo>
                <a:lnTo>
                  <a:pt x="0" y="0"/>
                </a:lnTo>
                <a:lnTo>
                  <a:pt x="0" y="61551"/>
                </a:lnTo>
                <a:lnTo>
                  <a:pt x="61544" y="61551"/>
                </a:lnTo>
                <a:lnTo>
                  <a:pt x="61544" y="0"/>
                </a:lnTo>
                <a:close/>
              </a:path>
            </a:pathLst>
          </a:custGeom>
          <a:solidFill>
            <a:srgbClr val="1083DD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2" name="object 32"/>
          <p:cNvSpPr txBox="1"/>
          <p:nvPr/>
        </p:nvSpPr>
        <p:spPr>
          <a:xfrm>
            <a:off x="5100828" y="4231896"/>
            <a:ext cx="3060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15" dirty="0">
                <a:solidFill>
                  <a:srgbClr val="888886"/>
                </a:solidFill>
                <a:latin typeface="Trebuchet MS"/>
                <a:cs typeface="Trebuchet MS"/>
              </a:rPr>
              <a:t>o</a:t>
            </a:r>
            <a:r>
              <a:rPr sz="900" spc="5" dirty="0">
                <a:solidFill>
                  <a:srgbClr val="888886"/>
                </a:solidFill>
                <a:latin typeface="Trebuchet MS"/>
                <a:cs typeface="Trebuchet MS"/>
              </a:rPr>
              <a:t>t</a:t>
            </a:r>
            <a:r>
              <a:rPr sz="900" spc="30" dirty="0">
                <a:solidFill>
                  <a:srgbClr val="888886"/>
                </a:solidFill>
                <a:latin typeface="Trebuchet MS"/>
                <a:cs typeface="Trebuchet MS"/>
              </a:rPr>
              <a:t>h</a:t>
            </a:r>
            <a:r>
              <a:rPr sz="900" spc="-20" dirty="0">
                <a:solidFill>
                  <a:srgbClr val="888886"/>
                </a:solidFill>
                <a:latin typeface="Trebuchet MS"/>
                <a:cs typeface="Trebuchet MS"/>
              </a:rPr>
              <a:t>e</a:t>
            </a:r>
            <a:r>
              <a:rPr sz="900" spc="-15" dirty="0">
                <a:solidFill>
                  <a:srgbClr val="888886"/>
                </a:solidFill>
                <a:latin typeface="Trebuchet MS"/>
                <a:cs typeface="Trebuchet MS"/>
              </a:rPr>
              <a:t>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588787" y="428646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56" y="0"/>
                </a:moveTo>
                <a:lnTo>
                  <a:pt x="0" y="0"/>
                </a:lnTo>
                <a:lnTo>
                  <a:pt x="0" y="61551"/>
                </a:lnTo>
                <a:lnTo>
                  <a:pt x="61556" y="61551"/>
                </a:lnTo>
                <a:lnTo>
                  <a:pt x="61556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4" name="object 34"/>
          <p:cNvSpPr txBox="1"/>
          <p:nvPr/>
        </p:nvSpPr>
        <p:spPr>
          <a:xfrm>
            <a:off x="5662066" y="4231896"/>
            <a:ext cx="13093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Trebuchet MS"/>
                <a:cs typeface="Trebuchet MS"/>
              </a:rPr>
              <a:t>sagemaker-deterministic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53466" y="4286463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5">
                <a:moveTo>
                  <a:pt x="61544" y="0"/>
                </a:moveTo>
                <a:lnTo>
                  <a:pt x="0" y="0"/>
                </a:lnTo>
                <a:lnTo>
                  <a:pt x="0" y="61551"/>
                </a:lnTo>
                <a:lnTo>
                  <a:pt x="61544" y="61551"/>
                </a:lnTo>
                <a:lnTo>
                  <a:pt x="61544" y="0"/>
                </a:lnTo>
                <a:close/>
              </a:path>
            </a:pathLst>
          </a:custGeom>
          <a:solidFill>
            <a:srgbClr val="7BC23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6" name="object 36"/>
          <p:cNvSpPr txBox="1"/>
          <p:nvPr/>
        </p:nvSpPr>
        <p:spPr>
          <a:xfrm>
            <a:off x="7226744" y="4231896"/>
            <a:ext cx="124968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10" dirty="0">
                <a:solidFill>
                  <a:srgbClr val="888886"/>
                </a:solidFill>
                <a:latin typeface="Trebuchet MS"/>
                <a:cs typeface="Trebuchet MS"/>
              </a:rPr>
              <a:t>sagemaker-randomized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54747" y="1220673"/>
            <a:ext cx="13455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5" dirty="0">
                <a:solidFill>
                  <a:srgbClr val="474746"/>
                </a:solidFill>
                <a:latin typeface="Trebuchet MS"/>
                <a:cs typeface="Trebuchet MS"/>
              </a:rPr>
              <a:t>Cost </a:t>
            </a:r>
            <a:r>
              <a:rPr sz="1800" spc="-85" dirty="0">
                <a:solidFill>
                  <a:srgbClr val="474746"/>
                </a:solidFill>
                <a:latin typeface="Trebuchet MS"/>
                <a:cs typeface="Trebuchet MS"/>
              </a:rPr>
              <a:t>vs.</a:t>
            </a:r>
            <a:r>
              <a:rPr sz="1800" spc="-2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474746"/>
                </a:solidFill>
                <a:latin typeface="Trebuchet MS"/>
                <a:cs typeface="Trebuchet MS"/>
              </a:rPr>
              <a:t>Time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1341" y="1220673"/>
            <a:ext cx="27209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10" dirty="0">
                <a:solidFill>
                  <a:srgbClr val="474746"/>
                </a:solidFill>
                <a:latin typeface="Trebuchet MS"/>
                <a:cs typeface="Trebuchet MS"/>
              </a:rPr>
              <a:t>Throughput </a:t>
            </a:r>
            <a:r>
              <a:rPr sz="1800" spc="5" dirty="0">
                <a:solidFill>
                  <a:srgbClr val="474746"/>
                </a:solidFill>
                <a:latin typeface="Trebuchet MS"/>
                <a:cs typeface="Trebuchet MS"/>
              </a:rPr>
              <a:t>and</a:t>
            </a:r>
            <a:r>
              <a:rPr sz="1800" spc="-1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474746"/>
                </a:solidFill>
                <a:latin typeface="Trebuchet MS"/>
                <a:cs typeface="Trebuchet MS"/>
              </a:rPr>
              <a:t>Scalability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74353" y="1655973"/>
            <a:ext cx="1737995" cy="457200"/>
            <a:chOff x="2074352" y="1655973"/>
            <a:chExt cx="1737995" cy="457200"/>
          </a:xfrm>
        </p:grpSpPr>
        <p:sp>
          <p:nvSpPr>
            <p:cNvPr id="40" name="object 40"/>
            <p:cNvSpPr/>
            <p:nvPr/>
          </p:nvSpPr>
          <p:spPr>
            <a:xfrm>
              <a:off x="2093402" y="1695107"/>
              <a:ext cx="1684655" cy="381635"/>
            </a:xfrm>
            <a:custGeom>
              <a:avLst/>
              <a:gdLst/>
              <a:ahLst/>
              <a:cxnLst/>
              <a:rect l="l" t="t" r="r" b="b"/>
              <a:pathLst>
                <a:path w="1684654" h="381635">
                  <a:moveTo>
                    <a:pt x="46576" y="0"/>
                  </a:moveTo>
                  <a:lnTo>
                    <a:pt x="40987" y="19771"/>
                  </a:lnTo>
                  <a:lnTo>
                    <a:pt x="27946" y="51461"/>
                  </a:lnTo>
                  <a:lnTo>
                    <a:pt x="13041" y="90214"/>
                  </a:lnTo>
                  <a:lnTo>
                    <a:pt x="1863" y="131172"/>
                  </a:lnTo>
                  <a:lnTo>
                    <a:pt x="0" y="169479"/>
                  </a:lnTo>
                  <a:lnTo>
                    <a:pt x="13041" y="200279"/>
                  </a:lnTo>
                  <a:lnTo>
                    <a:pt x="46576" y="218714"/>
                  </a:lnTo>
                  <a:lnTo>
                    <a:pt x="103946" y="230423"/>
                  </a:lnTo>
                  <a:lnTo>
                    <a:pt x="172909" y="241736"/>
                  </a:lnTo>
                  <a:lnTo>
                    <a:pt x="211364" y="247257"/>
                  </a:lnTo>
                  <a:lnTo>
                    <a:pt x="252267" y="252694"/>
                  </a:lnTo>
                  <a:lnTo>
                    <a:pt x="295469" y="258052"/>
                  </a:lnTo>
                  <a:lnTo>
                    <a:pt x="340820" y="263337"/>
                  </a:lnTo>
                  <a:lnTo>
                    <a:pt x="388170" y="268554"/>
                  </a:lnTo>
                  <a:lnTo>
                    <a:pt x="437368" y="273708"/>
                  </a:lnTo>
                  <a:lnTo>
                    <a:pt x="488266" y="278803"/>
                  </a:lnTo>
                  <a:lnTo>
                    <a:pt x="540713" y="283846"/>
                  </a:lnTo>
                  <a:lnTo>
                    <a:pt x="594560" y="288841"/>
                  </a:lnTo>
                  <a:lnTo>
                    <a:pt x="649656" y="293793"/>
                  </a:lnTo>
                  <a:lnTo>
                    <a:pt x="705851" y="298707"/>
                  </a:lnTo>
                  <a:lnTo>
                    <a:pt x="762996" y="303590"/>
                  </a:lnTo>
                  <a:lnTo>
                    <a:pt x="820940" y="308444"/>
                  </a:lnTo>
                  <a:lnTo>
                    <a:pt x="879534" y="313277"/>
                  </a:lnTo>
                  <a:lnTo>
                    <a:pt x="938628" y="318093"/>
                  </a:lnTo>
                  <a:lnTo>
                    <a:pt x="998071" y="322896"/>
                  </a:lnTo>
                  <a:lnTo>
                    <a:pt x="1057715" y="327693"/>
                  </a:lnTo>
                  <a:lnTo>
                    <a:pt x="1117408" y="332488"/>
                  </a:lnTo>
                  <a:lnTo>
                    <a:pt x="1177002" y="337286"/>
                  </a:lnTo>
                  <a:lnTo>
                    <a:pt x="1236346" y="342093"/>
                  </a:lnTo>
                  <a:lnTo>
                    <a:pt x="1295290" y="346914"/>
                  </a:lnTo>
                  <a:lnTo>
                    <a:pt x="1353684" y="351754"/>
                  </a:lnTo>
                  <a:lnTo>
                    <a:pt x="1411379" y="356617"/>
                  </a:lnTo>
                  <a:lnTo>
                    <a:pt x="1468224" y="361509"/>
                  </a:lnTo>
                  <a:lnTo>
                    <a:pt x="1524070" y="366436"/>
                  </a:lnTo>
                  <a:lnTo>
                    <a:pt x="1578766" y="371402"/>
                  </a:lnTo>
                  <a:lnTo>
                    <a:pt x="1632163" y="376412"/>
                  </a:lnTo>
                  <a:lnTo>
                    <a:pt x="1684111" y="381472"/>
                  </a:lnTo>
                </a:path>
              </a:pathLst>
            </a:custGeom>
            <a:ln w="38100">
              <a:solidFill>
                <a:srgbClr val="1083DD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105923" y="1655973"/>
              <a:ext cx="71965" cy="71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105923" y="1876103"/>
              <a:ext cx="71965" cy="71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739994" y="2041203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44" name="object 44"/>
          <p:cNvSpPr/>
          <p:nvPr/>
        </p:nvSpPr>
        <p:spPr>
          <a:xfrm>
            <a:off x="611564" y="3616002"/>
            <a:ext cx="237065" cy="203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5" name="object 45"/>
          <p:cNvSpPr txBox="1"/>
          <p:nvPr/>
        </p:nvSpPr>
        <p:spPr>
          <a:xfrm>
            <a:off x="317345" y="1454836"/>
            <a:ext cx="184785" cy="243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  <a:p>
            <a:pPr marR="5080" algn="r">
              <a:spcBef>
                <a:spcPts val="725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4,5</a:t>
            </a:r>
            <a:endParaRPr sz="900">
              <a:latin typeface="Arial"/>
              <a:cs typeface="Arial"/>
            </a:endParaRPr>
          </a:p>
          <a:p>
            <a:pPr marR="5080" algn="r">
              <a:spcBef>
                <a:spcPts val="725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  <a:p>
            <a:pPr marR="5080" algn="r">
              <a:spcBef>
                <a:spcPts val="73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3,5</a:t>
            </a:r>
            <a:endParaRPr sz="900">
              <a:latin typeface="Arial"/>
              <a:cs typeface="Arial"/>
            </a:endParaRPr>
          </a:p>
          <a:p>
            <a:pPr marR="5080" algn="r">
              <a:spcBef>
                <a:spcPts val="725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 marR="5080" algn="r">
              <a:spcBef>
                <a:spcPts val="725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2,5</a:t>
            </a:r>
            <a:endParaRPr sz="900">
              <a:latin typeface="Arial"/>
              <a:cs typeface="Arial"/>
            </a:endParaRPr>
          </a:p>
          <a:p>
            <a:pPr marR="5080" algn="r">
              <a:spcBef>
                <a:spcPts val="73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R="5080" algn="r">
              <a:spcBef>
                <a:spcPts val="725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1,5</a:t>
            </a:r>
            <a:endParaRPr sz="900">
              <a:latin typeface="Arial"/>
              <a:cs typeface="Arial"/>
            </a:endParaRPr>
          </a:p>
          <a:p>
            <a:pPr marR="5080" algn="r">
              <a:spcBef>
                <a:spcPts val="73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R="5080" algn="r">
              <a:spcBef>
                <a:spcPts val="725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0,5</a:t>
            </a:r>
            <a:endParaRPr sz="900">
              <a:latin typeface="Arial"/>
              <a:cs typeface="Arial"/>
            </a:endParaRPr>
          </a:p>
          <a:p>
            <a:pPr marR="5080" algn="r">
              <a:spcBef>
                <a:spcPts val="725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2740" y="3884075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87501" y="3884075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11872" y="3849270"/>
            <a:ext cx="1679575" cy="543097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321" algn="ctr">
              <a:spcBef>
                <a:spcPts val="375"/>
              </a:spcBef>
              <a:tabLst>
                <a:tab pos="1130272" algn="l"/>
              </a:tabLst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20	30</a:t>
            </a:r>
            <a:endParaRPr sz="900">
              <a:latin typeface="Arial"/>
              <a:cs typeface="Arial"/>
            </a:endParaRPr>
          </a:p>
          <a:p>
            <a:pPr marL="354321" algn="ctr">
              <a:spcBef>
                <a:spcPts val="300"/>
              </a:spcBef>
            </a:pP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Billable time </a:t>
            </a: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in</a:t>
            </a:r>
            <a:r>
              <a:rPr sz="1000" spc="-90" dirty="0">
                <a:solidFill>
                  <a:srgbClr val="88888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Minutes</a:t>
            </a:r>
            <a:endParaRPr sz="1000">
              <a:latin typeface="Arial"/>
              <a:cs typeface="Arial"/>
            </a:endParaRPr>
          </a:p>
          <a:p>
            <a:pPr marR="400675" algn="ctr">
              <a:spcBef>
                <a:spcPts val="185"/>
              </a:spcBef>
            </a:pPr>
            <a:r>
              <a:rPr sz="900" spc="-5" dirty="0">
                <a:solidFill>
                  <a:srgbClr val="888886"/>
                </a:solidFill>
                <a:latin typeface="Arial"/>
                <a:cs typeface="Arial"/>
              </a:rPr>
              <a:t>sagemaker-deterministic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23692" y="3884077"/>
            <a:ext cx="1322705" cy="512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55">
              <a:spcBef>
                <a:spcPts val="100"/>
              </a:spcBef>
              <a:tabLst>
                <a:tab pos="1182341" algn="l"/>
              </a:tabLst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40	50</a:t>
            </a:r>
            <a:endParaRPr sz="9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450">
              <a:latin typeface="Arial"/>
              <a:cs typeface="Arial"/>
            </a:endParaRPr>
          </a:p>
          <a:p>
            <a:pPr marL="12700"/>
            <a:r>
              <a:rPr sz="900" spc="-5" dirty="0">
                <a:solidFill>
                  <a:srgbClr val="888886"/>
                </a:solidFill>
                <a:latin typeface="Arial"/>
                <a:cs typeface="Arial"/>
              </a:rPr>
              <a:t>sagemaker-randomized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0430" y="2263700"/>
            <a:ext cx="153888" cy="8509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spcBef>
                <a:spcPts val="5"/>
              </a:spcBef>
            </a:pP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Cost in</a:t>
            </a:r>
            <a:r>
              <a:rPr sz="1000" spc="-75" dirty="0">
                <a:solidFill>
                  <a:srgbClr val="888886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Dollars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29173" y="4279372"/>
            <a:ext cx="243840" cy="73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2" name="object 52"/>
          <p:cNvSpPr txBox="1"/>
          <p:nvPr/>
        </p:nvSpPr>
        <p:spPr>
          <a:xfrm>
            <a:off x="784444" y="4235711"/>
            <a:ext cx="2863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other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256606" y="4279372"/>
            <a:ext cx="243840" cy="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4" name="object 54"/>
          <p:cNvSpPr/>
          <p:nvPr/>
        </p:nvSpPr>
        <p:spPr>
          <a:xfrm>
            <a:off x="2968409" y="4279372"/>
            <a:ext cx="243840" cy="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1779190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815079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Neural </a:t>
            </a:r>
            <a:r>
              <a:rPr spc="-45" dirty="0"/>
              <a:t>Topic</a:t>
            </a:r>
            <a:r>
              <a:rPr spc="-55" dirty="0"/>
              <a:t> </a:t>
            </a:r>
            <a:r>
              <a:rPr spc="-5" dirty="0"/>
              <a:t>Modeling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96701" y="932484"/>
            <a:ext cx="3549650" cy="5765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1151">
              <a:lnSpc>
                <a:spcPct val="119800"/>
              </a:lnSpc>
              <a:spcBef>
                <a:spcPts val="100"/>
              </a:spcBef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Perplexity </a:t>
            </a:r>
            <a:r>
              <a:rPr sz="1600" dirty="0">
                <a:solidFill>
                  <a:srgbClr val="474746"/>
                </a:solidFill>
                <a:latin typeface="Arial"/>
                <a:cs typeface="Arial"/>
              </a:rPr>
              <a:t>vs.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Number of </a:t>
            </a:r>
            <a:r>
              <a:rPr sz="1600" spc="-40" dirty="0">
                <a:solidFill>
                  <a:srgbClr val="474746"/>
                </a:solidFill>
                <a:latin typeface="Arial"/>
                <a:cs typeface="Arial"/>
              </a:rPr>
              <a:t>Topic 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(~200K documents, ~100K vocabulary)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3559" y="4002461"/>
            <a:ext cx="2445385" cy="386080"/>
            <a:chOff x="863558" y="4002460"/>
            <a:chExt cx="2445385" cy="386080"/>
          </a:xfrm>
        </p:grpSpPr>
        <p:sp>
          <p:nvSpPr>
            <p:cNvPr id="5" name="object 5"/>
            <p:cNvSpPr/>
            <p:nvPr/>
          </p:nvSpPr>
          <p:spPr>
            <a:xfrm>
              <a:off x="868320" y="4007223"/>
              <a:ext cx="2435860" cy="376555"/>
            </a:xfrm>
            <a:custGeom>
              <a:avLst/>
              <a:gdLst/>
              <a:ahLst/>
              <a:cxnLst/>
              <a:rect l="l" t="t" r="r" b="b"/>
              <a:pathLst>
                <a:path w="2435860" h="376554">
                  <a:moveTo>
                    <a:pt x="0" y="0"/>
                  </a:moveTo>
                  <a:lnTo>
                    <a:pt x="2435271" y="0"/>
                  </a:lnTo>
                  <a:lnTo>
                    <a:pt x="2435271" y="376550"/>
                  </a:lnTo>
                  <a:lnTo>
                    <a:pt x="0" y="3765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949921" y="4074822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1285443" y="4074822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129489" y="0"/>
                  </a:moveTo>
                  <a:lnTo>
                    <a:pt x="79081" y="9866"/>
                  </a:lnTo>
                  <a:lnTo>
                    <a:pt x="37922" y="36775"/>
                  </a:lnTo>
                  <a:lnTo>
                    <a:pt x="10174" y="76685"/>
                  </a:lnTo>
                  <a:lnTo>
                    <a:pt x="0" y="125558"/>
                  </a:lnTo>
                  <a:lnTo>
                    <a:pt x="10174" y="174431"/>
                  </a:lnTo>
                  <a:lnTo>
                    <a:pt x="37922" y="214340"/>
                  </a:lnTo>
                  <a:lnTo>
                    <a:pt x="79081" y="241248"/>
                  </a:lnTo>
                  <a:lnTo>
                    <a:pt x="129489" y="251115"/>
                  </a:lnTo>
                  <a:lnTo>
                    <a:pt x="179891" y="241248"/>
                  </a:lnTo>
                  <a:lnTo>
                    <a:pt x="221051" y="214340"/>
                  </a:lnTo>
                  <a:lnTo>
                    <a:pt x="248802" y="174431"/>
                  </a:lnTo>
                  <a:lnTo>
                    <a:pt x="258978" y="125558"/>
                  </a:lnTo>
                  <a:lnTo>
                    <a:pt x="248802" y="76685"/>
                  </a:lnTo>
                  <a:lnTo>
                    <a:pt x="221051" y="36775"/>
                  </a:lnTo>
                  <a:lnTo>
                    <a:pt x="179891" y="9866"/>
                  </a:lnTo>
                  <a:lnTo>
                    <a:pt x="129489" y="0"/>
                  </a:lnTo>
                  <a:close/>
                </a:path>
              </a:pathLst>
            </a:custGeom>
            <a:solidFill>
              <a:srgbClr val="737472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1285443" y="4074822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1620951" y="4069940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6460" y="4069940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129489" y="0"/>
                  </a:moveTo>
                  <a:lnTo>
                    <a:pt x="79086" y="9866"/>
                  </a:lnTo>
                  <a:lnTo>
                    <a:pt x="37926" y="36775"/>
                  </a:lnTo>
                  <a:lnTo>
                    <a:pt x="10176" y="76685"/>
                  </a:lnTo>
                  <a:lnTo>
                    <a:pt x="0" y="125558"/>
                  </a:lnTo>
                  <a:lnTo>
                    <a:pt x="10176" y="174431"/>
                  </a:lnTo>
                  <a:lnTo>
                    <a:pt x="37926" y="214340"/>
                  </a:lnTo>
                  <a:lnTo>
                    <a:pt x="79086" y="241248"/>
                  </a:lnTo>
                  <a:lnTo>
                    <a:pt x="129489" y="251115"/>
                  </a:lnTo>
                  <a:lnTo>
                    <a:pt x="179899" y="241248"/>
                  </a:lnTo>
                  <a:lnTo>
                    <a:pt x="221062" y="214340"/>
                  </a:lnTo>
                  <a:lnTo>
                    <a:pt x="248814" y="174431"/>
                  </a:lnTo>
                  <a:lnTo>
                    <a:pt x="258991" y="125558"/>
                  </a:lnTo>
                  <a:lnTo>
                    <a:pt x="248814" y="76685"/>
                  </a:lnTo>
                  <a:lnTo>
                    <a:pt x="221062" y="36775"/>
                  </a:lnTo>
                  <a:lnTo>
                    <a:pt x="179899" y="9866"/>
                  </a:lnTo>
                  <a:lnTo>
                    <a:pt x="129489" y="0"/>
                  </a:lnTo>
                  <a:close/>
                </a:path>
              </a:pathLst>
            </a:custGeom>
            <a:solidFill>
              <a:srgbClr val="737472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6460" y="4069940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91981" y="4069940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129489" y="0"/>
                  </a:moveTo>
                  <a:lnTo>
                    <a:pt x="79086" y="9866"/>
                  </a:lnTo>
                  <a:lnTo>
                    <a:pt x="37926" y="36775"/>
                  </a:lnTo>
                  <a:lnTo>
                    <a:pt x="10176" y="76685"/>
                  </a:lnTo>
                  <a:lnTo>
                    <a:pt x="0" y="125558"/>
                  </a:lnTo>
                  <a:lnTo>
                    <a:pt x="10176" y="174431"/>
                  </a:lnTo>
                  <a:lnTo>
                    <a:pt x="37926" y="214340"/>
                  </a:lnTo>
                  <a:lnTo>
                    <a:pt x="79086" y="241248"/>
                  </a:lnTo>
                  <a:lnTo>
                    <a:pt x="129489" y="251115"/>
                  </a:lnTo>
                  <a:lnTo>
                    <a:pt x="179891" y="241248"/>
                  </a:lnTo>
                  <a:lnTo>
                    <a:pt x="221051" y="214340"/>
                  </a:lnTo>
                  <a:lnTo>
                    <a:pt x="248802" y="174431"/>
                  </a:lnTo>
                  <a:lnTo>
                    <a:pt x="258978" y="125558"/>
                  </a:lnTo>
                  <a:lnTo>
                    <a:pt x="248802" y="76685"/>
                  </a:lnTo>
                  <a:lnTo>
                    <a:pt x="221051" y="36775"/>
                  </a:lnTo>
                  <a:lnTo>
                    <a:pt x="179891" y="9866"/>
                  </a:lnTo>
                  <a:lnTo>
                    <a:pt x="129489" y="0"/>
                  </a:lnTo>
                  <a:close/>
                </a:path>
              </a:pathLst>
            </a:custGeom>
            <a:solidFill>
              <a:srgbClr val="737472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291981" y="4069940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27490" y="4069940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963011" y="4069940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48242" y="3370289"/>
            <a:ext cx="1875789" cy="269304"/>
          </a:xfrm>
          <a:prstGeom prst="rect">
            <a:avLst/>
          </a:prstGeom>
          <a:ln w="9525">
            <a:solidFill>
              <a:srgbClr val="474746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203830">
              <a:spcBef>
                <a:spcPts val="900"/>
              </a:spcBef>
            </a:pPr>
            <a:r>
              <a:rPr sz="1000" spc="-10" dirty="0">
                <a:solidFill>
                  <a:srgbClr val="474746"/>
                </a:solidFill>
                <a:latin typeface="Trebuchet MS"/>
                <a:cs typeface="Trebuchet MS"/>
              </a:rPr>
              <a:t>Encoder: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feedforward</a:t>
            </a:r>
            <a:r>
              <a:rPr sz="1000" spc="-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net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63554" y="1391387"/>
            <a:ext cx="2445385" cy="1741805"/>
            <a:chOff x="863553" y="1391386"/>
            <a:chExt cx="2445385" cy="1741805"/>
          </a:xfrm>
        </p:grpSpPr>
        <p:sp>
          <p:nvSpPr>
            <p:cNvPr id="18" name="object 18"/>
            <p:cNvSpPr/>
            <p:nvPr/>
          </p:nvSpPr>
          <p:spPr>
            <a:xfrm>
              <a:off x="868315" y="1396149"/>
              <a:ext cx="2435860" cy="376555"/>
            </a:xfrm>
            <a:custGeom>
              <a:avLst/>
              <a:gdLst/>
              <a:ahLst/>
              <a:cxnLst/>
              <a:rect l="l" t="t" r="r" b="b"/>
              <a:pathLst>
                <a:path w="2435860" h="376555">
                  <a:moveTo>
                    <a:pt x="0" y="0"/>
                  </a:moveTo>
                  <a:lnTo>
                    <a:pt x="2435271" y="0"/>
                  </a:lnTo>
                  <a:lnTo>
                    <a:pt x="2435271" y="376550"/>
                  </a:lnTo>
                  <a:lnTo>
                    <a:pt x="0" y="3765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49918" y="1463751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5430" y="1463751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129489" y="0"/>
                  </a:moveTo>
                  <a:lnTo>
                    <a:pt x="79086" y="9868"/>
                  </a:lnTo>
                  <a:lnTo>
                    <a:pt x="37926" y="36779"/>
                  </a:lnTo>
                  <a:lnTo>
                    <a:pt x="10176" y="76691"/>
                  </a:lnTo>
                  <a:lnTo>
                    <a:pt x="0" y="125564"/>
                  </a:lnTo>
                  <a:lnTo>
                    <a:pt x="10176" y="174436"/>
                  </a:lnTo>
                  <a:lnTo>
                    <a:pt x="37926" y="214344"/>
                  </a:lnTo>
                  <a:lnTo>
                    <a:pt x="79086" y="241250"/>
                  </a:lnTo>
                  <a:lnTo>
                    <a:pt x="129489" y="251117"/>
                  </a:lnTo>
                  <a:lnTo>
                    <a:pt x="179891" y="241250"/>
                  </a:lnTo>
                  <a:lnTo>
                    <a:pt x="221051" y="214344"/>
                  </a:lnTo>
                  <a:lnTo>
                    <a:pt x="248802" y="174436"/>
                  </a:lnTo>
                  <a:lnTo>
                    <a:pt x="258978" y="125564"/>
                  </a:lnTo>
                  <a:lnTo>
                    <a:pt x="248802" y="76691"/>
                  </a:lnTo>
                  <a:lnTo>
                    <a:pt x="221051" y="36779"/>
                  </a:lnTo>
                  <a:lnTo>
                    <a:pt x="179891" y="9868"/>
                  </a:lnTo>
                  <a:lnTo>
                    <a:pt x="129489" y="0"/>
                  </a:lnTo>
                  <a:close/>
                </a:path>
              </a:pathLst>
            </a:custGeom>
            <a:solidFill>
              <a:srgbClr val="737472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5430" y="1463751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620951" y="1458874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956460" y="1458874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129489" y="0"/>
                  </a:moveTo>
                  <a:lnTo>
                    <a:pt x="79086" y="9866"/>
                  </a:lnTo>
                  <a:lnTo>
                    <a:pt x="37926" y="36772"/>
                  </a:lnTo>
                  <a:lnTo>
                    <a:pt x="10176" y="76681"/>
                  </a:lnTo>
                  <a:lnTo>
                    <a:pt x="0" y="125552"/>
                  </a:lnTo>
                  <a:lnTo>
                    <a:pt x="10176" y="174425"/>
                  </a:lnTo>
                  <a:lnTo>
                    <a:pt x="37926" y="214337"/>
                  </a:lnTo>
                  <a:lnTo>
                    <a:pt x="79086" y="241248"/>
                  </a:lnTo>
                  <a:lnTo>
                    <a:pt x="129489" y="251117"/>
                  </a:lnTo>
                  <a:lnTo>
                    <a:pt x="179891" y="241248"/>
                  </a:lnTo>
                  <a:lnTo>
                    <a:pt x="221051" y="214337"/>
                  </a:lnTo>
                  <a:lnTo>
                    <a:pt x="248802" y="174425"/>
                  </a:lnTo>
                  <a:lnTo>
                    <a:pt x="258978" y="125552"/>
                  </a:lnTo>
                  <a:lnTo>
                    <a:pt x="248802" y="76681"/>
                  </a:lnTo>
                  <a:lnTo>
                    <a:pt x="221051" y="36772"/>
                  </a:lnTo>
                  <a:lnTo>
                    <a:pt x="179891" y="9866"/>
                  </a:lnTo>
                  <a:lnTo>
                    <a:pt x="129489" y="0"/>
                  </a:lnTo>
                  <a:close/>
                </a:path>
              </a:pathLst>
            </a:custGeom>
            <a:solidFill>
              <a:srgbClr val="737472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956460" y="1458874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291981" y="1458874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129489" y="0"/>
                  </a:moveTo>
                  <a:lnTo>
                    <a:pt x="79086" y="9866"/>
                  </a:lnTo>
                  <a:lnTo>
                    <a:pt x="37926" y="36772"/>
                  </a:lnTo>
                  <a:lnTo>
                    <a:pt x="10176" y="76681"/>
                  </a:lnTo>
                  <a:lnTo>
                    <a:pt x="0" y="125552"/>
                  </a:lnTo>
                  <a:lnTo>
                    <a:pt x="10176" y="174425"/>
                  </a:lnTo>
                  <a:lnTo>
                    <a:pt x="37926" y="214337"/>
                  </a:lnTo>
                  <a:lnTo>
                    <a:pt x="79086" y="241248"/>
                  </a:lnTo>
                  <a:lnTo>
                    <a:pt x="129489" y="251117"/>
                  </a:lnTo>
                  <a:lnTo>
                    <a:pt x="179891" y="241248"/>
                  </a:lnTo>
                  <a:lnTo>
                    <a:pt x="221051" y="214337"/>
                  </a:lnTo>
                  <a:lnTo>
                    <a:pt x="248802" y="174425"/>
                  </a:lnTo>
                  <a:lnTo>
                    <a:pt x="258978" y="125552"/>
                  </a:lnTo>
                  <a:lnTo>
                    <a:pt x="248802" y="76681"/>
                  </a:lnTo>
                  <a:lnTo>
                    <a:pt x="221051" y="36772"/>
                  </a:lnTo>
                  <a:lnTo>
                    <a:pt x="179891" y="9866"/>
                  </a:lnTo>
                  <a:lnTo>
                    <a:pt x="129489" y="0"/>
                  </a:lnTo>
                  <a:close/>
                </a:path>
              </a:pathLst>
            </a:custGeom>
            <a:solidFill>
              <a:srgbClr val="737472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291981" y="1458874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627490" y="1458874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963011" y="1458874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502016" y="2731490"/>
              <a:ext cx="1168400" cy="396875"/>
            </a:xfrm>
            <a:custGeom>
              <a:avLst/>
              <a:gdLst/>
              <a:ahLst/>
              <a:cxnLst/>
              <a:rect l="l" t="t" r="r" b="b"/>
              <a:pathLst>
                <a:path w="1168400" h="396875">
                  <a:moveTo>
                    <a:pt x="0" y="0"/>
                  </a:moveTo>
                  <a:lnTo>
                    <a:pt x="1167890" y="0"/>
                  </a:lnTo>
                  <a:lnTo>
                    <a:pt x="1167890" y="396784"/>
                  </a:lnTo>
                  <a:lnTo>
                    <a:pt x="0" y="39678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673148" y="2784906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219477" y="2784906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956460" y="2250528"/>
              <a:ext cx="259079" cy="251460"/>
            </a:xfrm>
            <a:custGeom>
              <a:avLst/>
              <a:gdLst/>
              <a:ahLst/>
              <a:cxnLst/>
              <a:rect l="l" t="t" r="r" b="b"/>
              <a:pathLst>
                <a:path w="259080" h="251460">
                  <a:moveTo>
                    <a:pt x="0" y="125558"/>
                  </a:moveTo>
                  <a:lnTo>
                    <a:pt x="10175" y="76685"/>
                  </a:lnTo>
                  <a:lnTo>
                    <a:pt x="37926" y="36775"/>
                  </a:lnTo>
                  <a:lnTo>
                    <a:pt x="79086" y="9866"/>
                  </a:lnTo>
                  <a:lnTo>
                    <a:pt x="129490" y="0"/>
                  </a:lnTo>
                  <a:lnTo>
                    <a:pt x="179893" y="9866"/>
                  </a:lnTo>
                  <a:lnTo>
                    <a:pt x="221053" y="36775"/>
                  </a:lnTo>
                  <a:lnTo>
                    <a:pt x="248804" y="76685"/>
                  </a:lnTo>
                  <a:lnTo>
                    <a:pt x="258980" y="125558"/>
                  </a:lnTo>
                  <a:lnTo>
                    <a:pt x="248804" y="174431"/>
                  </a:lnTo>
                  <a:lnTo>
                    <a:pt x="221053" y="214341"/>
                  </a:lnTo>
                  <a:lnTo>
                    <a:pt x="179893" y="241249"/>
                  </a:lnTo>
                  <a:lnTo>
                    <a:pt x="129490" y="251116"/>
                  </a:lnTo>
                  <a:lnTo>
                    <a:pt x="79086" y="241249"/>
                  </a:lnTo>
                  <a:lnTo>
                    <a:pt x="37926" y="214341"/>
                  </a:lnTo>
                  <a:lnTo>
                    <a:pt x="10175" y="174431"/>
                  </a:lnTo>
                  <a:lnTo>
                    <a:pt x="0" y="125558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328090" y="4396084"/>
            <a:ext cx="145288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Input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term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counts</a:t>
            </a:r>
            <a:r>
              <a:rPr sz="1000" spc="-1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vector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6454" y="2747836"/>
            <a:ext cx="620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29" marR="5080" indent="-37464">
              <a:spcBef>
                <a:spcPts val="100"/>
              </a:spcBef>
            </a:pPr>
            <a:r>
              <a:rPr sz="1000" spc="70" dirty="0">
                <a:solidFill>
                  <a:srgbClr val="474746"/>
                </a:solidFill>
                <a:latin typeface="Trebuchet MS"/>
                <a:cs typeface="Trebuchet MS"/>
              </a:rPr>
              <a:t>D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o</a:t>
            </a:r>
            <a:r>
              <a:rPr sz="1000" spc="-35" dirty="0">
                <a:solidFill>
                  <a:srgbClr val="474746"/>
                </a:solidFill>
                <a:latin typeface="Trebuchet MS"/>
                <a:cs typeface="Trebuchet MS"/>
              </a:rPr>
              <a:t>c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u</a:t>
            </a:r>
            <a:r>
              <a:rPr sz="1000" spc="45" dirty="0">
                <a:solidFill>
                  <a:srgbClr val="474746"/>
                </a:solidFill>
                <a:latin typeface="Trebuchet MS"/>
                <a:cs typeface="Trebuchet MS"/>
              </a:rPr>
              <a:t>m</a:t>
            </a:r>
            <a:r>
              <a:rPr sz="1000" spc="-2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r>
              <a:rPr sz="1000" spc="-15" dirty="0">
                <a:solidFill>
                  <a:srgbClr val="474746"/>
                </a:solidFill>
                <a:latin typeface="Trebuchet MS"/>
                <a:cs typeface="Trebuchet MS"/>
              </a:rPr>
              <a:t>t 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Posterior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19287" y="2196340"/>
            <a:ext cx="1158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2" marR="5080" indent="-129536">
              <a:spcBef>
                <a:spcPts val="100"/>
              </a:spcBef>
            </a:pP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Sampled</a:t>
            </a:r>
            <a:r>
              <a:rPr sz="10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Document 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Representation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8050" y="1920127"/>
            <a:ext cx="53721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4" marR="5080" indent="-28574">
              <a:spcBef>
                <a:spcPts val="100"/>
              </a:spcBef>
            </a:pPr>
            <a:r>
              <a:rPr sz="1000" spc="70" dirty="0">
                <a:solidFill>
                  <a:srgbClr val="474746"/>
                </a:solidFill>
                <a:latin typeface="Trebuchet MS"/>
                <a:cs typeface="Trebuchet MS"/>
              </a:rPr>
              <a:t>D</a:t>
            </a:r>
            <a:r>
              <a:rPr sz="1000" spc="-2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1000" spc="-35" dirty="0">
                <a:solidFill>
                  <a:srgbClr val="474746"/>
                </a:solidFill>
                <a:latin typeface="Trebuchet MS"/>
                <a:cs typeface="Trebuchet MS"/>
              </a:rPr>
              <a:t>c</a:t>
            </a: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o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de</a:t>
            </a:r>
            <a:r>
              <a:rPr sz="1000" spc="-20" dirty="0">
                <a:solidFill>
                  <a:srgbClr val="474746"/>
                </a:solidFill>
                <a:latin typeface="Trebuchet MS"/>
                <a:cs typeface="Trebuchet MS"/>
              </a:rPr>
              <a:t>r</a:t>
            </a:r>
            <a:r>
              <a:rPr sz="1000" spc="-105" dirty="0">
                <a:solidFill>
                  <a:srgbClr val="474746"/>
                </a:solidFill>
                <a:latin typeface="Trebuchet MS"/>
                <a:cs typeface="Trebuchet MS"/>
              </a:rPr>
              <a:t>:  </a:t>
            </a:r>
            <a:r>
              <a:rPr sz="1000" spc="90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o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f</a:t>
            </a:r>
            <a:r>
              <a:rPr sz="1000" spc="-1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1000" spc="50" dirty="0">
                <a:solidFill>
                  <a:srgbClr val="474746"/>
                </a:solidFill>
                <a:latin typeface="Trebuchet MS"/>
                <a:cs typeface="Trebuchet MS"/>
              </a:rPr>
              <a:t>m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1000" spc="-20" dirty="0">
                <a:solidFill>
                  <a:srgbClr val="474746"/>
                </a:solidFill>
                <a:latin typeface="Trebuchet MS"/>
                <a:cs typeface="Trebuchet MS"/>
              </a:rPr>
              <a:t>x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73063" y="3754414"/>
            <a:ext cx="2026285" cy="327025"/>
            <a:chOff x="1073062" y="3754413"/>
            <a:chExt cx="2026285" cy="327025"/>
          </a:xfrm>
        </p:grpSpPr>
        <p:sp>
          <p:nvSpPr>
            <p:cNvPr id="38" name="object 38"/>
            <p:cNvSpPr/>
            <p:nvPr/>
          </p:nvSpPr>
          <p:spPr>
            <a:xfrm>
              <a:off x="1079412" y="3760763"/>
              <a:ext cx="1007110" cy="314325"/>
            </a:xfrm>
            <a:custGeom>
              <a:avLst/>
              <a:gdLst/>
              <a:ahLst/>
              <a:cxnLst/>
              <a:rect l="l" t="t" r="r" b="b"/>
              <a:pathLst>
                <a:path w="1007110" h="314325">
                  <a:moveTo>
                    <a:pt x="0" y="314059"/>
                  </a:moveTo>
                  <a:lnTo>
                    <a:pt x="1006540" y="0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414932" y="3760763"/>
              <a:ext cx="671195" cy="314325"/>
            </a:xfrm>
            <a:custGeom>
              <a:avLst/>
              <a:gdLst/>
              <a:ahLst/>
              <a:cxnLst/>
              <a:rect l="l" t="t" r="r" b="b"/>
              <a:pathLst>
                <a:path w="671194" h="314325">
                  <a:moveTo>
                    <a:pt x="0" y="314059"/>
                  </a:moveTo>
                  <a:lnTo>
                    <a:pt x="671028" y="0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750441" y="3760763"/>
              <a:ext cx="335915" cy="309245"/>
            </a:xfrm>
            <a:custGeom>
              <a:avLst/>
              <a:gdLst/>
              <a:ahLst/>
              <a:cxnLst/>
              <a:rect l="l" t="t" r="r" b="b"/>
              <a:pathLst>
                <a:path w="335914" h="309245">
                  <a:moveTo>
                    <a:pt x="0" y="309177"/>
                  </a:moveTo>
                  <a:lnTo>
                    <a:pt x="335513" y="0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085948" y="3760763"/>
              <a:ext cx="0" cy="309245"/>
            </a:xfrm>
            <a:custGeom>
              <a:avLst/>
              <a:gdLst/>
              <a:ahLst/>
              <a:cxnLst/>
              <a:rect l="l" t="t" r="r" b="b"/>
              <a:pathLst>
                <a:path h="309245">
                  <a:moveTo>
                    <a:pt x="1" y="30917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085954" y="3760763"/>
              <a:ext cx="335915" cy="309245"/>
            </a:xfrm>
            <a:custGeom>
              <a:avLst/>
              <a:gdLst/>
              <a:ahLst/>
              <a:cxnLst/>
              <a:rect l="l" t="t" r="r" b="b"/>
              <a:pathLst>
                <a:path w="335914" h="309245">
                  <a:moveTo>
                    <a:pt x="335516" y="30917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2085948" y="3760763"/>
              <a:ext cx="671195" cy="309245"/>
            </a:xfrm>
            <a:custGeom>
              <a:avLst/>
              <a:gdLst/>
              <a:ahLst/>
              <a:cxnLst/>
              <a:rect l="l" t="t" r="r" b="b"/>
              <a:pathLst>
                <a:path w="671194" h="309245">
                  <a:moveTo>
                    <a:pt x="671031" y="30917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2085950" y="3760763"/>
              <a:ext cx="1007110" cy="309245"/>
            </a:xfrm>
            <a:custGeom>
              <a:avLst/>
              <a:gdLst/>
              <a:ahLst/>
              <a:cxnLst/>
              <a:rect l="l" t="t" r="r" b="b"/>
              <a:pathLst>
                <a:path w="1007110" h="309245">
                  <a:moveTo>
                    <a:pt x="1006550" y="30917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073050" y="1703643"/>
            <a:ext cx="2026285" cy="1673225"/>
            <a:chOff x="1073049" y="1703642"/>
            <a:chExt cx="2026285" cy="1673225"/>
          </a:xfrm>
        </p:grpSpPr>
        <p:sp>
          <p:nvSpPr>
            <p:cNvPr id="46" name="object 46"/>
            <p:cNvSpPr/>
            <p:nvPr/>
          </p:nvSpPr>
          <p:spPr>
            <a:xfrm>
              <a:off x="1802638" y="3036023"/>
              <a:ext cx="283845" cy="334645"/>
            </a:xfrm>
            <a:custGeom>
              <a:avLst/>
              <a:gdLst/>
              <a:ahLst/>
              <a:cxnLst/>
              <a:rect l="l" t="t" r="r" b="b"/>
              <a:pathLst>
                <a:path w="283844" h="334645">
                  <a:moveTo>
                    <a:pt x="0" y="0"/>
                  </a:moveTo>
                  <a:lnTo>
                    <a:pt x="283321" y="334267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085949" y="2501642"/>
              <a:ext cx="0" cy="229870"/>
            </a:xfrm>
            <a:custGeom>
              <a:avLst/>
              <a:gdLst/>
              <a:ahLst/>
              <a:cxnLst/>
              <a:rect l="l" t="t" r="r" b="b"/>
              <a:pathLst>
                <a:path h="229869">
                  <a:moveTo>
                    <a:pt x="0" y="229848"/>
                  </a:moveTo>
                  <a:lnTo>
                    <a:pt x="2" y="0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2085950" y="3036023"/>
              <a:ext cx="263525" cy="334645"/>
            </a:xfrm>
            <a:custGeom>
              <a:avLst/>
              <a:gdLst/>
              <a:ahLst/>
              <a:cxnLst/>
              <a:rect l="l" t="t" r="r" b="b"/>
              <a:pathLst>
                <a:path w="263525" h="334645">
                  <a:moveTo>
                    <a:pt x="263016" y="0"/>
                  </a:moveTo>
                  <a:lnTo>
                    <a:pt x="0" y="334267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79399" y="1709992"/>
              <a:ext cx="1007110" cy="541020"/>
            </a:xfrm>
            <a:custGeom>
              <a:avLst/>
              <a:gdLst/>
              <a:ahLst/>
              <a:cxnLst/>
              <a:rect l="l" t="t" r="r" b="b"/>
              <a:pathLst>
                <a:path w="1007110" h="541019">
                  <a:moveTo>
                    <a:pt x="1006550" y="540536"/>
                  </a:moveTo>
                  <a:lnTo>
                    <a:pt x="0" y="4882"/>
                  </a:lnTo>
                </a:path>
                <a:path w="1007110" h="541019">
                  <a:moveTo>
                    <a:pt x="1006550" y="540536"/>
                  </a:moveTo>
                  <a:lnTo>
                    <a:pt x="335517" y="4882"/>
                  </a:lnTo>
                </a:path>
                <a:path w="1007110" h="541019">
                  <a:moveTo>
                    <a:pt x="1006550" y="540536"/>
                  </a:moveTo>
                  <a:lnTo>
                    <a:pt x="671032" y="0"/>
                  </a:lnTo>
                </a:path>
                <a:path w="1007110" h="541019">
                  <a:moveTo>
                    <a:pt x="1006550" y="540536"/>
                  </a:moveTo>
                  <a:lnTo>
                    <a:pt x="1006546" y="0"/>
                  </a:lnTo>
                </a:path>
                <a:path w="1007110" h="541019">
                  <a:moveTo>
                    <a:pt x="1006550" y="540536"/>
                  </a:moveTo>
                  <a:lnTo>
                    <a:pt x="671039" y="0"/>
                  </a:lnTo>
                </a:path>
                <a:path w="1007110" h="541019">
                  <a:moveTo>
                    <a:pt x="1006550" y="540536"/>
                  </a:moveTo>
                  <a:lnTo>
                    <a:pt x="335524" y="0"/>
                  </a:lnTo>
                </a:path>
                <a:path w="1007110" h="541019">
                  <a:moveTo>
                    <a:pt x="1006550" y="540536"/>
                  </a:moveTo>
                  <a:lnTo>
                    <a:pt x="10" y="0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348892" y="1117524"/>
            <a:ext cx="156400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Output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term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counts</a:t>
            </a:r>
            <a:r>
              <a:rPr sz="1000" spc="-1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vector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319702" y="1875867"/>
            <a:ext cx="4336415" cy="2178685"/>
            <a:chOff x="4319701" y="1875866"/>
            <a:chExt cx="4336415" cy="2178685"/>
          </a:xfrm>
        </p:grpSpPr>
        <p:sp>
          <p:nvSpPr>
            <p:cNvPr id="52" name="object 52"/>
            <p:cNvSpPr/>
            <p:nvPr/>
          </p:nvSpPr>
          <p:spPr>
            <a:xfrm>
              <a:off x="4324464" y="1880628"/>
              <a:ext cx="4300855" cy="2169160"/>
            </a:xfrm>
            <a:custGeom>
              <a:avLst/>
              <a:gdLst/>
              <a:ahLst/>
              <a:cxnLst/>
              <a:rect l="l" t="t" r="r" b="b"/>
              <a:pathLst>
                <a:path w="4300855" h="2169160">
                  <a:moveTo>
                    <a:pt x="0" y="1806321"/>
                  </a:moveTo>
                  <a:lnTo>
                    <a:pt x="4300642" y="1806321"/>
                  </a:lnTo>
                </a:path>
                <a:path w="4300855" h="2169160">
                  <a:moveTo>
                    <a:pt x="0" y="1446510"/>
                  </a:moveTo>
                  <a:lnTo>
                    <a:pt x="4300642" y="1446510"/>
                  </a:lnTo>
                </a:path>
                <a:path w="4300855" h="2169160">
                  <a:moveTo>
                    <a:pt x="0" y="1082480"/>
                  </a:moveTo>
                  <a:lnTo>
                    <a:pt x="4300642" y="1082480"/>
                  </a:lnTo>
                </a:path>
                <a:path w="4300855" h="2169160">
                  <a:moveTo>
                    <a:pt x="0" y="722671"/>
                  </a:moveTo>
                  <a:lnTo>
                    <a:pt x="4300642" y="722671"/>
                  </a:lnTo>
                </a:path>
                <a:path w="4300855" h="2169160">
                  <a:moveTo>
                    <a:pt x="0" y="362866"/>
                  </a:moveTo>
                  <a:lnTo>
                    <a:pt x="4300642" y="362866"/>
                  </a:lnTo>
                </a:path>
                <a:path w="4300855" h="2169160">
                  <a:moveTo>
                    <a:pt x="0" y="0"/>
                  </a:moveTo>
                  <a:lnTo>
                    <a:pt x="4300642" y="0"/>
                  </a:lnTo>
                </a:path>
                <a:path w="4300855" h="2169160">
                  <a:moveTo>
                    <a:pt x="1076840" y="0"/>
                  </a:moveTo>
                  <a:lnTo>
                    <a:pt x="1076840" y="2169141"/>
                  </a:lnTo>
                </a:path>
                <a:path w="4300855" h="2169160">
                  <a:moveTo>
                    <a:pt x="2152021" y="0"/>
                  </a:moveTo>
                  <a:lnTo>
                    <a:pt x="2152021" y="2169141"/>
                  </a:lnTo>
                </a:path>
                <a:path w="4300855" h="2169160">
                  <a:moveTo>
                    <a:pt x="3227211" y="0"/>
                  </a:moveTo>
                  <a:lnTo>
                    <a:pt x="3227211" y="2169141"/>
                  </a:lnTo>
                </a:path>
                <a:path w="4300855" h="2169160">
                  <a:moveTo>
                    <a:pt x="4300642" y="0"/>
                  </a:moveTo>
                  <a:lnTo>
                    <a:pt x="4300642" y="2169141"/>
                  </a:lnTo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324464" y="1880628"/>
              <a:ext cx="0" cy="2169160"/>
            </a:xfrm>
            <a:custGeom>
              <a:avLst/>
              <a:gdLst/>
              <a:ahLst/>
              <a:cxnLst/>
              <a:rect l="l" t="t" r="r" b="b"/>
              <a:pathLst>
                <a:path h="2169160">
                  <a:moveTo>
                    <a:pt x="0" y="2169141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324464" y="4049766"/>
              <a:ext cx="4300855" cy="0"/>
            </a:xfrm>
            <a:custGeom>
              <a:avLst/>
              <a:gdLst/>
              <a:ahLst/>
              <a:cxnLst/>
              <a:rect l="l" t="t" r="r" b="b"/>
              <a:pathLst>
                <a:path w="4300855">
                  <a:moveTo>
                    <a:pt x="0" y="0"/>
                  </a:moveTo>
                  <a:lnTo>
                    <a:pt x="4300642" y="1"/>
                  </a:lnTo>
                </a:path>
              </a:pathLst>
            </a:custGeom>
            <a:ln w="9525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431982" y="2080488"/>
              <a:ext cx="4193540" cy="1202690"/>
            </a:xfrm>
            <a:custGeom>
              <a:avLst/>
              <a:gdLst/>
              <a:ahLst/>
              <a:cxnLst/>
              <a:rect l="l" t="t" r="r" b="b"/>
              <a:pathLst>
                <a:path w="4193540" h="1202689">
                  <a:moveTo>
                    <a:pt x="0" y="0"/>
                  </a:moveTo>
                  <a:lnTo>
                    <a:pt x="6324" y="52053"/>
                  </a:lnTo>
                  <a:lnTo>
                    <a:pt x="12648" y="106438"/>
                  </a:lnTo>
                  <a:lnTo>
                    <a:pt x="18973" y="162655"/>
                  </a:lnTo>
                  <a:lnTo>
                    <a:pt x="25297" y="220204"/>
                  </a:lnTo>
                  <a:lnTo>
                    <a:pt x="31622" y="278585"/>
                  </a:lnTo>
                  <a:lnTo>
                    <a:pt x="37946" y="337300"/>
                  </a:lnTo>
                  <a:lnTo>
                    <a:pt x="44270" y="395848"/>
                  </a:lnTo>
                  <a:lnTo>
                    <a:pt x="50595" y="453730"/>
                  </a:lnTo>
                  <a:lnTo>
                    <a:pt x="56919" y="510446"/>
                  </a:lnTo>
                  <a:lnTo>
                    <a:pt x="63244" y="565497"/>
                  </a:lnTo>
                  <a:lnTo>
                    <a:pt x="69568" y="618383"/>
                  </a:lnTo>
                  <a:lnTo>
                    <a:pt x="75893" y="668605"/>
                  </a:lnTo>
                  <a:lnTo>
                    <a:pt x="82217" y="715663"/>
                  </a:lnTo>
                  <a:lnTo>
                    <a:pt x="88542" y="759058"/>
                  </a:lnTo>
                  <a:lnTo>
                    <a:pt x="94866" y="798290"/>
                  </a:lnTo>
                  <a:lnTo>
                    <a:pt x="107516" y="862266"/>
                  </a:lnTo>
                  <a:lnTo>
                    <a:pt x="161273" y="902684"/>
                  </a:lnTo>
                  <a:lnTo>
                    <a:pt x="194459" y="904250"/>
                  </a:lnTo>
                  <a:lnTo>
                    <a:pt x="215032" y="906417"/>
                  </a:lnTo>
                  <a:lnTo>
                    <a:pt x="241910" y="924543"/>
                  </a:lnTo>
                  <a:lnTo>
                    <a:pt x="268789" y="945976"/>
                  </a:lnTo>
                  <a:lnTo>
                    <a:pt x="295668" y="967175"/>
                  </a:lnTo>
                  <a:lnTo>
                    <a:pt x="339347" y="992852"/>
                  </a:lnTo>
                  <a:lnTo>
                    <a:pt x="392420" y="1011973"/>
                  </a:lnTo>
                  <a:lnTo>
                    <a:pt x="430064" y="1021220"/>
                  </a:lnTo>
                  <a:lnTo>
                    <a:pt x="460759" y="1027947"/>
                  </a:lnTo>
                  <a:lnTo>
                    <a:pt x="494363" y="1035708"/>
                  </a:lnTo>
                  <a:lnTo>
                    <a:pt x="571264" y="1053549"/>
                  </a:lnTo>
                  <a:lnTo>
                    <a:pt x="615045" y="1063238"/>
                  </a:lnTo>
                  <a:lnTo>
                    <a:pt x="662705" y="1073178"/>
                  </a:lnTo>
                  <a:lnTo>
                    <a:pt x="714484" y="1083174"/>
                  </a:lnTo>
                  <a:lnTo>
                    <a:pt x="770625" y="1093030"/>
                  </a:lnTo>
                  <a:lnTo>
                    <a:pt x="831370" y="1102550"/>
                  </a:lnTo>
                  <a:lnTo>
                    <a:pt x="896962" y="1111539"/>
                  </a:lnTo>
                  <a:lnTo>
                    <a:pt x="967643" y="1119800"/>
                  </a:lnTo>
                  <a:lnTo>
                    <a:pt x="1006070" y="1123918"/>
                  </a:lnTo>
                  <a:lnTo>
                    <a:pt x="1044672" y="1128057"/>
                  </a:lnTo>
                  <a:lnTo>
                    <a:pt x="1083621" y="1132204"/>
                  </a:lnTo>
                  <a:lnTo>
                    <a:pt x="1123094" y="1136347"/>
                  </a:lnTo>
                  <a:lnTo>
                    <a:pt x="1163262" y="1140472"/>
                  </a:lnTo>
                  <a:lnTo>
                    <a:pt x="1204302" y="1144567"/>
                  </a:lnTo>
                  <a:lnTo>
                    <a:pt x="1246386" y="1148618"/>
                  </a:lnTo>
                  <a:lnTo>
                    <a:pt x="1289690" y="1152613"/>
                  </a:lnTo>
                  <a:lnTo>
                    <a:pt x="1334386" y="1156539"/>
                  </a:lnTo>
                  <a:lnTo>
                    <a:pt x="1380650" y="1160382"/>
                  </a:lnTo>
                  <a:lnTo>
                    <a:pt x="1428656" y="1164130"/>
                  </a:lnTo>
                  <a:lnTo>
                    <a:pt x="1478577" y="1167771"/>
                  </a:lnTo>
                  <a:lnTo>
                    <a:pt x="1530587" y="1171290"/>
                  </a:lnTo>
                  <a:lnTo>
                    <a:pt x="1584862" y="1174676"/>
                  </a:lnTo>
                  <a:lnTo>
                    <a:pt x="1641575" y="1177914"/>
                  </a:lnTo>
                  <a:lnTo>
                    <a:pt x="1700899" y="1180993"/>
                  </a:lnTo>
                  <a:lnTo>
                    <a:pt x="1763010" y="1183900"/>
                  </a:lnTo>
                  <a:lnTo>
                    <a:pt x="1828082" y="1186621"/>
                  </a:lnTo>
                  <a:lnTo>
                    <a:pt x="1896288" y="1189143"/>
                  </a:lnTo>
                  <a:lnTo>
                    <a:pt x="1967803" y="1191454"/>
                  </a:lnTo>
                  <a:lnTo>
                    <a:pt x="2042801" y="1193540"/>
                  </a:lnTo>
                  <a:lnTo>
                    <a:pt x="2081802" y="1194489"/>
                  </a:lnTo>
                  <a:lnTo>
                    <a:pt x="2121978" y="1195367"/>
                  </a:lnTo>
                  <a:lnTo>
                    <a:pt x="2163286" y="1196177"/>
                  </a:lnTo>
                  <a:lnTo>
                    <a:pt x="2205683" y="1196921"/>
                  </a:lnTo>
                  <a:lnTo>
                    <a:pt x="2249124" y="1197602"/>
                  </a:lnTo>
                  <a:lnTo>
                    <a:pt x="2293567" y="1198223"/>
                  </a:lnTo>
                  <a:lnTo>
                    <a:pt x="2338968" y="1198787"/>
                  </a:lnTo>
                  <a:lnTo>
                    <a:pt x="2385283" y="1199295"/>
                  </a:lnTo>
                  <a:lnTo>
                    <a:pt x="2432468" y="1199751"/>
                  </a:lnTo>
                  <a:lnTo>
                    <a:pt x="2480481" y="1200157"/>
                  </a:lnTo>
                  <a:lnTo>
                    <a:pt x="2529278" y="1200516"/>
                  </a:lnTo>
                  <a:lnTo>
                    <a:pt x="2578814" y="1200830"/>
                  </a:lnTo>
                  <a:lnTo>
                    <a:pt x="2629047" y="1201103"/>
                  </a:lnTo>
                  <a:lnTo>
                    <a:pt x="2679934" y="1201336"/>
                  </a:lnTo>
                  <a:lnTo>
                    <a:pt x="2731429" y="1201532"/>
                  </a:lnTo>
                  <a:lnTo>
                    <a:pt x="2783491" y="1201694"/>
                  </a:lnTo>
                  <a:lnTo>
                    <a:pt x="2836075" y="1201825"/>
                  </a:lnTo>
                  <a:lnTo>
                    <a:pt x="2889138" y="1201927"/>
                  </a:lnTo>
                  <a:lnTo>
                    <a:pt x="2942636" y="1202003"/>
                  </a:lnTo>
                  <a:lnTo>
                    <a:pt x="2996527" y="1202055"/>
                  </a:lnTo>
                  <a:lnTo>
                    <a:pt x="3050765" y="1202086"/>
                  </a:lnTo>
                  <a:lnTo>
                    <a:pt x="3105308" y="1202099"/>
                  </a:lnTo>
                  <a:lnTo>
                    <a:pt x="3160113" y="1202096"/>
                  </a:lnTo>
                  <a:lnTo>
                    <a:pt x="3215135" y="1202080"/>
                  </a:lnTo>
                  <a:lnTo>
                    <a:pt x="3270331" y="1202054"/>
                  </a:lnTo>
                  <a:lnTo>
                    <a:pt x="3325658" y="1202020"/>
                  </a:lnTo>
                  <a:lnTo>
                    <a:pt x="3381071" y="1201980"/>
                  </a:lnTo>
                  <a:lnTo>
                    <a:pt x="3436529" y="1201938"/>
                  </a:lnTo>
                  <a:lnTo>
                    <a:pt x="3491986" y="1201896"/>
                  </a:lnTo>
                  <a:lnTo>
                    <a:pt x="3547400" y="1201856"/>
                  </a:lnTo>
                  <a:lnTo>
                    <a:pt x="3602727" y="1201822"/>
                  </a:lnTo>
                  <a:lnTo>
                    <a:pt x="3657923" y="1201795"/>
                  </a:lnTo>
                  <a:lnTo>
                    <a:pt x="3712945" y="1201779"/>
                  </a:lnTo>
                  <a:lnTo>
                    <a:pt x="3767749" y="1201777"/>
                  </a:lnTo>
                  <a:lnTo>
                    <a:pt x="3822292" y="1201789"/>
                  </a:lnTo>
                  <a:lnTo>
                    <a:pt x="3876530" y="1201821"/>
                  </a:lnTo>
                  <a:lnTo>
                    <a:pt x="3930420" y="1201873"/>
                  </a:lnTo>
                  <a:lnTo>
                    <a:pt x="3983919" y="1201949"/>
                  </a:lnTo>
                  <a:lnTo>
                    <a:pt x="4036981" y="1202051"/>
                  </a:lnTo>
                  <a:lnTo>
                    <a:pt x="4089565" y="1202182"/>
                  </a:lnTo>
                  <a:lnTo>
                    <a:pt x="4141626" y="1202344"/>
                  </a:lnTo>
                  <a:lnTo>
                    <a:pt x="4193122" y="1202540"/>
                  </a:lnTo>
                </a:path>
              </a:pathLst>
            </a:custGeom>
            <a:ln w="381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393066" y="2041495"/>
              <a:ext cx="71965" cy="71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4498895" y="2905095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608966" y="2951653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714795" y="3027853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4824866" y="3065953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362495" y="3163324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433537" y="3235295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8584066" y="3247995"/>
              <a:ext cx="71965" cy="71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431982" y="2656471"/>
              <a:ext cx="4193540" cy="361315"/>
            </a:xfrm>
            <a:custGeom>
              <a:avLst/>
              <a:gdLst/>
              <a:ahLst/>
              <a:cxnLst/>
              <a:rect l="l" t="t" r="r" b="b"/>
              <a:pathLst>
                <a:path w="4193540" h="361314">
                  <a:moveTo>
                    <a:pt x="0" y="0"/>
                  </a:moveTo>
                  <a:lnTo>
                    <a:pt x="26878" y="45875"/>
                  </a:lnTo>
                  <a:lnTo>
                    <a:pt x="53757" y="94025"/>
                  </a:lnTo>
                  <a:lnTo>
                    <a:pt x="80636" y="137625"/>
                  </a:lnTo>
                  <a:lnTo>
                    <a:pt x="107516" y="169849"/>
                  </a:lnTo>
                  <a:lnTo>
                    <a:pt x="134394" y="186155"/>
                  </a:lnTo>
                  <a:lnTo>
                    <a:pt x="161273" y="191092"/>
                  </a:lnTo>
                  <a:lnTo>
                    <a:pt x="188152" y="191464"/>
                  </a:lnTo>
                  <a:lnTo>
                    <a:pt x="215032" y="194074"/>
                  </a:lnTo>
                  <a:lnTo>
                    <a:pt x="241910" y="199786"/>
                  </a:lnTo>
                  <a:lnTo>
                    <a:pt x="268789" y="205289"/>
                  </a:lnTo>
                  <a:lnTo>
                    <a:pt x="295668" y="211121"/>
                  </a:lnTo>
                  <a:lnTo>
                    <a:pt x="322548" y="217820"/>
                  </a:lnTo>
                  <a:lnTo>
                    <a:pt x="339347" y="224697"/>
                  </a:lnTo>
                  <a:lnTo>
                    <a:pt x="362237" y="235228"/>
                  </a:lnTo>
                  <a:lnTo>
                    <a:pt x="392162" y="245740"/>
                  </a:lnTo>
                  <a:lnTo>
                    <a:pt x="430064" y="252561"/>
                  </a:lnTo>
                  <a:lnTo>
                    <a:pt x="494363" y="257265"/>
                  </a:lnTo>
                  <a:lnTo>
                    <a:pt x="571264" y="261229"/>
                  </a:lnTo>
                  <a:lnTo>
                    <a:pt x="615045" y="263060"/>
                  </a:lnTo>
                  <a:lnTo>
                    <a:pt x="662705" y="264858"/>
                  </a:lnTo>
                  <a:lnTo>
                    <a:pt x="714484" y="266676"/>
                  </a:lnTo>
                  <a:lnTo>
                    <a:pt x="770625" y="268562"/>
                  </a:lnTo>
                  <a:lnTo>
                    <a:pt x="831370" y="270569"/>
                  </a:lnTo>
                  <a:lnTo>
                    <a:pt x="896962" y="272748"/>
                  </a:lnTo>
                  <a:lnTo>
                    <a:pt x="967643" y="275149"/>
                  </a:lnTo>
                  <a:lnTo>
                    <a:pt x="1006070" y="276475"/>
                  </a:lnTo>
                  <a:lnTo>
                    <a:pt x="1044672" y="277807"/>
                  </a:lnTo>
                  <a:lnTo>
                    <a:pt x="1083621" y="279147"/>
                  </a:lnTo>
                  <a:lnTo>
                    <a:pt x="1123094" y="280498"/>
                  </a:lnTo>
                  <a:lnTo>
                    <a:pt x="1163262" y="281865"/>
                  </a:lnTo>
                  <a:lnTo>
                    <a:pt x="1204302" y="283249"/>
                  </a:lnTo>
                  <a:lnTo>
                    <a:pt x="1246386" y="284653"/>
                  </a:lnTo>
                  <a:lnTo>
                    <a:pt x="1289690" y="286081"/>
                  </a:lnTo>
                  <a:lnTo>
                    <a:pt x="1334386" y="287536"/>
                  </a:lnTo>
                  <a:lnTo>
                    <a:pt x="1380650" y="289021"/>
                  </a:lnTo>
                  <a:lnTo>
                    <a:pt x="1428656" y="290539"/>
                  </a:lnTo>
                  <a:lnTo>
                    <a:pt x="1478577" y="292092"/>
                  </a:lnTo>
                  <a:lnTo>
                    <a:pt x="1530587" y="293685"/>
                  </a:lnTo>
                  <a:lnTo>
                    <a:pt x="1584862" y="295320"/>
                  </a:lnTo>
                  <a:lnTo>
                    <a:pt x="1641575" y="296999"/>
                  </a:lnTo>
                  <a:lnTo>
                    <a:pt x="1700899" y="298727"/>
                  </a:lnTo>
                  <a:lnTo>
                    <a:pt x="1763010" y="300506"/>
                  </a:lnTo>
                  <a:lnTo>
                    <a:pt x="1828082" y="302339"/>
                  </a:lnTo>
                  <a:lnTo>
                    <a:pt x="1896288" y="304230"/>
                  </a:lnTo>
                  <a:lnTo>
                    <a:pt x="1967803" y="306181"/>
                  </a:lnTo>
                  <a:lnTo>
                    <a:pt x="2042801" y="308195"/>
                  </a:lnTo>
                  <a:lnTo>
                    <a:pt x="2081802" y="309229"/>
                  </a:lnTo>
                  <a:lnTo>
                    <a:pt x="2121978" y="310285"/>
                  </a:lnTo>
                  <a:lnTo>
                    <a:pt x="2163286" y="311363"/>
                  </a:lnTo>
                  <a:lnTo>
                    <a:pt x="2205683" y="312460"/>
                  </a:lnTo>
                  <a:lnTo>
                    <a:pt x="2249124" y="313576"/>
                  </a:lnTo>
                  <a:lnTo>
                    <a:pt x="2293567" y="314712"/>
                  </a:lnTo>
                  <a:lnTo>
                    <a:pt x="2338968" y="315864"/>
                  </a:lnTo>
                  <a:lnTo>
                    <a:pt x="2385283" y="317034"/>
                  </a:lnTo>
                  <a:lnTo>
                    <a:pt x="2432468" y="318220"/>
                  </a:lnTo>
                  <a:lnTo>
                    <a:pt x="2480481" y="319421"/>
                  </a:lnTo>
                  <a:lnTo>
                    <a:pt x="2529278" y="320637"/>
                  </a:lnTo>
                  <a:lnTo>
                    <a:pt x="2578814" y="321866"/>
                  </a:lnTo>
                  <a:lnTo>
                    <a:pt x="2629047" y="323108"/>
                  </a:lnTo>
                  <a:lnTo>
                    <a:pt x="2679934" y="324362"/>
                  </a:lnTo>
                  <a:lnTo>
                    <a:pt x="2731429" y="325628"/>
                  </a:lnTo>
                  <a:lnTo>
                    <a:pt x="2783491" y="326904"/>
                  </a:lnTo>
                  <a:lnTo>
                    <a:pt x="2836075" y="328189"/>
                  </a:lnTo>
                  <a:lnTo>
                    <a:pt x="2889138" y="329484"/>
                  </a:lnTo>
                  <a:lnTo>
                    <a:pt x="2942636" y="330786"/>
                  </a:lnTo>
                  <a:lnTo>
                    <a:pt x="2996527" y="332096"/>
                  </a:lnTo>
                  <a:lnTo>
                    <a:pt x="3050765" y="333412"/>
                  </a:lnTo>
                  <a:lnTo>
                    <a:pt x="3105308" y="334734"/>
                  </a:lnTo>
                  <a:lnTo>
                    <a:pt x="3160113" y="336061"/>
                  </a:lnTo>
                  <a:lnTo>
                    <a:pt x="3215135" y="337392"/>
                  </a:lnTo>
                  <a:lnTo>
                    <a:pt x="3270331" y="338726"/>
                  </a:lnTo>
                  <a:lnTo>
                    <a:pt x="3325658" y="340062"/>
                  </a:lnTo>
                  <a:lnTo>
                    <a:pt x="3381071" y="341400"/>
                  </a:lnTo>
                  <a:lnTo>
                    <a:pt x="3436529" y="342739"/>
                  </a:lnTo>
                  <a:lnTo>
                    <a:pt x="3491986" y="344078"/>
                  </a:lnTo>
                  <a:lnTo>
                    <a:pt x="3547400" y="345416"/>
                  </a:lnTo>
                  <a:lnTo>
                    <a:pt x="3602727" y="346752"/>
                  </a:lnTo>
                  <a:lnTo>
                    <a:pt x="3657923" y="348086"/>
                  </a:lnTo>
                  <a:lnTo>
                    <a:pt x="3712945" y="349417"/>
                  </a:lnTo>
                  <a:lnTo>
                    <a:pt x="3767749" y="350743"/>
                  </a:lnTo>
                  <a:lnTo>
                    <a:pt x="3822292" y="352065"/>
                  </a:lnTo>
                  <a:lnTo>
                    <a:pt x="3876530" y="353381"/>
                  </a:lnTo>
                  <a:lnTo>
                    <a:pt x="3930420" y="354691"/>
                  </a:lnTo>
                  <a:lnTo>
                    <a:pt x="3983919" y="355994"/>
                  </a:lnTo>
                  <a:lnTo>
                    <a:pt x="4036981" y="357288"/>
                  </a:lnTo>
                  <a:lnTo>
                    <a:pt x="4089565" y="358574"/>
                  </a:lnTo>
                  <a:lnTo>
                    <a:pt x="4141626" y="359850"/>
                  </a:lnTo>
                  <a:lnTo>
                    <a:pt x="4193122" y="361116"/>
                  </a:lnTo>
                </a:path>
              </a:pathLst>
            </a:custGeom>
            <a:ln w="38100">
              <a:solidFill>
                <a:srgbClr val="1083DD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393066" y="2621453"/>
              <a:ext cx="71965" cy="719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498895" y="2790795"/>
              <a:ext cx="71965" cy="719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4608966" y="2811953"/>
              <a:ext cx="71965" cy="719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4714795" y="2837353"/>
              <a:ext cx="71965" cy="719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4824866" y="2871224"/>
              <a:ext cx="71965" cy="719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5362495" y="2896624"/>
              <a:ext cx="71965" cy="719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6433537" y="2926253"/>
              <a:ext cx="71965" cy="719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8584066" y="2981295"/>
              <a:ext cx="71965" cy="719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4149902" y="3962930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959213" y="3601402"/>
            <a:ext cx="280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2000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959213" y="3239884"/>
            <a:ext cx="280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4000</a:t>
            </a:r>
            <a:endParaRPr sz="9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959213" y="2878353"/>
            <a:ext cx="280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6000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959213" y="2516835"/>
            <a:ext cx="280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8000</a:t>
            </a:r>
            <a:endParaRPr sz="9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895649" y="2155317"/>
            <a:ext cx="343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10000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895649" y="1793786"/>
            <a:ext cx="343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12000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279988" y="4097582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323358" y="4097582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50</a:t>
            </a:r>
            <a:endParaRPr sz="9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441896" y="4097582"/>
            <a:ext cx="216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150</a:t>
            </a:r>
            <a:endParaRPr sz="9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517052" y="4097582"/>
            <a:ext cx="216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200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721433" y="2673643"/>
            <a:ext cx="153888" cy="58356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spcBef>
                <a:spcPts val="5"/>
              </a:spcBef>
            </a:pP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Perplexity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717768" y="4609571"/>
            <a:ext cx="243840" cy="73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6" name="object 86"/>
          <p:cNvSpPr/>
          <p:nvPr/>
        </p:nvSpPr>
        <p:spPr>
          <a:xfrm>
            <a:off x="6627888" y="4609571"/>
            <a:ext cx="243840" cy="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7" name="object 87"/>
          <p:cNvSpPr txBox="1"/>
          <p:nvPr/>
        </p:nvSpPr>
        <p:spPr>
          <a:xfrm>
            <a:off x="5960999" y="4062779"/>
            <a:ext cx="1233805" cy="663643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R="198115" algn="ctr">
              <a:spcBef>
                <a:spcPts val="375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100</a:t>
            </a:r>
            <a:endParaRPr sz="900">
              <a:latin typeface="Arial"/>
              <a:cs typeface="Arial"/>
            </a:endParaRPr>
          </a:p>
          <a:p>
            <a:pPr marR="198115" algn="ctr">
              <a:spcBef>
                <a:spcPts val="300"/>
              </a:spcBef>
            </a:pP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Number of</a:t>
            </a:r>
            <a:r>
              <a:rPr sz="1000" spc="-80" dirty="0">
                <a:solidFill>
                  <a:srgbClr val="88888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Topics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4130">
              <a:tabLst>
                <a:tab pos="934696" algn="l"/>
              </a:tabLst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NTM	Other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40766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6995159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Spectral Latent </a:t>
            </a:r>
            <a:r>
              <a:rPr spc="-5" dirty="0"/>
              <a:t>Dirichlet </a:t>
            </a:r>
            <a:r>
              <a:rPr dirty="0"/>
              <a:t>Allocation</a:t>
            </a:r>
            <a:r>
              <a:rPr spc="-165" dirty="0"/>
              <a:t> </a:t>
            </a:r>
            <a:r>
              <a:rPr dirty="0"/>
              <a:t>(LDA)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37125" y="1279005"/>
            <a:ext cx="35623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25" dirty="0">
                <a:solidFill>
                  <a:srgbClr val="474746"/>
                </a:solidFill>
                <a:latin typeface="Trebuchet MS"/>
                <a:cs typeface="Trebuchet MS"/>
              </a:rPr>
              <a:t>Training </a:t>
            </a:r>
            <a:r>
              <a:rPr sz="1800" spc="-35" dirty="0">
                <a:solidFill>
                  <a:srgbClr val="474746"/>
                </a:solidFill>
                <a:latin typeface="Trebuchet MS"/>
                <a:cs typeface="Trebuchet MS"/>
              </a:rPr>
              <a:t>Time </a:t>
            </a:r>
            <a:r>
              <a:rPr sz="1800" spc="-90" dirty="0">
                <a:solidFill>
                  <a:srgbClr val="474746"/>
                </a:solidFill>
                <a:latin typeface="Trebuchet MS"/>
                <a:cs typeface="Trebuchet MS"/>
              </a:rPr>
              <a:t>vs. </a:t>
            </a:r>
            <a:r>
              <a:rPr sz="1800" spc="15" dirty="0">
                <a:solidFill>
                  <a:srgbClr val="474746"/>
                </a:solidFill>
                <a:latin typeface="Trebuchet MS"/>
                <a:cs typeface="Trebuchet MS"/>
              </a:rPr>
              <a:t>Number </a:t>
            </a:r>
            <a:r>
              <a:rPr sz="1800" spc="10" dirty="0">
                <a:solidFill>
                  <a:srgbClr val="474746"/>
                </a:solidFill>
                <a:latin typeface="Trebuchet MS"/>
                <a:cs typeface="Trebuchet MS"/>
              </a:rPr>
              <a:t>of</a:t>
            </a:r>
            <a:r>
              <a:rPr sz="1800" spc="-229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474746"/>
                </a:solidFill>
                <a:latin typeface="Trebuchet MS"/>
                <a:cs typeface="Trebuchet MS"/>
              </a:rPr>
              <a:t>Topics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7475" y="1665319"/>
            <a:ext cx="2530066" cy="2396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53167" y="1735924"/>
          <a:ext cx="4145912" cy="1912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428258" y="2142854"/>
            <a:ext cx="4008965" cy="1540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3956241" y="1653844"/>
            <a:ext cx="216535" cy="2126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250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R="5080" algn="r">
              <a:spcBef>
                <a:spcPts val="78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200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R="5080" algn="r">
              <a:spcBef>
                <a:spcPts val="785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150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R="5080" algn="r">
              <a:spcBef>
                <a:spcPts val="78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100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R="5080" algn="r">
              <a:spcBef>
                <a:spcPts val="78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50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R="5080" algn="r">
              <a:spcBef>
                <a:spcPts val="785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3454" y="3701199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1128" y="3701199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9528" y="3701199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80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97203" y="3701199"/>
            <a:ext cx="216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100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69325" y="1988585"/>
            <a:ext cx="153888" cy="141668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spcBef>
                <a:spcPts val="5"/>
              </a:spcBef>
            </a:pP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Training Time </a:t>
            </a: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in</a:t>
            </a:r>
            <a:r>
              <a:rPr sz="1000" spc="-90" dirty="0">
                <a:solidFill>
                  <a:srgbClr val="88888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Minutes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31983" y="4173538"/>
            <a:ext cx="243840" cy="73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4387254" y="4128137"/>
            <a:ext cx="5403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888886"/>
                </a:solidFill>
                <a:latin typeface="Arial"/>
                <a:cs typeface="Arial"/>
              </a:rPr>
              <a:t>lda-data-a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65534" y="4173538"/>
            <a:ext cx="243840" cy="73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6" name="object 16"/>
          <p:cNvSpPr/>
          <p:nvPr/>
        </p:nvSpPr>
        <p:spPr>
          <a:xfrm>
            <a:off x="6199085" y="4173538"/>
            <a:ext cx="243840" cy="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object 17"/>
          <p:cNvSpPr txBox="1"/>
          <p:nvPr/>
        </p:nvSpPr>
        <p:spPr>
          <a:xfrm>
            <a:off x="5420805" y="3666398"/>
            <a:ext cx="1682114" cy="620042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32423">
              <a:spcBef>
                <a:spcPts val="375"/>
              </a:spcBef>
              <a:tabLst>
                <a:tab pos="1261714" algn="l"/>
              </a:tabLst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40	60</a:t>
            </a:r>
            <a:endParaRPr sz="900">
              <a:latin typeface="Arial"/>
              <a:cs typeface="Arial"/>
            </a:endParaRPr>
          </a:p>
          <a:p>
            <a:pPr marL="409565">
              <a:spcBef>
                <a:spcPts val="300"/>
              </a:spcBef>
            </a:pP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Number of</a:t>
            </a:r>
            <a:r>
              <a:rPr sz="1000" spc="-95" dirty="0">
                <a:solidFill>
                  <a:srgbClr val="88888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Topics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780"/>
              </a:spcBef>
              <a:tabLst>
                <a:tab pos="1045818" algn="l"/>
              </a:tabLst>
            </a:pPr>
            <a:r>
              <a:rPr sz="900" spc="-5" dirty="0">
                <a:solidFill>
                  <a:srgbClr val="888886"/>
                </a:solidFill>
                <a:latin typeface="Arial"/>
                <a:cs typeface="Arial"/>
              </a:rPr>
              <a:t>lda-data-b	other-data-a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40587" y="4173538"/>
            <a:ext cx="243840" cy="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object 19"/>
          <p:cNvSpPr txBox="1"/>
          <p:nvPr/>
        </p:nvSpPr>
        <p:spPr>
          <a:xfrm>
            <a:off x="7595858" y="4128137"/>
            <a:ext cx="6483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888886"/>
                </a:solidFill>
                <a:latin typeface="Arial"/>
                <a:cs typeface="Arial"/>
              </a:rPr>
              <a:t>other-data-b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6979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4062729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Boosted Decision</a:t>
            </a:r>
            <a:r>
              <a:rPr spc="-65" dirty="0"/>
              <a:t> </a:t>
            </a:r>
            <a:r>
              <a:rPr spc="-35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1033907"/>
            <a:ext cx="5066030" cy="291849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55591" marR="363846" indent="-342892">
              <a:lnSpc>
                <a:spcPts val="2870"/>
              </a:lnSpc>
              <a:spcBef>
                <a:spcPts val="20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XGBoost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gradient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boosted trees 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algorithm</a:t>
            </a:r>
            <a:endParaRPr sz="2400">
              <a:latin typeface="Arial"/>
              <a:cs typeface="Arial"/>
            </a:endParaRPr>
          </a:p>
          <a:p>
            <a:pPr marL="355591" marR="189225" indent="-342892">
              <a:lnSpc>
                <a:spcPct val="100699"/>
              </a:lnSpc>
              <a:spcBef>
                <a:spcPts val="47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Combines multiple weak</a:t>
            </a:r>
            <a:r>
              <a:rPr sz="2400" spc="-10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decision 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tree</a:t>
            </a:r>
            <a:r>
              <a:rPr sz="24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5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Supervised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8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Binary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multiclass</a:t>
            </a:r>
            <a:r>
              <a:rPr sz="2400" spc="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classification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9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Libsvm or CSV</a:t>
            </a:r>
            <a:r>
              <a:rPr sz="2400" spc="-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22652" y="286173"/>
            <a:ext cx="2138938" cy="1658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5" name="object 5"/>
          <p:cNvGrpSpPr/>
          <p:nvPr/>
        </p:nvGrpSpPr>
        <p:grpSpPr>
          <a:xfrm>
            <a:off x="5479920" y="2109405"/>
            <a:ext cx="3547110" cy="2230120"/>
            <a:chOff x="5479920" y="2109404"/>
            <a:chExt cx="3547110" cy="2230120"/>
          </a:xfrm>
        </p:grpSpPr>
        <p:sp>
          <p:nvSpPr>
            <p:cNvPr id="6" name="object 6"/>
            <p:cNvSpPr/>
            <p:nvPr/>
          </p:nvSpPr>
          <p:spPr>
            <a:xfrm>
              <a:off x="6107476" y="2109404"/>
              <a:ext cx="2154114" cy="18614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5479920" y="3970896"/>
              <a:ext cx="3546718" cy="368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32140" y="4363425"/>
            <a:ext cx="7391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474746"/>
                </a:solidFill>
                <a:latin typeface="Arial"/>
                <a:cs typeface="Arial"/>
              </a:rPr>
              <a:t>I</a:t>
            </a:r>
            <a:r>
              <a:rPr sz="800" spc="-5" dirty="0">
                <a:solidFill>
                  <a:srgbClr val="474746"/>
                </a:solidFill>
                <a:latin typeface="Arial"/>
                <a:cs typeface="Arial"/>
              </a:rPr>
              <a:t>m</a:t>
            </a:r>
            <a:r>
              <a:rPr sz="800" spc="5" dirty="0">
                <a:solidFill>
                  <a:srgbClr val="474746"/>
                </a:solidFill>
                <a:latin typeface="Arial"/>
                <a:cs typeface="Arial"/>
              </a:rPr>
              <a:t>age</a:t>
            </a:r>
            <a:r>
              <a:rPr sz="800" dirty="0">
                <a:solidFill>
                  <a:srgbClr val="474746"/>
                </a:solidFill>
                <a:latin typeface="Arial"/>
                <a:cs typeface="Arial"/>
              </a:rPr>
              <a:t>:A</a:t>
            </a:r>
            <a:r>
              <a:rPr sz="800" spc="-5" dirty="0">
                <a:solidFill>
                  <a:srgbClr val="474746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474746"/>
                </a:solidFill>
                <a:latin typeface="Arial"/>
                <a:cs typeface="Arial"/>
              </a:rPr>
              <a:t>x</a:t>
            </a:r>
            <a:r>
              <a:rPr sz="800" spc="-5" dirty="0">
                <a:solidFill>
                  <a:srgbClr val="474746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474746"/>
                </a:solidFill>
                <a:latin typeface="Arial"/>
                <a:cs typeface="Arial"/>
              </a:rPr>
              <a:t>v.</a:t>
            </a:r>
            <a:r>
              <a:rPr sz="800" spc="5" dirty="0">
                <a:solidFill>
                  <a:srgbClr val="474746"/>
                </a:solidFill>
                <a:latin typeface="Arial"/>
                <a:cs typeface="Arial"/>
              </a:rPr>
              <a:t>o</a:t>
            </a:r>
            <a:r>
              <a:rPr sz="800" spc="-5" dirty="0">
                <a:solidFill>
                  <a:srgbClr val="474746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474746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17707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4062729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Boosted Decision</a:t>
            </a:r>
            <a:r>
              <a:rPr spc="-65" dirty="0"/>
              <a:t> </a:t>
            </a:r>
            <a:r>
              <a:rPr spc="-35" dirty="0"/>
              <a:t>Trees</a:t>
            </a:r>
          </a:p>
        </p:txBody>
      </p:sp>
      <p:sp>
        <p:nvSpPr>
          <p:cNvPr id="3" name="object 3"/>
          <p:cNvSpPr/>
          <p:nvPr/>
        </p:nvSpPr>
        <p:spPr>
          <a:xfrm>
            <a:off x="274961" y="3442348"/>
            <a:ext cx="1651584" cy="634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4440086" y="1215517"/>
            <a:ext cx="36798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10" dirty="0">
                <a:solidFill>
                  <a:srgbClr val="474746"/>
                </a:solidFill>
                <a:latin typeface="Trebuchet MS"/>
                <a:cs typeface="Trebuchet MS"/>
              </a:rPr>
              <a:t>Throughput </a:t>
            </a:r>
            <a:r>
              <a:rPr sz="1800" spc="-90" dirty="0">
                <a:solidFill>
                  <a:srgbClr val="474746"/>
                </a:solidFill>
                <a:latin typeface="Trebuchet MS"/>
                <a:cs typeface="Trebuchet MS"/>
              </a:rPr>
              <a:t>vs. </a:t>
            </a:r>
            <a:r>
              <a:rPr sz="1800" spc="15" dirty="0">
                <a:solidFill>
                  <a:srgbClr val="474746"/>
                </a:solidFill>
                <a:latin typeface="Trebuchet MS"/>
                <a:cs typeface="Trebuchet MS"/>
              </a:rPr>
              <a:t>Number </a:t>
            </a:r>
            <a:r>
              <a:rPr sz="1800" spc="10" dirty="0">
                <a:solidFill>
                  <a:srgbClr val="474746"/>
                </a:solidFill>
                <a:latin typeface="Trebuchet MS"/>
                <a:cs typeface="Trebuchet MS"/>
              </a:rPr>
              <a:t>of</a:t>
            </a:r>
            <a:r>
              <a:rPr sz="1800" spc="-2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74746"/>
                </a:solidFill>
                <a:latin typeface="Trebuchet MS"/>
                <a:cs typeface="Trebuchet MS"/>
              </a:rPr>
              <a:t>Machines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389" y="1220076"/>
            <a:ext cx="287528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20" dirty="0">
                <a:solidFill>
                  <a:srgbClr val="474746"/>
                </a:solidFill>
                <a:latin typeface="Trebuchet MS"/>
                <a:cs typeface="Trebuchet MS"/>
              </a:rPr>
              <a:t>XGBoost </a:t>
            </a:r>
            <a:r>
              <a:rPr sz="1800" spc="-45" dirty="0">
                <a:solidFill>
                  <a:srgbClr val="474746"/>
                </a:solidFill>
                <a:latin typeface="Trebuchet MS"/>
                <a:cs typeface="Trebuchet MS"/>
              </a:rPr>
              <a:t>is </a:t>
            </a:r>
            <a:r>
              <a:rPr sz="1800" spc="15" dirty="0">
                <a:solidFill>
                  <a:srgbClr val="474746"/>
                </a:solidFill>
                <a:latin typeface="Trebuchet MS"/>
                <a:cs typeface="Trebuchet MS"/>
              </a:rPr>
              <a:t>one </a:t>
            </a:r>
            <a:r>
              <a:rPr sz="18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1800" spc="-30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1800" spc="25" dirty="0">
                <a:solidFill>
                  <a:srgbClr val="474746"/>
                </a:solidFill>
                <a:latin typeface="Trebuchet MS"/>
                <a:cs typeface="Trebuchet MS"/>
              </a:rPr>
              <a:t>most  </a:t>
            </a:r>
            <a:r>
              <a:rPr sz="1800" spc="15" dirty="0">
                <a:solidFill>
                  <a:srgbClr val="474746"/>
                </a:solidFill>
                <a:latin typeface="Trebuchet MS"/>
                <a:cs typeface="Trebuchet MS"/>
              </a:rPr>
              <a:t>commonly </a:t>
            </a:r>
            <a:r>
              <a:rPr sz="1800" spc="5" dirty="0">
                <a:solidFill>
                  <a:srgbClr val="474746"/>
                </a:solidFill>
                <a:latin typeface="Trebuchet MS"/>
                <a:cs typeface="Trebuchet MS"/>
              </a:rPr>
              <a:t>used  </a:t>
            </a:r>
            <a:r>
              <a:rPr sz="1800" spc="-15" dirty="0">
                <a:solidFill>
                  <a:srgbClr val="474746"/>
                </a:solidFill>
                <a:latin typeface="Trebuchet MS"/>
                <a:cs typeface="Trebuchet MS"/>
              </a:rPr>
              <a:t>implementations </a:t>
            </a:r>
            <a:r>
              <a:rPr sz="1800" spc="10" dirty="0">
                <a:solidFill>
                  <a:srgbClr val="474746"/>
                </a:solidFill>
                <a:latin typeface="Trebuchet MS"/>
                <a:cs typeface="Trebuchet MS"/>
              </a:rPr>
              <a:t>of</a:t>
            </a:r>
            <a:r>
              <a:rPr sz="1800" spc="-1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474746"/>
                </a:solidFill>
                <a:latin typeface="Trebuchet MS"/>
                <a:cs typeface="Trebuchet MS"/>
              </a:rPr>
              <a:t>boosted  </a:t>
            </a:r>
            <a:r>
              <a:rPr sz="1800" spc="-30" dirty="0">
                <a:solidFill>
                  <a:srgbClr val="474746"/>
                </a:solidFill>
                <a:latin typeface="Trebuchet MS"/>
                <a:cs typeface="Trebuchet MS"/>
              </a:rPr>
              <a:t>decision </a:t>
            </a:r>
            <a:r>
              <a:rPr sz="1800" spc="-45" dirty="0">
                <a:solidFill>
                  <a:srgbClr val="474746"/>
                </a:solidFill>
                <a:latin typeface="Trebuchet MS"/>
                <a:cs typeface="Trebuchet MS"/>
              </a:rPr>
              <a:t>trees </a:t>
            </a:r>
            <a:r>
              <a:rPr sz="1800" spc="-40" dirty="0">
                <a:solidFill>
                  <a:srgbClr val="474746"/>
                </a:solidFill>
                <a:latin typeface="Trebuchet MS"/>
                <a:cs typeface="Trebuchet MS"/>
              </a:rPr>
              <a:t>in </a:t>
            </a:r>
            <a:r>
              <a:rPr sz="1800" spc="-30" dirty="0">
                <a:solidFill>
                  <a:srgbClr val="474746"/>
                </a:solidFill>
                <a:latin typeface="Trebuchet MS"/>
                <a:cs typeface="Trebuchet MS"/>
              </a:rPr>
              <a:t>the</a:t>
            </a:r>
            <a:r>
              <a:rPr sz="1800" spc="-1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60" dirty="0">
                <a:solidFill>
                  <a:srgbClr val="474746"/>
                </a:solidFill>
                <a:latin typeface="Trebuchet MS"/>
                <a:cs typeface="Trebuchet MS"/>
              </a:rPr>
              <a:t>world.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390" y="2591677"/>
            <a:ext cx="2924175" cy="563616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spc="-65" dirty="0">
                <a:solidFill>
                  <a:srgbClr val="474746"/>
                </a:solidFill>
                <a:latin typeface="Trebuchet MS"/>
                <a:cs typeface="Trebuchet MS"/>
              </a:rPr>
              <a:t>It </a:t>
            </a:r>
            <a:r>
              <a:rPr sz="1800" spc="-45" dirty="0">
                <a:solidFill>
                  <a:srgbClr val="474746"/>
                </a:solidFill>
                <a:latin typeface="Trebuchet MS"/>
                <a:cs typeface="Trebuchet MS"/>
              </a:rPr>
              <a:t>is </a:t>
            </a:r>
            <a:r>
              <a:rPr sz="1800" spc="30" dirty="0">
                <a:solidFill>
                  <a:srgbClr val="474746"/>
                </a:solidFill>
                <a:latin typeface="Trebuchet MS"/>
                <a:cs typeface="Trebuchet MS"/>
              </a:rPr>
              <a:t>now </a:t>
            </a:r>
            <a:r>
              <a:rPr sz="1800" spc="-50" dirty="0">
                <a:solidFill>
                  <a:srgbClr val="474746"/>
                </a:solidFill>
                <a:latin typeface="Trebuchet MS"/>
                <a:cs typeface="Trebuchet MS"/>
              </a:rPr>
              <a:t>available </a:t>
            </a:r>
            <a:r>
              <a:rPr sz="1800" spc="-40" dirty="0">
                <a:solidFill>
                  <a:srgbClr val="474746"/>
                </a:solidFill>
                <a:latin typeface="Trebuchet MS"/>
                <a:cs typeface="Trebuchet MS"/>
              </a:rPr>
              <a:t>in</a:t>
            </a:r>
            <a:r>
              <a:rPr sz="1800" spc="-2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474746"/>
                </a:solidFill>
                <a:latin typeface="Trebuchet MS"/>
                <a:cs typeface="Trebuchet MS"/>
              </a:rPr>
              <a:t>Amazon  </a:t>
            </a:r>
            <a:r>
              <a:rPr sz="1800" spc="-15" dirty="0">
                <a:solidFill>
                  <a:srgbClr val="474746"/>
                </a:solidFill>
                <a:latin typeface="Trebuchet MS"/>
                <a:cs typeface="Trebuchet MS"/>
              </a:rPr>
              <a:t>SageMaker!</a:t>
            </a:r>
            <a:endParaRPr sz="1800"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05960" y="1671777"/>
          <a:ext cx="4126227" cy="2385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2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26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8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5116141" y="1828936"/>
            <a:ext cx="2900045" cy="1503045"/>
            <a:chOff x="5116140" y="1828935"/>
            <a:chExt cx="2900045" cy="1503045"/>
          </a:xfrm>
        </p:grpSpPr>
        <p:sp>
          <p:nvSpPr>
            <p:cNvPr id="9" name="object 9"/>
            <p:cNvSpPr/>
            <p:nvPr/>
          </p:nvSpPr>
          <p:spPr>
            <a:xfrm>
              <a:off x="5154282" y="1868119"/>
              <a:ext cx="2830830" cy="1428115"/>
            </a:xfrm>
            <a:custGeom>
              <a:avLst/>
              <a:gdLst/>
              <a:ahLst/>
              <a:cxnLst/>
              <a:rect l="l" t="t" r="r" b="b"/>
              <a:pathLst>
                <a:path w="2830829" h="1428114">
                  <a:moveTo>
                    <a:pt x="0" y="1428000"/>
                  </a:moveTo>
                  <a:lnTo>
                    <a:pt x="38529" y="1396304"/>
                  </a:lnTo>
                  <a:lnTo>
                    <a:pt x="75626" y="1364472"/>
                  </a:lnTo>
                  <a:lnTo>
                    <a:pt x="111494" y="1332523"/>
                  </a:lnTo>
                  <a:lnTo>
                    <a:pt x="146338" y="1300476"/>
                  </a:lnTo>
                  <a:lnTo>
                    <a:pt x="180363" y="1268351"/>
                  </a:lnTo>
                  <a:lnTo>
                    <a:pt x="213774" y="1236168"/>
                  </a:lnTo>
                  <a:lnTo>
                    <a:pt x="246776" y="1203945"/>
                  </a:lnTo>
                  <a:lnTo>
                    <a:pt x="279572" y="1171704"/>
                  </a:lnTo>
                  <a:lnTo>
                    <a:pt x="312369" y="1139462"/>
                  </a:lnTo>
                  <a:lnTo>
                    <a:pt x="345370" y="1107239"/>
                  </a:lnTo>
                  <a:lnTo>
                    <a:pt x="378781" y="1075056"/>
                  </a:lnTo>
                  <a:lnTo>
                    <a:pt x="412806" y="1042931"/>
                  </a:lnTo>
                  <a:lnTo>
                    <a:pt x="447651" y="1010884"/>
                  </a:lnTo>
                  <a:lnTo>
                    <a:pt x="483519" y="978935"/>
                  </a:lnTo>
                  <a:lnTo>
                    <a:pt x="520615" y="947103"/>
                  </a:lnTo>
                  <a:lnTo>
                    <a:pt x="559146" y="915407"/>
                  </a:lnTo>
                  <a:lnTo>
                    <a:pt x="599314" y="883867"/>
                  </a:lnTo>
                  <a:lnTo>
                    <a:pt x="641325" y="852502"/>
                  </a:lnTo>
                  <a:lnTo>
                    <a:pt x="685384" y="821332"/>
                  </a:lnTo>
                  <a:lnTo>
                    <a:pt x="731695" y="790377"/>
                  </a:lnTo>
                  <a:lnTo>
                    <a:pt x="780463" y="759656"/>
                  </a:lnTo>
                  <a:lnTo>
                    <a:pt x="831893" y="729188"/>
                  </a:lnTo>
                  <a:lnTo>
                    <a:pt x="886191" y="698993"/>
                  </a:lnTo>
                  <a:lnTo>
                    <a:pt x="943559" y="669090"/>
                  </a:lnTo>
                  <a:lnTo>
                    <a:pt x="979525" y="651295"/>
                  </a:lnTo>
                  <a:lnTo>
                    <a:pt x="1016626" y="633609"/>
                  </a:lnTo>
                  <a:lnTo>
                    <a:pt x="1054818" y="616026"/>
                  </a:lnTo>
                  <a:lnTo>
                    <a:pt x="1094057" y="598543"/>
                  </a:lnTo>
                  <a:lnTo>
                    <a:pt x="1134299" y="581155"/>
                  </a:lnTo>
                  <a:lnTo>
                    <a:pt x="1175498" y="563859"/>
                  </a:lnTo>
                  <a:lnTo>
                    <a:pt x="1217612" y="546650"/>
                  </a:lnTo>
                  <a:lnTo>
                    <a:pt x="1260596" y="529523"/>
                  </a:lnTo>
                  <a:lnTo>
                    <a:pt x="1304405" y="512475"/>
                  </a:lnTo>
                  <a:lnTo>
                    <a:pt x="1348996" y="495501"/>
                  </a:lnTo>
                  <a:lnTo>
                    <a:pt x="1394324" y="478598"/>
                  </a:lnTo>
                  <a:lnTo>
                    <a:pt x="1440344" y="461761"/>
                  </a:lnTo>
                  <a:lnTo>
                    <a:pt x="1487014" y="444985"/>
                  </a:lnTo>
                  <a:lnTo>
                    <a:pt x="1534288" y="428267"/>
                  </a:lnTo>
                  <a:lnTo>
                    <a:pt x="1582122" y="411602"/>
                  </a:lnTo>
                  <a:lnTo>
                    <a:pt x="1630472" y="394986"/>
                  </a:lnTo>
                  <a:lnTo>
                    <a:pt x="1679294" y="378415"/>
                  </a:lnTo>
                  <a:lnTo>
                    <a:pt x="1728543" y="361885"/>
                  </a:lnTo>
                  <a:lnTo>
                    <a:pt x="1778176" y="345392"/>
                  </a:lnTo>
                  <a:lnTo>
                    <a:pt x="1828148" y="328931"/>
                  </a:lnTo>
                  <a:lnTo>
                    <a:pt x="1878415" y="312497"/>
                  </a:lnTo>
                  <a:lnTo>
                    <a:pt x="1928932" y="296088"/>
                  </a:lnTo>
                  <a:lnTo>
                    <a:pt x="1979656" y="279698"/>
                  </a:lnTo>
                  <a:lnTo>
                    <a:pt x="2030542" y="263324"/>
                  </a:lnTo>
                  <a:lnTo>
                    <a:pt x="2081546" y="246961"/>
                  </a:lnTo>
                  <a:lnTo>
                    <a:pt x="2132623" y="230605"/>
                  </a:lnTo>
                  <a:lnTo>
                    <a:pt x="2183730" y="214252"/>
                  </a:lnTo>
                  <a:lnTo>
                    <a:pt x="2234823" y="197897"/>
                  </a:lnTo>
                  <a:lnTo>
                    <a:pt x="2285856" y="181537"/>
                  </a:lnTo>
                  <a:lnTo>
                    <a:pt x="2336786" y="165167"/>
                  </a:lnTo>
                  <a:lnTo>
                    <a:pt x="2387569" y="148783"/>
                  </a:lnTo>
                  <a:lnTo>
                    <a:pt x="2438160" y="132380"/>
                  </a:lnTo>
                  <a:lnTo>
                    <a:pt x="2488515" y="115956"/>
                  </a:lnTo>
                  <a:lnTo>
                    <a:pt x="2538590" y="99504"/>
                  </a:lnTo>
                  <a:lnTo>
                    <a:pt x="2588341" y="83022"/>
                  </a:lnTo>
                  <a:lnTo>
                    <a:pt x="2637723" y="66504"/>
                  </a:lnTo>
                  <a:lnTo>
                    <a:pt x="2686692" y="49948"/>
                  </a:lnTo>
                  <a:lnTo>
                    <a:pt x="2735205" y="33347"/>
                  </a:lnTo>
                  <a:lnTo>
                    <a:pt x="2783216" y="16699"/>
                  </a:lnTo>
                  <a:lnTo>
                    <a:pt x="2830681" y="0"/>
                  </a:lnTo>
                </a:path>
              </a:pathLst>
            </a:custGeom>
            <a:ln w="381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16140" y="3259806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055940" y="2497806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944011" y="1828935"/>
              <a:ext cx="71965" cy="719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91584" y="3295015"/>
            <a:ext cx="2266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400</a:t>
            </a:r>
            <a:endParaRPr sz="900"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endParaRPr sz="1050">
              <a:latin typeface="Trebuchet MS"/>
              <a:cs typeface="Trebuchet MS"/>
            </a:endParaRPr>
          </a:p>
          <a:p>
            <a:pPr marR="5080" algn="r"/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200</a:t>
            </a:r>
            <a:endParaRPr sz="900"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endParaRPr sz="1050">
              <a:latin typeface="Trebuchet MS"/>
              <a:cs typeface="Trebuchet MS"/>
            </a:endParaRPr>
          </a:p>
          <a:p>
            <a:pPr marR="5080" algn="r"/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91584" y="2954248"/>
            <a:ext cx="2266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600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91584" y="2613482"/>
            <a:ext cx="2266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800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24592" y="2272728"/>
            <a:ext cx="2933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1000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24592" y="1931962"/>
            <a:ext cx="2933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1200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24592" y="1591195"/>
            <a:ext cx="2933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1400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64521" y="4119060"/>
            <a:ext cx="92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20756" y="4119060"/>
            <a:ext cx="1593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10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90503" y="4079398"/>
            <a:ext cx="1968500" cy="396261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2384">
              <a:spcBef>
                <a:spcPts val="409"/>
              </a:spcBef>
              <a:tabLst>
                <a:tab pos="622285" algn="l"/>
                <a:tab pos="1211550" algn="l"/>
                <a:tab pos="1801450" algn="l"/>
              </a:tabLst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20	30	40	50</a:t>
            </a:r>
            <a:endParaRPr sz="900">
              <a:latin typeface="Trebuchet MS"/>
              <a:cs typeface="Trebuchet MS"/>
            </a:endParaRPr>
          </a:p>
          <a:p>
            <a:pPr marL="12700">
              <a:spcBef>
                <a:spcPts val="350"/>
              </a:spcBef>
            </a:pPr>
            <a:r>
              <a:rPr sz="1000" spc="25" dirty="0">
                <a:solidFill>
                  <a:srgbClr val="888886"/>
                </a:solidFill>
                <a:latin typeface="Trebuchet MS"/>
                <a:cs typeface="Trebuchet MS"/>
              </a:rPr>
              <a:t>Number </a:t>
            </a:r>
            <a:r>
              <a:rPr sz="1000" spc="20" dirty="0">
                <a:solidFill>
                  <a:srgbClr val="888886"/>
                </a:solidFill>
                <a:latin typeface="Trebuchet MS"/>
                <a:cs typeface="Trebuchet MS"/>
              </a:rPr>
              <a:t>of Machines</a:t>
            </a:r>
            <a:r>
              <a:rPr sz="1000" spc="-229" dirty="0">
                <a:solidFill>
                  <a:srgbClr val="888886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888886"/>
                </a:solidFill>
                <a:latin typeface="Trebuchet MS"/>
                <a:cs typeface="Trebuchet MS"/>
              </a:rPr>
              <a:t>(C4.8xLarge)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69378" y="4119060"/>
            <a:ext cx="1593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60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59103" y="4119060"/>
            <a:ext cx="1593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70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27298" y="2205001"/>
            <a:ext cx="153888" cy="1328420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1000" spc="25" dirty="0">
                <a:solidFill>
                  <a:srgbClr val="888886"/>
                </a:solidFill>
                <a:latin typeface="Trebuchet MS"/>
                <a:cs typeface="Trebuchet MS"/>
              </a:rPr>
              <a:t>Throughput </a:t>
            </a:r>
            <a:r>
              <a:rPr sz="1000" spc="5" dirty="0">
                <a:solidFill>
                  <a:srgbClr val="888886"/>
                </a:solidFill>
                <a:latin typeface="Trebuchet MS"/>
                <a:cs typeface="Trebuchet MS"/>
              </a:rPr>
              <a:t>in</a:t>
            </a:r>
            <a:r>
              <a:rPr sz="1000" spc="-170" dirty="0">
                <a:solidFill>
                  <a:srgbClr val="88888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888886"/>
                </a:solidFill>
                <a:latin typeface="Trebuchet MS"/>
                <a:cs typeface="Trebuchet MS"/>
              </a:rPr>
              <a:t>MB/Sec</a:t>
            </a:r>
            <a:endParaRPr sz="10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70764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923665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Sequence to</a:t>
            </a:r>
            <a:r>
              <a:rPr spc="-75" dirty="0"/>
              <a:t> </a:t>
            </a:r>
            <a:r>
              <a:rPr dirty="0"/>
              <a:t>Sequence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3" y="1029653"/>
            <a:ext cx="3777615" cy="15561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591" marR="5080" indent="-342892">
              <a:lnSpc>
                <a:spcPct val="100699"/>
              </a:lnSpc>
              <a:spcBef>
                <a:spcPts val="8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Based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Sockeye  Seq2Seq</a:t>
            </a:r>
            <a:r>
              <a:rPr sz="2400" spc="-2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implementation</a:t>
            </a:r>
            <a:endParaRPr sz="2400">
              <a:latin typeface="Arial"/>
              <a:cs typeface="Arial"/>
            </a:endParaRPr>
          </a:p>
          <a:p>
            <a:pPr marL="355591" marR="582281" indent="-342892">
              <a:lnSpc>
                <a:spcPct val="100699"/>
              </a:lnSpc>
              <a:spcBef>
                <a:spcPts val="56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20" dirty="0">
                <a:solidFill>
                  <a:srgbClr val="474746"/>
                </a:solidFill>
                <a:latin typeface="Arial"/>
                <a:cs typeface="Arial"/>
              </a:rPr>
              <a:t>Encoder,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Attention, 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Decoder</a:t>
            </a:r>
            <a:r>
              <a:rPr sz="24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51899" y="592213"/>
            <a:ext cx="5782056" cy="4134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873105" y="4755145"/>
            <a:ext cx="73253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74746"/>
                </a:solidFill>
                <a:latin typeface="Arial"/>
                <a:cs typeface="Arial"/>
              </a:rPr>
              <a:t>See:</a:t>
            </a:r>
            <a:r>
              <a:rPr spc="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74746"/>
                </a:solidFill>
                <a:latin typeface="Arial"/>
                <a:cs typeface="Arial"/>
              </a:rPr>
              <a:t>https://aws.amazon.com/blogs/ai/train-neural-machine-translation-models-with-sockeye/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8950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923665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Sequence to</a:t>
            </a:r>
            <a:r>
              <a:rPr spc="-75" dirty="0"/>
              <a:t> </a:t>
            </a:r>
            <a:r>
              <a:rPr dirty="0"/>
              <a:t>Sequence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31956" y="1307998"/>
            <a:ext cx="28079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Trebuchet MS"/>
                <a:cs typeface="Trebuchet MS"/>
              </a:rPr>
              <a:t>English-German</a:t>
            </a:r>
            <a:r>
              <a:rPr sz="1800" spc="-9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474746"/>
                </a:solidFill>
                <a:latin typeface="Trebuchet MS"/>
                <a:cs typeface="Trebuchet MS"/>
              </a:rPr>
              <a:t>Translation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55742" y="1771357"/>
            <a:ext cx="4691380" cy="2265680"/>
            <a:chOff x="4055741" y="1771357"/>
            <a:chExt cx="4691380" cy="2265680"/>
          </a:xfrm>
        </p:grpSpPr>
        <p:sp>
          <p:nvSpPr>
            <p:cNvPr id="5" name="object 5"/>
            <p:cNvSpPr/>
            <p:nvPr/>
          </p:nvSpPr>
          <p:spPr>
            <a:xfrm>
              <a:off x="4092778" y="1776120"/>
              <a:ext cx="4649470" cy="2221230"/>
            </a:xfrm>
            <a:custGeom>
              <a:avLst/>
              <a:gdLst/>
              <a:ahLst/>
              <a:cxnLst/>
              <a:rect l="l" t="t" r="r" b="b"/>
              <a:pathLst>
                <a:path w="4649470" h="2221229">
                  <a:moveTo>
                    <a:pt x="0" y="1775371"/>
                  </a:moveTo>
                  <a:lnTo>
                    <a:pt x="4649132" y="1775371"/>
                  </a:lnTo>
                </a:path>
                <a:path w="4649470" h="2221229">
                  <a:moveTo>
                    <a:pt x="0" y="1330900"/>
                  </a:moveTo>
                  <a:lnTo>
                    <a:pt x="4649132" y="1330900"/>
                  </a:lnTo>
                </a:path>
                <a:path w="4649470" h="2221229">
                  <a:moveTo>
                    <a:pt x="0" y="886435"/>
                  </a:moveTo>
                  <a:lnTo>
                    <a:pt x="4649132" y="886435"/>
                  </a:lnTo>
                </a:path>
                <a:path w="4649470" h="2221229">
                  <a:moveTo>
                    <a:pt x="0" y="446203"/>
                  </a:moveTo>
                  <a:lnTo>
                    <a:pt x="4649132" y="446203"/>
                  </a:lnTo>
                </a:path>
                <a:path w="4649470" h="2221229">
                  <a:moveTo>
                    <a:pt x="0" y="0"/>
                  </a:moveTo>
                  <a:lnTo>
                    <a:pt x="4649132" y="0"/>
                  </a:lnTo>
                </a:path>
                <a:path w="4649470" h="2221229">
                  <a:moveTo>
                    <a:pt x="931788" y="0"/>
                  </a:moveTo>
                  <a:lnTo>
                    <a:pt x="931788" y="2221111"/>
                  </a:lnTo>
                </a:path>
                <a:path w="4649470" h="2221229">
                  <a:moveTo>
                    <a:pt x="1858821" y="0"/>
                  </a:moveTo>
                  <a:lnTo>
                    <a:pt x="1858821" y="2221111"/>
                  </a:lnTo>
                </a:path>
                <a:path w="4649470" h="2221229">
                  <a:moveTo>
                    <a:pt x="2790071" y="0"/>
                  </a:moveTo>
                  <a:lnTo>
                    <a:pt x="2790071" y="2221111"/>
                  </a:lnTo>
                </a:path>
                <a:path w="4649470" h="2221229">
                  <a:moveTo>
                    <a:pt x="3721332" y="0"/>
                  </a:moveTo>
                  <a:lnTo>
                    <a:pt x="3721332" y="2221111"/>
                  </a:lnTo>
                </a:path>
                <a:path w="4649470" h="2221229">
                  <a:moveTo>
                    <a:pt x="4649132" y="0"/>
                  </a:moveTo>
                  <a:lnTo>
                    <a:pt x="4649132" y="2221111"/>
                  </a:lnTo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4092778" y="1776120"/>
              <a:ext cx="0" cy="2221230"/>
            </a:xfrm>
            <a:custGeom>
              <a:avLst/>
              <a:gdLst/>
              <a:ahLst/>
              <a:cxnLst/>
              <a:rect l="l" t="t" r="r" b="b"/>
              <a:pathLst>
                <a:path h="2221229">
                  <a:moveTo>
                    <a:pt x="0" y="2221111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4092778" y="3997233"/>
              <a:ext cx="4649470" cy="34925"/>
            </a:xfrm>
            <a:custGeom>
              <a:avLst/>
              <a:gdLst/>
              <a:ahLst/>
              <a:cxnLst/>
              <a:rect l="l" t="t" r="r" b="b"/>
              <a:pathLst>
                <a:path w="4649470" h="34925">
                  <a:moveTo>
                    <a:pt x="0" y="0"/>
                  </a:moveTo>
                  <a:lnTo>
                    <a:pt x="4649132" y="1"/>
                  </a:lnTo>
                </a:path>
                <a:path w="4649470" h="34925">
                  <a:moveTo>
                    <a:pt x="4649132" y="0"/>
                  </a:moveTo>
                  <a:lnTo>
                    <a:pt x="4649132" y="34480"/>
                  </a:lnTo>
                </a:path>
              </a:pathLst>
            </a:custGeom>
            <a:ln w="9525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4055741" y="1843857"/>
              <a:ext cx="3886194" cy="2187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18217" y="3466174"/>
            <a:ext cx="8953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/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4654" y="3021952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54654" y="2577731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15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4654" y="2133511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54654" y="1689290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25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48303" y="4045048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78121" y="4045048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5824" y="4045048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65642" y="4045048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25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67739" y="2524518"/>
            <a:ext cx="153888" cy="7245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spcBef>
                <a:spcPts val="5"/>
              </a:spcBef>
            </a:pP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BLEU</a:t>
            </a:r>
            <a:r>
              <a:rPr sz="1000" spc="-75" dirty="0">
                <a:solidFill>
                  <a:srgbClr val="88888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Score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02364" y="4436005"/>
            <a:ext cx="243840" cy="73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object 20"/>
          <p:cNvSpPr/>
          <p:nvPr/>
        </p:nvSpPr>
        <p:spPr>
          <a:xfrm>
            <a:off x="6159055" y="4436005"/>
            <a:ext cx="243840" cy="73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object 21"/>
          <p:cNvSpPr txBox="1"/>
          <p:nvPr/>
        </p:nvSpPr>
        <p:spPr>
          <a:xfrm>
            <a:off x="5557635" y="4010244"/>
            <a:ext cx="1490345" cy="530273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29229" algn="ctr">
              <a:spcBef>
                <a:spcPts val="375"/>
              </a:spcBef>
              <a:tabLst>
                <a:tab pos="1158846" algn="l"/>
              </a:tabLst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10	15</a:t>
            </a:r>
            <a:endParaRPr sz="900">
              <a:latin typeface="Arial"/>
              <a:cs typeface="Arial"/>
            </a:endParaRPr>
          </a:p>
          <a:p>
            <a:pPr marL="229229" algn="ctr">
              <a:spcBef>
                <a:spcPts val="300"/>
              </a:spcBef>
            </a:pP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Billable Time </a:t>
            </a: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in</a:t>
            </a:r>
            <a:r>
              <a:rPr sz="1000" spc="-90" dirty="0">
                <a:solidFill>
                  <a:srgbClr val="888886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Hours</a:t>
            </a:r>
            <a:endParaRPr sz="1000">
              <a:latin typeface="Arial"/>
              <a:cs typeface="Arial"/>
            </a:endParaRPr>
          </a:p>
          <a:p>
            <a:pPr marR="307967" algn="ctr">
              <a:spcBef>
                <a:spcPts val="140"/>
              </a:spcBef>
              <a:tabLst>
                <a:tab pos="856594" algn="l"/>
              </a:tabLst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P2.16x	P2.8x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52183" y="4436005"/>
            <a:ext cx="243840" cy="73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object 23"/>
          <p:cNvSpPr txBox="1"/>
          <p:nvPr/>
        </p:nvSpPr>
        <p:spPr>
          <a:xfrm>
            <a:off x="7207454" y="4390625"/>
            <a:ext cx="2546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P2.x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51599" y="2662556"/>
            <a:ext cx="931544" cy="473656"/>
          </a:xfrm>
          <a:prstGeom prst="rect">
            <a:avLst/>
          </a:prstGeom>
          <a:ln w="9525">
            <a:solidFill>
              <a:srgbClr val="474746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381626">
              <a:lnSpc>
                <a:spcPts val="1360"/>
              </a:lnSpc>
            </a:pPr>
            <a:r>
              <a:rPr sz="1800" spc="-10" dirty="0">
                <a:solidFill>
                  <a:srgbClr val="474746"/>
                </a:solidFill>
                <a:latin typeface="Trebuchet MS"/>
                <a:cs typeface="Trebuchet MS"/>
              </a:rPr>
              <a:t>Best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16126" y="2921787"/>
            <a:ext cx="10509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15" dirty="0">
                <a:solidFill>
                  <a:srgbClr val="474746"/>
                </a:solidFill>
                <a:latin typeface="Trebuchet MS"/>
                <a:cs typeface="Trebuchet MS"/>
              </a:rPr>
              <a:t>known</a:t>
            </a:r>
            <a:r>
              <a:rPr sz="1800" spc="-1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474746"/>
                </a:solidFill>
                <a:latin typeface="Trebuchet MS"/>
                <a:cs typeface="Trebuchet MS"/>
              </a:rPr>
              <a:t>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14111" y="2662556"/>
            <a:ext cx="928369" cy="473656"/>
          </a:xfrm>
          <a:prstGeom prst="rect">
            <a:avLst/>
          </a:prstGeom>
          <a:ln w="9525">
            <a:solidFill>
              <a:srgbClr val="474746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40004">
              <a:lnSpc>
                <a:spcPts val="1360"/>
              </a:lnSpc>
            </a:pPr>
            <a:r>
              <a:rPr sz="1800" spc="-100" dirty="0">
                <a:solidFill>
                  <a:srgbClr val="474746"/>
                </a:solidFill>
                <a:latin typeface="Trebuchet MS"/>
                <a:cs typeface="Trebuchet MS"/>
              </a:rPr>
              <a:t>ult!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260660" y="1907108"/>
            <a:ext cx="4335145" cy="986790"/>
            <a:chOff x="4260659" y="1907108"/>
            <a:chExt cx="4335145" cy="986790"/>
          </a:xfrm>
        </p:grpSpPr>
        <p:sp>
          <p:nvSpPr>
            <p:cNvPr id="28" name="object 28"/>
            <p:cNvSpPr/>
            <p:nvPr/>
          </p:nvSpPr>
          <p:spPr>
            <a:xfrm>
              <a:off x="4260659" y="1919808"/>
              <a:ext cx="4335145" cy="0"/>
            </a:xfrm>
            <a:custGeom>
              <a:avLst/>
              <a:gdLst/>
              <a:ahLst/>
              <a:cxnLst/>
              <a:rect l="l" t="t" r="r" b="b"/>
              <a:pathLst>
                <a:path w="4335145">
                  <a:moveTo>
                    <a:pt x="0" y="0"/>
                  </a:moveTo>
                  <a:lnTo>
                    <a:pt x="4334672" y="1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320267" y="1919808"/>
              <a:ext cx="1005840" cy="974090"/>
            </a:xfrm>
            <a:custGeom>
              <a:avLst/>
              <a:gdLst/>
              <a:ahLst/>
              <a:cxnLst/>
              <a:rect l="l" t="t" r="r" b="b"/>
              <a:pathLst>
                <a:path w="1005840" h="974089">
                  <a:moveTo>
                    <a:pt x="975601" y="0"/>
                  </a:moveTo>
                  <a:lnTo>
                    <a:pt x="929576" y="71691"/>
                  </a:lnTo>
                  <a:lnTo>
                    <a:pt x="954404" y="74358"/>
                  </a:lnTo>
                  <a:lnTo>
                    <a:pt x="952601" y="87198"/>
                  </a:lnTo>
                  <a:lnTo>
                    <a:pt x="940028" y="130492"/>
                  </a:lnTo>
                  <a:lnTo>
                    <a:pt x="922959" y="172821"/>
                  </a:lnTo>
                  <a:lnTo>
                    <a:pt x="901725" y="213829"/>
                  </a:lnTo>
                  <a:lnTo>
                    <a:pt x="876668" y="253149"/>
                  </a:lnTo>
                  <a:lnTo>
                    <a:pt x="848144" y="290410"/>
                  </a:lnTo>
                  <a:lnTo>
                    <a:pt x="816495" y="325234"/>
                  </a:lnTo>
                  <a:lnTo>
                    <a:pt x="782104" y="357276"/>
                  </a:lnTo>
                  <a:lnTo>
                    <a:pt x="745324" y="386156"/>
                  </a:lnTo>
                  <a:lnTo>
                    <a:pt x="706526" y="411530"/>
                  </a:lnTo>
                  <a:lnTo>
                    <a:pt x="666076" y="433057"/>
                  </a:lnTo>
                  <a:lnTo>
                    <a:pt x="624331" y="450380"/>
                  </a:lnTo>
                  <a:lnTo>
                    <a:pt x="581672" y="463181"/>
                  </a:lnTo>
                  <a:lnTo>
                    <a:pt x="538441" y="471144"/>
                  </a:lnTo>
                  <a:lnTo>
                    <a:pt x="446785" y="476897"/>
                  </a:lnTo>
                  <a:lnTo>
                    <a:pt x="400710" y="485368"/>
                  </a:lnTo>
                  <a:lnTo>
                    <a:pt x="355473" y="498932"/>
                  </a:lnTo>
                  <a:lnTo>
                    <a:pt x="311403" y="517207"/>
                  </a:lnTo>
                  <a:lnTo>
                    <a:pt x="268858" y="539826"/>
                  </a:lnTo>
                  <a:lnTo>
                    <a:pt x="228180" y="566419"/>
                  </a:lnTo>
                  <a:lnTo>
                    <a:pt x="189699" y="596645"/>
                  </a:lnTo>
                  <a:lnTo>
                    <a:pt x="153746" y="630123"/>
                  </a:lnTo>
                  <a:lnTo>
                    <a:pt x="120675" y="666521"/>
                  </a:lnTo>
                  <a:lnTo>
                    <a:pt x="90843" y="705497"/>
                  </a:lnTo>
                  <a:lnTo>
                    <a:pt x="64592" y="746696"/>
                  </a:lnTo>
                  <a:lnTo>
                    <a:pt x="42291" y="789774"/>
                  </a:lnTo>
                  <a:lnTo>
                    <a:pt x="24295" y="834402"/>
                  </a:lnTo>
                  <a:lnTo>
                    <a:pt x="10998" y="880224"/>
                  </a:lnTo>
                  <a:lnTo>
                    <a:pt x="2768" y="926884"/>
                  </a:lnTo>
                  <a:lnTo>
                    <a:pt x="0" y="972451"/>
                  </a:lnTo>
                  <a:lnTo>
                    <a:pt x="25361" y="973988"/>
                  </a:lnTo>
                  <a:lnTo>
                    <a:pt x="28117" y="928420"/>
                  </a:lnTo>
                  <a:lnTo>
                    <a:pt x="36004" y="884682"/>
                  </a:lnTo>
                  <a:lnTo>
                    <a:pt x="48679" y="841514"/>
                  </a:lnTo>
                  <a:lnTo>
                    <a:pt x="65836" y="799299"/>
                  </a:lnTo>
                  <a:lnTo>
                    <a:pt x="87134" y="758393"/>
                  </a:lnTo>
                  <a:lnTo>
                    <a:pt x="112242" y="719162"/>
                  </a:lnTo>
                  <a:lnTo>
                    <a:pt x="140830" y="681977"/>
                  </a:lnTo>
                  <a:lnTo>
                    <a:pt x="172529" y="647217"/>
                  </a:lnTo>
                  <a:lnTo>
                    <a:pt x="206984" y="615238"/>
                  </a:lnTo>
                  <a:lnTo>
                    <a:pt x="243852" y="586422"/>
                  </a:lnTo>
                  <a:lnTo>
                    <a:pt x="282740" y="561098"/>
                  </a:lnTo>
                  <a:lnTo>
                    <a:pt x="323303" y="539648"/>
                  </a:lnTo>
                  <a:lnTo>
                    <a:pt x="365175" y="522401"/>
                  </a:lnTo>
                  <a:lnTo>
                    <a:pt x="407962" y="509701"/>
                  </a:lnTo>
                  <a:lnTo>
                    <a:pt x="451332" y="501891"/>
                  </a:lnTo>
                  <a:lnTo>
                    <a:pt x="540003" y="496493"/>
                  </a:lnTo>
                  <a:lnTo>
                    <a:pt x="586219" y="488175"/>
                  </a:lnTo>
                  <a:lnTo>
                    <a:pt x="631596" y="474725"/>
                  </a:lnTo>
                  <a:lnTo>
                    <a:pt x="675779" y="456526"/>
                  </a:lnTo>
                  <a:lnTo>
                    <a:pt x="718426" y="433971"/>
                  </a:lnTo>
                  <a:lnTo>
                    <a:pt x="759205" y="407428"/>
                  </a:lnTo>
                  <a:lnTo>
                    <a:pt x="797775" y="377266"/>
                  </a:lnTo>
                  <a:lnTo>
                    <a:pt x="833793" y="343839"/>
                  </a:lnTo>
                  <a:lnTo>
                    <a:pt x="866927" y="307505"/>
                  </a:lnTo>
                  <a:lnTo>
                    <a:pt x="896810" y="268617"/>
                  </a:lnTo>
                  <a:lnTo>
                    <a:pt x="923124" y="227507"/>
                  </a:lnTo>
                  <a:lnTo>
                    <a:pt x="945502" y="184531"/>
                  </a:lnTo>
                  <a:lnTo>
                    <a:pt x="963574" y="140017"/>
                  </a:lnTo>
                  <a:lnTo>
                    <a:pt x="976985" y="94322"/>
                  </a:lnTo>
                  <a:lnTo>
                    <a:pt x="979563" y="77063"/>
                  </a:lnTo>
                  <a:lnTo>
                    <a:pt x="1005344" y="79832"/>
                  </a:lnTo>
                  <a:lnTo>
                    <a:pt x="9756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52189" y="1307998"/>
            <a:ext cx="306324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5" dirty="0">
                <a:solidFill>
                  <a:srgbClr val="474746"/>
                </a:solidFill>
                <a:latin typeface="Trebuchet MS"/>
                <a:cs typeface="Trebuchet MS"/>
              </a:rPr>
              <a:t>Based </a:t>
            </a:r>
            <a:r>
              <a:rPr sz="1800" spc="45" dirty="0">
                <a:solidFill>
                  <a:srgbClr val="474746"/>
                </a:solidFill>
                <a:latin typeface="Trebuchet MS"/>
                <a:cs typeface="Trebuchet MS"/>
              </a:rPr>
              <a:t>on </a:t>
            </a:r>
            <a:r>
              <a:rPr sz="1800" spc="-10" dirty="0">
                <a:solidFill>
                  <a:srgbClr val="474746"/>
                </a:solidFill>
                <a:latin typeface="Trebuchet MS"/>
                <a:cs typeface="Trebuchet MS"/>
              </a:rPr>
              <a:t>Sockeye </a:t>
            </a:r>
            <a:r>
              <a:rPr sz="1800" spc="5" dirty="0">
                <a:solidFill>
                  <a:srgbClr val="474746"/>
                </a:solidFill>
                <a:latin typeface="Trebuchet MS"/>
                <a:cs typeface="Trebuchet MS"/>
              </a:rPr>
              <a:t>and</a:t>
            </a:r>
            <a:r>
              <a:rPr sz="1800" spc="-3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74746"/>
                </a:solidFill>
                <a:latin typeface="Trebuchet MS"/>
                <a:cs typeface="Trebuchet MS"/>
              </a:rPr>
              <a:t>Apache  </a:t>
            </a:r>
            <a:r>
              <a:rPr sz="1800" spc="-30" dirty="0">
                <a:solidFill>
                  <a:srgbClr val="474746"/>
                </a:solidFill>
                <a:latin typeface="Trebuchet MS"/>
                <a:cs typeface="Trebuchet MS"/>
              </a:rPr>
              <a:t>incubated MxNet, </a:t>
            </a:r>
            <a:r>
              <a:rPr sz="1800" spc="-20" dirty="0">
                <a:solidFill>
                  <a:srgbClr val="474746"/>
                </a:solidFill>
                <a:latin typeface="Trebuchet MS"/>
                <a:cs typeface="Trebuchet MS"/>
              </a:rPr>
              <a:t>Multi-GPU,  </a:t>
            </a:r>
            <a:r>
              <a:rPr sz="1800" spc="5" dirty="0">
                <a:solidFill>
                  <a:srgbClr val="474746"/>
                </a:solidFill>
                <a:latin typeface="Trebuchet MS"/>
                <a:cs typeface="Trebuchet MS"/>
              </a:rPr>
              <a:t>and </a:t>
            </a:r>
            <a:r>
              <a:rPr sz="1800" spc="-30" dirty="0">
                <a:solidFill>
                  <a:srgbClr val="474746"/>
                </a:solidFill>
                <a:latin typeface="Trebuchet MS"/>
                <a:cs typeface="Trebuchet MS"/>
              </a:rPr>
              <a:t>can </a:t>
            </a:r>
            <a:r>
              <a:rPr sz="1800" spc="-10" dirty="0">
                <a:solidFill>
                  <a:srgbClr val="474746"/>
                </a:solidFill>
                <a:latin typeface="Trebuchet MS"/>
                <a:cs typeface="Trebuchet MS"/>
              </a:rPr>
              <a:t>be </a:t>
            </a:r>
            <a:r>
              <a:rPr sz="1800" spc="5" dirty="0">
                <a:solidFill>
                  <a:srgbClr val="474746"/>
                </a:solidFill>
                <a:latin typeface="Trebuchet MS"/>
                <a:cs typeface="Trebuchet MS"/>
              </a:rPr>
              <a:t>used </a:t>
            </a:r>
            <a:r>
              <a:rPr sz="1800" spc="-20" dirty="0">
                <a:solidFill>
                  <a:srgbClr val="474746"/>
                </a:solidFill>
                <a:latin typeface="Trebuchet MS"/>
                <a:cs typeface="Trebuchet MS"/>
              </a:rPr>
              <a:t>for </a:t>
            </a:r>
            <a:r>
              <a:rPr sz="1800" spc="-25" dirty="0">
                <a:solidFill>
                  <a:srgbClr val="474746"/>
                </a:solidFill>
                <a:latin typeface="Trebuchet MS"/>
                <a:cs typeface="Trebuchet MS"/>
              </a:rPr>
              <a:t>Neural  </a:t>
            </a:r>
            <a:r>
              <a:rPr sz="1800" spc="-5" dirty="0">
                <a:solidFill>
                  <a:srgbClr val="474746"/>
                </a:solidFill>
                <a:latin typeface="Trebuchet MS"/>
                <a:cs typeface="Trebuchet MS"/>
              </a:rPr>
              <a:t>Machine</a:t>
            </a:r>
            <a:r>
              <a:rPr sz="1800" spc="-7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474746"/>
                </a:solidFill>
                <a:latin typeface="Trebuchet MS"/>
                <a:cs typeface="Trebuchet MS"/>
              </a:rPr>
              <a:t>Translation.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2190" y="2679599"/>
            <a:ext cx="2533015" cy="563616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spc="15" dirty="0">
                <a:solidFill>
                  <a:srgbClr val="474746"/>
                </a:solidFill>
                <a:latin typeface="Trebuchet MS"/>
                <a:cs typeface="Trebuchet MS"/>
              </a:rPr>
              <a:t>Supports both</a:t>
            </a:r>
            <a:r>
              <a:rPr sz="1800" spc="-1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474746"/>
                </a:solidFill>
                <a:latin typeface="Trebuchet MS"/>
                <a:cs typeface="Trebuchet MS"/>
              </a:rPr>
              <a:t>RNN/CNN  </a:t>
            </a:r>
            <a:r>
              <a:rPr sz="1800" spc="-5" dirty="0">
                <a:solidFill>
                  <a:srgbClr val="474746"/>
                </a:solidFill>
                <a:latin typeface="Trebuchet MS"/>
                <a:cs typeface="Trebuchet MS"/>
              </a:rPr>
              <a:t>as</a:t>
            </a:r>
            <a:r>
              <a:rPr sz="18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474746"/>
                </a:solidFill>
                <a:latin typeface="Trebuchet MS"/>
                <a:cs typeface="Trebuchet MS"/>
              </a:rPr>
              <a:t>encoder/decoder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032443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97576"/>
            <a:ext cx="346964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Image</a:t>
            </a:r>
            <a:r>
              <a:rPr spc="-60" dirty="0"/>
              <a:t> </a:t>
            </a:r>
            <a:r>
              <a:rPr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959398"/>
            <a:ext cx="5406390" cy="298607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591" indent="-342892">
              <a:spcBef>
                <a:spcPts val="68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Build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your own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“Rekognition”</a:t>
            </a:r>
            <a:r>
              <a:rPr sz="2400" spc="-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service!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8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Currently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based on</a:t>
            </a:r>
            <a:r>
              <a:rPr sz="2400" spc="-2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ResNet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5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Configurable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number of</a:t>
            </a:r>
            <a:r>
              <a:rPr sz="2400" spc="-2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8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Full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training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transfer</a:t>
            </a:r>
            <a:r>
              <a:rPr sz="2400" spc="-2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9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Data</a:t>
            </a:r>
            <a:r>
              <a:rPr sz="24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formats:</a:t>
            </a:r>
            <a:endParaRPr sz="2400">
              <a:latin typeface="Arial"/>
              <a:cs typeface="Arial"/>
            </a:endParaRPr>
          </a:p>
          <a:p>
            <a:pPr marL="1098523" lvl="1" indent="-343526">
              <a:spcBef>
                <a:spcPts val="484"/>
              </a:spcBef>
              <a:buChar char="•"/>
              <a:tabLst>
                <a:tab pos="1097888" algn="l"/>
                <a:tab pos="1098523" algn="l"/>
              </a:tabLst>
            </a:pP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Apache MXNet</a:t>
            </a:r>
            <a:r>
              <a:rPr sz="2000" spc="-3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RecordIO</a:t>
            </a:r>
            <a:endParaRPr sz="2000">
              <a:latin typeface="Arial"/>
              <a:cs typeface="Arial"/>
            </a:endParaRPr>
          </a:p>
          <a:p>
            <a:pPr marL="1098523" lvl="1" indent="-343526">
              <a:spcBef>
                <a:spcPts val="465"/>
              </a:spcBef>
              <a:buChar char="•"/>
              <a:tabLst>
                <a:tab pos="1097888" algn="l"/>
                <a:tab pos="1098523" algn="l"/>
              </a:tabLst>
            </a:pP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.jpg </a:t>
            </a: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or</a:t>
            </a:r>
            <a:r>
              <a:rPr sz="2000" spc="-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.png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50900" y="447884"/>
            <a:ext cx="613405" cy="4442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73273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246" y="423949"/>
            <a:ext cx="8198428" cy="420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304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97576"/>
            <a:ext cx="346964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Image</a:t>
            </a:r>
            <a:r>
              <a:rPr spc="-60" dirty="0"/>
              <a:t> </a:t>
            </a:r>
            <a:r>
              <a:rPr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6351" y="1307999"/>
            <a:ext cx="2856230" cy="1392497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spc="-15" dirty="0">
                <a:solidFill>
                  <a:srgbClr val="474746"/>
                </a:solidFill>
                <a:latin typeface="Trebuchet MS"/>
                <a:cs typeface="Trebuchet MS"/>
              </a:rPr>
              <a:t>Implementation </a:t>
            </a:r>
            <a:r>
              <a:rPr sz="1800" spc="-40" dirty="0">
                <a:solidFill>
                  <a:srgbClr val="474746"/>
                </a:solidFill>
                <a:latin typeface="Trebuchet MS"/>
                <a:cs typeface="Trebuchet MS"/>
              </a:rPr>
              <a:t>in </a:t>
            </a:r>
            <a:r>
              <a:rPr sz="1800" spc="20" dirty="0">
                <a:solidFill>
                  <a:srgbClr val="474746"/>
                </a:solidFill>
                <a:latin typeface="Trebuchet MS"/>
                <a:cs typeface="Trebuchet MS"/>
              </a:rPr>
              <a:t>MxNet</a:t>
            </a:r>
            <a:r>
              <a:rPr sz="1800" spc="-22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474746"/>
                </a:solidFill>
                <a:latin typeface="Trebuchet MS"/>
                <a:cs typeface="Trebuchet MS"/>
              </a:rPr>
              <a:t>of  </a:t>
            </a:r>
            <a:r>
              <a:rPr sz="1800" spc="-45" dirty="0">
                <a:solidFill>
                  <a:srgbClr val="474746"/>
                </a:solidFill>
                <a:latin typeface="Trebuchet MS"/>
                <a:cs typeface="Trebuchet MS"/>
              </a:rPr>
              <a:t>ResNet.</a:t>
            </a:r>
            <a:endParaRPr sz="1800">
              <a:latin typeface="Trebuchet MS"/>
              <a:cs typeface="Trebuchet MS"/>
            </a:endParaRPr>
          </a:p>
          <a:p>
            <a:pPr marL="12700" marR="29844">
              <a:lnSpc>
                <a:spcPts val="2170"/>
              </a:lnSpc>
              <a:spcBef>
                <a:spcPts val="5"/>
              </a:spcBef>
            </a:pPr>
            <a:r>
              <a:rPr sz="1800" dirty="0">
                <a:solidFill>
                  <a:srgbClr val="474746"/>
                </a:solidFill>
                <a:latin typeface="Trebuchet MS"/>
                <a:cs typeface="Trebuchet MS"/>
              </a:rPr>
              <a:t>Other </a:t>
            </a:r>
            <a:r>
              <a:rPr sz="1800" spc="-15" dirty="0">
                <a:solidFill>
                  <a:srgbClr val="474746"/>
                </a:solidFill>
                <a:latin typeface="Trebuchet MS"/>
                <a:cs typeface="Trebuchet MS"/>
              </a:rPr>
              <a:t>networks </a:t>
            </a:r>
            <a:r>
              <a:rPr sz="1800" dirty="0">
                <a:solidFill>
                  <a:srgbClr val="474746"/>
                </a:solidFill>
                <a:latin typeface="Trebuchet MS"/>
                <a:cs typeface="Trebuchet MS"/>
              </a:rPr>
              <a:t>such </a:t>
            </a:r>
            <a:r>
              <a:rPr sz="1800" spc="-10" dirty="0">
                <a:solidFill>
                  <a:srgbClr val="474746"/>
                </a:solidFill>
                <a:latin typeface="Trebuchet MS"/>
                <a:cs typeface="Trebuchet MS"/>
              </a:rPr>
              <a:t>as  </a:t>
            </a:r>
            <a:r>
              <a:rPr sz="1800" spc="5" dirty="0">
                <a:solidFill>
                  <a:srgbClr val="474746"/>
                </a:solidFill>
                <a:latin typeface="Trebuchet MS"/>
                <a:cs typeface="Trebuchet MS"/>
              </a:rPr>
              <a:t>DenseNet and </a:t>
            </a:r>
            <a:r>
              <a:rPr sz="1800" spc="-25" dirty="0">
                <a:solidFill>
                  <a:srgbClr val="474746"/>
                </a:solidFill>
                <a:latin typeface="Trebuchet MS"/>
                <a:cs typeface="Trebuchet MS"/>
              </a:rPr>
              <a:t>Inception</a:t>
            </a:r>
            <a:r>
              <a:rPr sz="1800" spc="-2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474746"/>
                </a:solidFill>
                <a:latin typeface="Trebuchet MS"/>
                <a:cs typeface="Trebuchet MS"/>
              </a:rPr>
              <a:t>will  </a:t>
            </a:r>
            <a:r>
              <a:rPr sz="1800" spc="-10" dirty="0">
                <a:solidFill>
                  <a:srgbClr val="474746"/>
                </a:solidFill>
                <a:latin typeface="Trebuchet MS"/>
                <a:cs typeface="Trebuchet MS"/>
              </a:rPr>
              <a:t>be </a:t>
            </a:r>
            <a:r>
              <a:rPr sz="1800" spc="-5" dirty="0">
                <a:solidFill>
                  <a:srgbClr val="474746"/>
                </a:solidFill>
                <a:latin typeface="Trebuchet MS"/>
                <a:cs typeface="Trebuchet MS"/>
              </a:rPr>
              <a:t>added </a:t>
            </a:r>
            <a:r>
              <a:rPr sz="1800" spc="-40" dirty="0">
                <a:solidFill>
                  <a:srgbClr val="474746"/>
                </a:solidFill>
                <a:latin typeface="Trebuchet MS"/>
                <a:cs typeface="Trebuchet MS"/>
              </a:rPr>
              <a:t>in </a:t>
            </a:r>
            <a:r>
              <a:rPr sz="1800" spc="-30" dirty="0">
                <a:solidFill>
                  <a:srgbClr val="474746"/>
                </a:solidFill>
                <a:latin typeface="Trebuchet MS"/>
                <a:cs typeface="Trebuchet MS"/>
              </a:rPr>
              <a:t>the</a:t>
            </a:r>
            <a:r>
              <a:rPr sz="1800" spc="-24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474746"/>
                </a:solidFill>
                <a:latin typeface="Trebuchet MS"/>
                <a:cs typeface="Trebuchet MS"/>
              </a:rPr>
              <a:t>future.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351" y="2950565"/>
            <a:ext cx="289242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800" spc="-35" dirty="0">
                <a:solidFill>
                  <a:srgbClr val="474746"/>
                </a:solidFill>
                <a:latin typeface="Trebuchet MS"/>
                <a:cs typeface="Trebuchet MS"/>
              </a:rPr>
              <a:t>Transfer </a:t>
            </a:r>
            <a:r>
              <a:rPr sz="1800" spc="-50" dirty="0">
                <a:solidFill>
                  <a:srgbClr val="474746"/>
                </a:solidFill>
                <a:latin typeface="Trebuchet MS"/>
                <a:cs typeface="Trebuchet MS"/>
              </a:rPr>
              <a:t>learning: </a:t>
            </a:r>
            <a:r>
              <a:rPr sz="1800" spc="5" dirty="0">
                <a:solidFill>
                  <a:srgbClr val="474746"/>
                </a:solidFill>
                <a:latin typeface="Trebuchet MS"/>
                <a:cs typeface="Trebuchet MS"/>
              </a:rPr>
              <a:t>begin</a:t>
            </a:r>
            <a:r>
              <a:rPr sz="1800" spc="-14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474746"/>
                </a:solidFill>
                <a:latin typeface="Trebuchet MS"/>
                <a:cs typeface="Trebuchet MS"/>
              </a:rPr>
              <a:t>with  </a:t>
            </a:r>
            <a:r>
              <a:rPr sz="1800" spc="-35" dirty="0">
                <a:solidFill>
                  <a:srgbClr val="474746"/>
                </a:solidFill>
                <a:latin typeface="Trebuchet MS"/>
                <a:cs typeface="Trebuchet MS"/>
              </a:rPr>
              <a:t>a </a:t>
            </a:r>
            <a:r>
              <a:rPr sz="1800" spc="5" dirty="0">
                <a:solidFill>
                  <a:srgbClr val="474746"/>
                </a:solidFill>
                <a:latin typeface="Trebuchet MS"/>
                <a:cs typeface="Trebuchet MS"/>
              </a:rPr>
              <a:t>model </a:t>
            </a:r>
            <a:r>
              <a:rPr sz="1800" spc="-40" dirty="0">
                <a:solidFill>
                  <a:srgbClr val="474746"/>
                </a:solidFill>
                <a:latin typeface="Trebuchet MS"/>
                <a:cs typeface="Trebuchet MS"/>
              </a:rPr>
              <a:t>already trained </a:t>
            </a:r>
            <a:r>
              <a:rPr sz="1800" spc="45" dirty="0">
                <a:solidFill>
                  <a:srgbClr val="474746"/>
                </a:solidFill>
                <a:latin typeface="Trebuchet MS"/>
                <a:cs typeface="Trebuchet MS"/>
              </a:rPr>
              <a:t>on  </a:t>
            </a:r>
            <a:r>
              <a:rPr sz="1800" spc="-25" dirty="0">
                <a:solidFill>
                  <a:srgbClr val="474746"/>
                </a:solidFill>
                <a:latin typeface="Trebuchet MS"/>
                <a:cs typeface="Trebuchet MS"/>
              </a:rPr>
              <a:t>ImageNet!</a:t>
            </a:r>
            <a:endParaRPr sz="1800">
              <a:latin typeface="Trebuchet MS"/>
              <a:cs typeface="Trebuchet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13759" y="1674342"/>
          <a:ext cx="4212590" cy="24678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2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7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3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5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4747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1D1D1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746"/>
                      </a:solidFill>
                      <a:prstDash val="solid"/>
                    </a:lnL>
                    <a:lnR w="12700">
                      <a:solidFill>
                        <a:srgbClr val="474746"/>
                      </a:solidFill>
                      <a:prstDash val="solid"/>
                    </a:lnR>
                    <a:lnT w="12700">
                      <a:solidFill>
                        <a:srgbClr val="474746"/>
                      </a:solidFill>
                      <a:prstDash val="solid"/>
                    </a:lnT>
                    <a:lnB w="12700">
                      <a:solidFill>
                        <a:srgbClr val="D1D1D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5026022" y="2000842"/>
            <a:ext cx="2599690" cy="1473200"/>
            <a:chOff x="5026021" y="2000842"/>
            <a:chExt cx="2599690" cy="1473200"/>
          </a:xfrm>
        </p:grpSpPr>
        <p:sp>
          <p:nvSpPr>
            <p:cNvPr id="7" name="object 7"/>
            <p:cNvSpPr/>
            <p:nvPr/>
          </p:nvSpPr>
          <p:spPr>
            <a:xfrm>
              <a:off x="5061407" y="2038705"/>
              <a:ext cx="2529205" cy="1403350"/>
            </a:xfrm>
            <a:custGeom>
              <a:avLst/>
              <a:gdLst/>
              <a:ahLst/>
              <a:cxnLst/>
              <a:rect l="l" t="t" r="r" b="b"/>
              <a:pathLst>
                <a:path w="2529204" h="1403350">
                  <a:moveTo>
                    <a:pt x="0" y="1403120"/>
                  </a:moveTo>
                  <a:lnTo>
                    <a:pt x="41143" y="1374875"/>
                  </a:lnTo>
                  <a:lnTo>
                    <a:pt x="80495" y="1347183"/>
                  </a:lnTo>
                  <a:lnTo>
                    <a:pt x="118372" y="1319948"/>
                  </a:lnTo>
                  <a:lnTo>
                    <a:pt x="155091" y="1293072"/>
                  </a:lnTo>
                  <a:lnTo>
                    <a:pt x="190966" y="1266457"/>
                  </a:lnTo>
                  <a:lnTo>
                    <a:pt x="226315" y="1240005"/>
                  </a:lnTo>
                  <a:lnTo>
                    <a:pt x="261452" y="1213618"/>
                  </a:lnTo>
                  <a:lnTo>
                    <a:pt x="296696" y="1187198"/>
                  </a:lnTo>
                  <a:lnTo>
                    <a:pt x="332360" y="1160648"/>
                  </a:lnTo>
                  <a:lnTo>
                    <a:pt x="368762" y="1133869"/>
                  </a:lnTo>
                  <a:lnTo>
                    <a:pt x="406218" y="1106764"/>
                  </a:lnTo>
                  <a:lnTo>
                    <a:pt x="445044" y="1079236"/>
                  </a:lnTo>
                  <a:lnTo>
                    <a:pt x="485555" y="1051185"/>
                  </a:lnTo>
                  <a:lnTo>
                    <a:pt x="528068" y="1022515"/>
                  </a:lnTo>
                  <a:lnTo>
                    <a:pt x="572899" y="993127"/>
                  </a:lnTo>
                  <a:lnTo>
                    <a:pt x="620364" y="962924"/>
                  </a:lnTo>
                  <a:lnTo>
                    <a:pt x="670780" y="931808"/>
                  </a:lnTo>
                  <a:lnTo>
                    <a:pt x="724461" y="899681"/>
                  </a:lnTo>
                  <a:lnTo>
                    <a:pt x="781725" y="866445"/>
                  </a:lnTo>
                  <a:lnTo>
                    <a:pt x="842887" y="832002"/>
                  </a:lnTo>
                  <a:lnTo>
                    <a:pt x="877665" y="812853"/>
                  </a:lnTo>
                  <a:lnTo>
                    <a:pt x="913625" y="793338"/>
                  </a:lnTo>
                  <a:lnTo>
                    <a:pt x="950717" y="773473"/>
                  </a:lnTo>
                  <a:lnTo>
                    <a:pt x="988890" y="753273"/>
                  </a:lnTo>
                  <a:lnTo>
                    <a:pt x="1028094" y="732754"/>
                  </a:lnTo>
                  <a:lnTo>
                    <a:pt x="1068281" y="711931"/>
                  </a:lnTo>
                  <a:lnTo>
                    <a:pt x="1109399" y="690820"/>
                  </a:lnTo>
                  <a:lnTo>
                    <a:pt x="1151400" y="669435"/>
                  </a:lnTo>
                  <a:lnTo>
                    <a:pt x="1194232" y="647793"/>
                  </a:lnTo>
                  <a:lnTo>
                    <a:pt x="1237846" y="625909"/>
                  </a:lnTo>
                  <a:lnTo>
                    <a:pt x="1282193" y="603799"/>
                  </a:lnTo>
                  <a:lnTo>
                    <a:pt x="1327222" y="581477"/>
                  </a:lnTo>
                  <a:lnTo>
                    <a:pt x="1372883" y="558960"/>
                  </a:lnTo>
                  <a:lnTo>
                    <a:pt x="1419126" y="536262"/>
                  </a:lnTo>
                  <a:lnTo>
                    <a:pt x="1465902" y="513399"/>
                  </a:lnTo>
                  <a:lnTo>
                    <a:pt x="1513161" y="490388"/>
                  </a:lnTo>
                  <a:lnTo>
                    <a:pt x="1560852" y="467242"/>
                  </a:lnTo>
                  <a:lnTo>
                    <a:pt x="1608926" y="443977"/>
                  </a:lnTo>
                  <a:lnTo>
                    <a:pt x="1657333" y="420610"/>
                  </a:lnTo>
                  <a:lnTo>
                    <a:pt x="1706023" y="397155"/>
                  </a:lnTo>
                  <a:lnTo>
                    <a:pt x="1754946" y="373628"/>
                  </a:lnTo>
                  <a:lnTo>
                    <a:pt x="1804052" y="350045"/>
                  </a:lnTo>
                  <a:lnTo>
                    <a:pt x="1853290" y="326420"/>
                  </a:lnTo>
                  <a:lnTo>
                    <a:pt x="1902613" y="302770"/>
                  </a:lnTo>
                  <a:lnTo>
                    <a:pt x="1951968" y="279109"/>
                  </a:lnTo>
                  <a:lnTo>
                    <a:pt x="2001307" y="255453"/>
                  </a:lnTo>
                  <a:lnTo>
                    <a:pt x="2050579" y="231818"/>
                  </a:lnTo>
                  <a:lnTo>
                    <a:pt x="2099735" y="208219"/>
                  </a:lnTo>
                  <a:lnTo>
                    <a:pt x="2148725" y="184671"/>
                  </a:lnTo>
                  <a:lnTo>
                    <a:pt x="2197498" y="161191"/>
                  </a:lnTo>
                  <a:lnTo>
                    <a:pt x="2246005" y="137793"/>
                  </a:lnTo>
                  <a:lnTo>
                    <a:pt x="2294196" y="114492"/>
                  </a:lnTo>
                  <a:lnTo>
                    <a:pt x="2342021" y="91305"/>
                  </a:lnTo>
                  <a:lnTo>
                    <a:pt x="2389429" y="68247"/>
                  </a:lnTo>
                  <a:lnTo>
                    <a:pt x="2436372" y="45333"/>
                  </a:lnTo>
                  <a:lnTo>
                    <a:pt x="2482800" y="22579"/>
                  </a:lnTo>
                  <a:lnTo>
                    <a:pt x="2528661" y="0"/>
                  </a:lnTo>
                </a:path>
              </a:pathLst>
            </a:custGeom>
            <a:ln w="381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5026021" y="3402071"/>
              <a:ext cx="71965" cy="71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5868463" y="2830571"/>
              <a:ext cx="71965" cy="71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3321" y="2000842"/>
              <a:ext cx="71965" cy="71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43960" y="4060074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48646" y="3707536"/>
            <a:ext cx="1847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0,5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43960" y="3354984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48646" y="3002445"/>
            <a:ext cx="1847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1,5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43960" y="2649906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48646" y="2297353"/>
            <a:ext cx="1847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2,5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3960" y="1944814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48646" y="1592275"/>
            <a:ext cx="1847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3,5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74033" y="4194724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16919" y="4194724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21389" y="4159919"/>
            <a:ext cx="1409065" cy="3789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algn="ctr">
              <a:spcBef>
                <a:spcPts val="375"/>
              </a:spcBef>
              <a:tabLst>
                <a:tab pos="842623" algn="l"/>
              </a:tabLst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	3</a:t>
            </a:r>
            <a:endParaRPr sz="900">
              <a:latin typeface="Arial"/>
              <a:cs typeface="Arial"/>
            </a:endParaRPr>
          </a:p>
          <a:p>
            <a:pPr algn="ctr">
              <a:spcBef>
                <a:spcPts val="300"/>
              </a:spcBef>
            </a:pP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Number of </a:t>
            </a: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Machine</a:t>
            </a:r>
            <a:r>
              <a:rPr sz="1000" spc="-80" dirty="0">
                <a:solidFill>
                  <a:srgbClr val="88888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(P2)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45578" y="4194724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88464" y="4194724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61731" y="2646000"/>
            <a:ext cx="153888" cy="5340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spcBef>
                <a:spcPts val="5"/>
              </a:spcBef>
            </a:pP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Speedup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95280" y="1177785"/>
            <a:ext cx="32829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15" dirty="0">
                <a:solidFill>
                  <a:srgbClr val="474746"/>
                </a:solidFill>
                <a:latin typeface="Trebuchet MS"/>
                <a:cs typeface="Trebuchet MS"/>
              </a:rPr>
              <a:t>Speedup </a:t>
            </a:r>
            <a:r>
              <a:rPr sz="1800" spc="-40" dirty="0">
                <a:solidFill>
                  <a:srgbClr val="474746"/>
                </a:solidFill>
                <a:latin typeface="Trebuchet MS"/>
                <a:cs typeface="Trebuchet MS"/>
              </a:rPr>
              <a:t>with </a:t>
            </a:r>
            <a:r>
              <a:rPr sz="1800" spc="-20" dirty="0">
                <a:solidFill>
                  <a:srgbClr val="474746"/>
                </a:solidFill>
                <a:latin typeface="Trebuchet MS"/>
                <a:cs typeface="Trebuchet MS"/>
              </a:rPr>
              <a:t>Horizontal</a:t>
            </a:r>
            <a:r>
              <a:rPr sz="1800" spc="-1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Trebuchet MS"/>
                <a:cs typeface="Trebuchet MS"/>
              </a:rPr>
              <a:t>Scaling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799980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63982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5" dirty="0"/>
              <a:t>Your </a:t>
            </a:r>
            <a:r>
              <a:rPr spc="-5" dirty="0"/>
              <a:t>Own</a:t>
            </a:r>
            <a:r>
              <a:rPr spc="-110" dirty="0"/>
              <a:t> </a:t>
            </a:r>
            <a:r>
              <a:rPr spc="-5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3" y="959396"/>
            <a:ext cx="5354320" cy="290374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591" indent="-342892">
              <a:spcBef>
                <a:spcPts val="68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Bring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your own</a:t>
            </a:r>
            <a:r>
              <a:rPr sz="2400" spc="-2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algorithm!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8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Just wrap it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into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 Docker</a:t>
            </a:r>
            <a:r>
              <a:rPr sz="2400" spc="-7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container</a:t>
            </a:r>
            <a:endParaRPr sz="2400">
              <a:latin typeface="Arial"/>
              <a:cs typeface="Arial"/>
            </a:endParaRPr>
          </a:p>
          <a:p>
            <a:pPr marL="1098523" lvl="1" indent="-343526">
              <a:spcBef>
                <a:spcPts val="489"/>
              </a:spcBef>
              <a:buChar char="•"/>
              <a:tabLst>
                <a:tab pos="1097888" algn="l"/>
                <a:tab pos="1098523" algn="l"/>
              </a:tabLst>
            </a:pP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One container for</a:t>
            </a:r>
            <a:r>
              <a:rPr sz="2000" spc="-2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training</a:t>
            </a:r>
            <a:endParaRPr sz="2000">
              <a:latin typeface="Arial"/>
              <a:cs typeface="Arial"/>
            </a:endParaRPr>
          </a:p>
          <a:p>
            <a:pPr marL="1098523" lvl="1" indent="-343526">
              <a:spcBef>
                <a:spcPts val="465"/>
              </a:spcBef>
              <a:buChar char="•"/>
              <a:tabLst>
                <a:tab pos="1097888" algn="l"/>
                <a:tab pos="1098523" algn="l"/>
              </a:tabLst>
            </a:pP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One container for</a:t>
            </a:r>
            <a:r>
              <a:rPr sz="2000" spc="-2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inference</a:t>
            </a:r>
            <a:endParaRPr sz="2000">
              <a:latin typeface="Arial"/>
              <a:cs typeface="Arial"/>
            </a:endParaRPr>
          </a:p>
          <a:p>
            <a:pPr marL="355591" marR="5080" indent="-342892">
              <a:lnSpc>
                <a:spcPct val="100699"/>
              </a:lnSpc>
              <a:spcBef>
                <a:spcPts val="54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Combine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SageMaker containers with 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your</a:t>
            </a:r>
            <a:r>
              <a:rPr sz="24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own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5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Documented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example on</a:t>
            </a:r>
            <a:r>
              <a:rPr sz="2400" spc="-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GitHub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64200" y="937070"/>
            <a:ext cx="3310254" cy="3556635"/>
            <a:chOff x="5664200" y="937069"/>
            <a:chExt cx="3310254" cy="3556635"/>
          </a:xfrm>
        </p:grpSpPr>
        <p:sp>
          <p:nvSpPr>
            <p:cNvPr id="5" name="object 5"/>
            <p:cNvSpPr/>
            <p:nvPr/>
          </p:nvSpPr>
          <p:spPr>
            <a:xfrm>
              <a:off x="5664200" y="957491"/>
              <a:ext cx="2349500" cy="2349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7546492" y="937069"/>
              <a:ext cx="1427391" cy="1427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7606157" y="2132242"/>
              <a:ext cx="815084" cy="8150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6838950" y="3306995"/>
              <a:ext cx="1181207" cy="1186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456445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97576"/>
            <a:ext cx="380492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Deep Neural</a:t>
            </a:r>
            <a:r>
              <a:rPr spc="-85" dirty="0"/>
              <a:t> </a:t>
            </a:r>
            <a:r>
              <a:rPr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3" y="1029652"/>
            <a:ext cx="4641850" cy="28255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591" indent="-342892">
              <a:spcBef>
                <a:spcPts val="10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20" dirty="0">
                <a:solidFill>
                  <a:srgbClr val="474746"/>
                </a:solidFill>
                <a:latin typeface="Arial"/>
                <a:cs typeface="Arial"/>
              </a:rPr>
              <a:t>Train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your own</a:t>
            </a:r>
            <a:endParaRPr sz="2400">
              <a:latin typeface="Arial"/>
              <a:cs typeface="Arial"/>
            </a:endParaRPr>
          </a:p>
          <a:p>
            <a:pPr marL="355591">
              <a:spcBef>
                <a:spcPts val="20"/>
              </a:spcBef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Deep Neural</a:t>
            </a:r>
            <a:r>
              <a:rPr sz="2400" spc="-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Networks!</a:t>
            </a:r>
            <a:endParaRPr sz="2400">
              <a:latin typeface="Arial"/>
              <a:cs typeface="Arial"/>
            </a:endParaRPr>
          </a:p>
          <a:p>
            <a:pPr marL="355591" marR="5080" indent="-342892">
              <a:lnSpc>
                <a:spcPct val="101800"/>
              </a:lnSpc>
              <a:spcBef>
                <a:spcPts val="50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30" dirty="0">
                <a:solidFill>
                  <a:srgbClr val="474746"/>
                </a:solidFill>
                <a:latin typeface="Arial"/>
                <a:cs typeface="Arial"/>
              </a:rPr>
              <a:t>TensorFlow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Apache</a:t>
            </a:r>
            <a:r>
              <a:rPr sz="2400" spc="-16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MXNet 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supported</a:t>
            </a:r>
            <a:endParaRPr sz="2400">
              <a:latin typeface="Arial"/>
              <a:cs typeface="Arial"/>
            </a:endParaRPr>
          </a:p>
          <a:p>
            <a:pPr marL="355591" marR="251454" indent="-342892">
              <a:lnSpc>
                <a:spcPct val="100699"/>
              </a:lnSpc>
              <a:spcBef>
                <a:spcPts val="53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75" dirty="0">
                <a:solidFill>
                  <a:srgbClr val="474746"/>
                </a:solidFill>
                <a:latin typeface="Arial"/>
                <a:cs typeface="Arial"/>
              </a:rPr>
              <a:t>You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provide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training/inference  scripts with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your</a:t>
            </a:r>
            <a:r>
              <a:rPr sz="2400" spc="-2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DNN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5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SageMaker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does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rest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6605" y="972532"/>
            <a:ext cx="3263349" cy="175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006337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6263005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Using SageMaker </a:t>
            </a:r>
            <a:r>
              <a:rPr spc="-5" dirty="0"/>
              <a:t>with </a:t>
            </a:r>
            <a:r>
              <a:rPr dirty="0"/>
              <a:t>Apache</a:t>
            </a:r>
            <a:r>
              <a:rPr spc="-145" dirty="0"/>
              <a:t> </a:t>
            </a:r>
            <a:r>
              <a:rPr spc="-5" dirty="0"/>
              <a:t>Spark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1" y="1033908"/>
            <a:ext cx="4851400" cy="283410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55591" marR="29208" indent="-342892">
              <a:lnSpc>
                <a:spcPts val="2870"/>
              </a:lnSpc>
              <a:spcBef>
                <a:spcPts val="20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Apache Spark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library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for</a:t>
            </a:r>
            <a:r>
              <a:rPr sz="2400" spc="-16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Amazon  SageMaker</a:t>
            </a:r>
            <a:r>
              <a:rPr sz="24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provided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49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Both Python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Scala</a:t>
            </a:r>
            <a:endParaRPr sz="2400">
              <a:latin typeface="Arial"/>
              <a:cs typeface="Arial"/>
            </a:endParaRPr>
          </a:p>
          <a:p>
            <a:pPr marL="355591" marR="45719" indent="-342892">
              <a:lnSpc>
                <a:spcPct val="100099"/>
              </a:lnSpc>
              <a:spcBef>
                <a:spcPts val="58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Makes 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org.apache.spark.sql.DataFrame  objects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available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SageMaker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5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15" dirty="0">
                <a:solidFill>
                  <a:srgbClr val="474746"/>
                </a:solidFill>
                <a:latin typeface="Arial"/>
                <a:cs typeface="Arial"/>
              </a:rPr>
              <a:t>Training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Inference</a:t>
            </a:r>
            <a:r>
              <a:rPr sz="2400" spc="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supported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3696" y="1009333"/>
            <a:ext cx="2438400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192216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1903095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6465" y="1006335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4075" y="1072719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84890" y="1819783"/>
            <a:ext cx="881371" cy="768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4495482" y="1515111"/>
            <a:ext cx="834390" cy="1109980"/>
            <a:chOff x="4495482" y="1515110"/>
            <a:chExt cx="834390" cy="1109980"/>
          </a:xfrm>
        </p:grpSpPr>
        <p:sp>
          <p:nvSpPr>
            <p:cNvPr id="7" name="object 7"/>
            <p:cNvSpPr/>
            <p:nvPr/>
          </p:nvSpPr>
          <p:spPr>
            <a:xfrm>
              <a:off x="4495482" y="1515110"/>
              <a:ext cx="289657" cy="34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4565764" y="1658835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4635080" y="1778304"/>
              <a:ext cx="694296" cy="694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635500" y="2425703"/>
              <a:ext cx="592667" cy="1989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85158" y="2445068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20875" y="2941460"/>
            <a:ext cx="2283460" cy="1026160"/>
          </a:xfrm>
          <a:custGeom>
            <a:avLst/>
            <a:gdLst/>
            <a:ahLst/>
            <a:cxnLst/>
            <a:rect l="l" t="t" r="r" b="b"/>
            <a:pathLst>
              <a:path w="2283460" h="1026160">
                <a:moveTo>
                  <a:pt x="0" y="0"/>
                </a:moveTo>
                <a:lnTo>
                  <a:pt x="2283321" y="0"/>
                </a:lnTo>
                <a:lnTo>
                  <a:pt x="2283321" y="1025920"/>
                </a:lnTo>
                <a:lnTo>
                  <a:pt x="0" y="10259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1083DD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3" name="object 13"/>
          <p:cNvSpPr txBox="1"/>
          <p:nvPr/>
        </p:nvSpPr>
        <p:spPr>
          <a:xfrm>
            <a:off x="1471676" y="2980259"/>
            <a:ext cx="5778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23149" y="2980259"/>
            <a:ext cx="169291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8471">
              <a:spcBef>
                <a:spcPts val="100"/>
              </a:spcBef>
            </a:pP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Matrix</a:t>
            </a:r>
            <a:r>
              <a:rPr sz="1000" spc="-6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Factorization  Regression</a:t>
            </a:r>
            <a:endParaRPr sz="1000">
              <a:latin typeface="Arial"/>
              <a:cs typeface="Arial"/>
            </a:endParaRPr>
          </a:p>
          <a:p>
            <a:pPr marR="5080"/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Principal </a:t>
            </a:r>
            <a:r>
              <a:rPr sz="1000" spc="-10" dirty="0">
                <a:solidFill>
                  <a:srgbClr val="353535"/>
                </a:solidFill>
                <a:latin typeface="Arial"/>
                <a:cs typeface="Arial"/>
              </a:rPr>
              <a:t>Component </a:t>
            </a: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Analysis  K-Means</a:t>
            </a:r>
            <a:r>
              <a:rPr sz="1000" spc="-10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Clustering</a:t>
            </a:r>
            <a:endParaRPr sz="1000">
              <a:latin typeface="Arial"/>
              <a:cs typeface="Arial"/>
            </a:endParaRPr>
          </a:p>
          <a:p>
            <a:pPr marR="344797"/>
            <a:r>
              <a:rPr sz="1000" spc="-10" dirty="0">
                <a:solidFill>
                  <a:srgbClr val="353535"/>
                </a:solidFill>
                <a:latin typeface="Arial"/>
                <a:cs typeface="Arial"/>
              </a:rPr>
              <a:t>Gradient Boosted </a:t>
            </a: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Trees  And</a:t>
            </a:r>
            <a:r>
              <a:rPr sz="1000" spc="-1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More!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88884" y="3996142"/>
            <a:ext cx="13741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Amazon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provided</a:t>
            </a:r>
            <a:r>
              <a:rPr sz="800" spc="-10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Algorithms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93274" y="3538246"/>
            <a:ext cx="15640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Bring Your </a:t>
            </a:r>
            <a:r>
              <a:rPr sz="800" spc="40" dirty="0">
                <a:solidFill>
                  <a:srgbClr val="474746"/>
                </a:solidFill>
                <a:latin typeface="Trebuchet MS"/>
                <a:cs typeface="Trebuchet MS"/>
              </a:rPr>
              <a:t>Own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Script 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(SageMaker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builds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the</a:t>
            </a:r>
            <a:r>
              <a:rPr sz="800" spc="-15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Container)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4482" y="3871787"/>
            <a:ext cx="597966" cy="318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8" name="object 18"/>
          <p:cNvGrpSpPr/>
          <p:nvPr/>
        </p:nvGrpSpPr>
        <p:grpSpPr>
          <a:xfrm>
            <a:off x="2209801" y="2645830"/>
            <a:ext cx="6558915" cy="1318895"/>
            <a:chOff x="2209800" y="2645829"/>
            <a:chExt cx="6558915" cy="1318895"/>
          </a:xfrm>
        </p:grpSpPr>
        <p:sp>
          <p:nvSpPr>
            <p:cNvPr id="19" name="object 19"/>
            <p:cNvSpPr/>
            <p:nvPr/>
          </p:nvSpPr>
          <p:spPr>
            <a:xfrm>
              <a:off x="4606417" y="2986354"/>
              <a:ext cx="890016" cy="3043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495482" y="3296754"/>
              <a:ext cx="1069597" cy="1926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6994" y="2933572"/>
              <a:ext cx="2286000" cy="601345"/>
            </a:xfrm>
            <a:custGeom>
              <a:avLst/>
              <a:gdLst/>
              <a:ahLst/>
              <a:cxnLst/>
              <a:rect l="l" t="t" r="r" b="b"/>
              <a:pathLst>
                <a:path w="2286000" h="601345">
                  <a:moveTo>
                    <a:pt x="0" y="0"/>
                  </a:moveTo>
                  <a:lnTo>
                    <a:pt x="2286001" y="0"/>
                  </a:lnTo>
                  <a:lnTo>
                    <a:pt x="2286001" y="601022"/>
                  </a:lnTo>
                  <a:lnTo>
                    <a:pt x="0" y="6010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475793" y="2934093"/>
              <a:ext cx="2286000" cy="1024255"/>
            </a:xfrm>
            <a:custGeom>
              <a:avLst/>
              <a:gdLst/>
              <a:ahLst/>
              <a:cxnLst/>
              <a:rect l="l" t="t" r="r" b="b"/>
              <a:pathLst>
                <a:path w="2286000" h="1024254">
                  <a:moveTo>
                    <a:pt x="0" y="0"/>
                  </a:moveTo>
                  <a:lnTo>
                    <a:pt x="2286001" y="0"/>
                  </a:lnTo>
                  <a:lnTo>
                    <a:pt x="2286001" y="1024130"/>
                  </a:lnTo>
                  <a:lnTo>
                    <a:pt x="0" y="10241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281532" y="3011677"/>
              <a:ext cx="234302" cy="27813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8377" y="3127933"/>
              <a:ext cx="601980" cy="751840"/>
            </a:xfrm>
            <a:custGeom>
              <a:avLst/>
              <a:gdLst/>
              <a:ahLst/>
              <a:cxnLst/>
              <a:rect l="l" t="t" r="r" b="b"/>
              <a:pathLst>
                <a:path w="601979" h="751839">
                  <a:moveTo>
                    <a:pt x="0" y="100320"/>
                  </a:moveTo>
                  <a:lnTo>
                    <a:pt x="7883" y="61270"/>
                  </a:lnTo>
                  <a:lnTo>
                    <a:pt x="29383" y="29382"/>
                  </a:lnTo>
                  <a:lnTo>
                    <a:pt x="61270" y="7883"/>
                  </a:lnTo>
                  <a:lnTo>
                    <a:pt x="100320" y="0"/>
                  </a:lnTo>
                  <a:lnTo>
                    <a:pt x="501589" y="0"/>
                  </a:lnTo>
                  <a:lnTo>
                    <a:pt x="540638" y="7883"/>
                  </a:lnTo>
                  <a:lnTo>
                    <a:pt x="572526" y="29382"/>
                  </a:lnTo>
                  <a:lnTo>
                    <a:pt x="594025" y="61270"/>
                  </a:lnTo>
                  <a:lnTo>
                    <a:pt x="601909" y="100320"/>
                  </a:lnTo>
                  <a:lnTo>
                    <a:pt x="601909" y="651350"/>
                  </a:lnTo>
                  <a:lnTo>
                    <a:pt x="594025" y="690399"/>
                  </a:lnTo>
                  <a:lnTo>
                    <a:pt x="572526" y="722287"/>
                  </a:lnTo>
                  <a:lnTo>
                    <a:pt x="540638" y="743786"/>
                  </a:lnTo>
                  <a:lnTo>
                    <a:pt x="501589" y="751670"/>
                  </a:lnTo>
                  <a:lnTo>
                    <a:pt x="100320" y="751670"/>
                  </a:lnTo>
                  <a:lnTo>
                    <a:pt x="61270" y="743786"/>
                  </a:lnTo>
                  <a:lnTo>
                    <a:pt x="29383" y="722287"/>
                  </a:lnTo>
                  <a:lnTo>
                    <a:pt x="7883" y="690399"/>
                  </a:lnTo>
                  <a:lnTo>
                    <a:pt x="0" y="651350"/>
                  </a:lnTo>
                  <a:lnTo>
                    <a:pt x="0" y="100320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394447" y="3224575"/>
              <a:ext cx="561611" cy="5616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209800" y="2645829"/>
              <a:ext cx="5545670" cy="2921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261700" y="2679953"/>
              <a:ext cx="5441315" cy="191770"/>
            </a:xfrm>
            <a:custGeom>
              <a:avLst/>
              <a:gdLst/>
              <a:ahLst/>
              <a:cxnLst/>
              <a:rect l="l" t="t" r="r" b="b"/>
              <a:pathLst>
                <a:path w="5441315" h="191769">
                  <a:moveTo>
                    <a:pt x="0" y="191205"/>
                  </a:moveTo>
                  <a:lnTo>
                    <a:pt x="1251" y="153991"/>
                  </a:lnTo>
                  <a:lnTo>
                    <a:pt x="4665" y="123601"/>
                  </a:lnTo>
                  <a:lnTo>
                    <a:pt x="9728" y="103112"/>
                  </a:lnTo>
                  <a:lnTo>
                    <a:pt x="15930" y="95599"/>
                  </a:lnTo>
                  <a:lnTo>
                    <a:pt x="2704591" y="95605"/>
                  </a:lnTo>
                  <a:lnTo>
                    <a:pt x="2710793" y="88092"/>
                  </a:lnTo>
                  <a:lnTo>
                    <a:pt x="2715856" y="67603"/>
                  </a:lnTo>
                  <a:lnTo>
                    <a:pt x="2719269" y="37213"/>
                  </a:lnTo>
                  <a:lnTo>
                    <a:pt x="2720521" y="0"/>
                  </a:lnTo>
                  <a:lnTo>
                    <a:pt x="2721774" y="37213"/>
                  </a:lnTo>
                  <a:lnTo>
                    <a:pt x="2725191" y="67603"/>
                  </a:lnTo>
                  <a:lnTo>
                    <a:pt x="2730258" y="88092"/>
                  </a:lnTo>
                  <a:lnTo>
                    <a:pt x="2736461" y="95605"/>
                  </a:lnTo>
                  <a:lnTo>
                    <a:pt x="5425117" y="95605"/>
                  </a:lnTo>
                  <a:lnTo>
                    <a:pt x="5431320" y="103118"/>
                  </a:lnTo>
                  <a:lnTo>
                    <a:pt x="5436385" y="123607"/>
                  </a:lnTo>
                  <a:lnTo>
                    <a:pt x="5439800" y="153997"/>
                  </a:lnTo>
                  <a:lnTo>
                    <a:pt x="5441053" y="191211"/>
                  </a:lnTo>
                </a:path>
              </a:pathLst>
            </a:custGeom>
            <a:ln w="127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960380" y="3796347"/>
            <a:ext cx="2286000" cy="395621"/>
          </a:xfrm>
          <a:prstGeom prst="rect">
            <a:avLst/>
          </a:prstGeom>
          <a:ln w="12700">
            <a:solidFill>
              <a:srgbClr val="00BAFF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848973" marR="183511">
              <a:spcBef>
                <a:spcPts val="685"/>
              </a:spcBef>
            </a:pPr>
            <a:r>
              <a:rPr sz="1000" spc="45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r>
              <a:rPr sz="1000" spc="4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1000" spc="70" dirty="0">
                <a:solidFill>
                  <a:srgbClr val="474746"/>
                </a:solidFill>
                <a:latin typeface="Trebuchet MS"/>
                <a:cs typeface="Trebuchet MS"/>
              </a:rPr>
              <a:t>g</a:t>
            </a:r>
            <a:r>
              <a:rPr sz="1000" spc="-2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1000" spc="125" dirty="0">
                <a:solidFill>
                  <a:srgbClr val="474746"/>
                </a:solidFill>
                <a:latin typeface="Trebuchet MS"/>
                <a:cs typeface="Trebuchet MS"/>
              </a:rPr>
              <a:t>M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k</a:t>
            </a:r>
            <a:r>
              <a:rPr sz="1000" spc="-2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1000" spc="-20" dirty="0">
                <a:solidFill>
                  <a:srgbClr val="474746"/>
                </a:solidFill>
                <a:latin typeface="Trebuchet MS"/>
                <a:cs typeface="Trebuchet MS"/>
              </a:rPr>
              <a:t>r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r>
              <a:rPr sz="1000" spc="-1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1000" spc="-40" dirty="0">
                <a:solidFill>
                  <a:srgbClr val="474746"/>
                </a:solidFill>
                <a:latin typeface="Trebuchet MS"/>
                <a:cs typeface="Trebuchet MS"/>
              </a:rPr>
              <a:t>i</a:t>
            </a:r>
            <a:r>
              <a:rPr sz="1000" spc="50" dirty="0">
                <a:solidFill>
                  <a:srgbClr val="474746"/>
                </a:solidFill>
                <a:latin typeface="Trebuchet MS"/>
                <a:cs typeface="Trebuchet MS"/>
              </a:rPr>
              <a:t>m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1000" spc="-1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o</a:t>
            </a:r>
            <a:r>
              <a:rPr sz="1000" spc="-20" dirty="0">
                <a:solidFill>
                  <a:srgbClr val="474746"/>
                </a:solidFill>
                <a:latin typeface="Trebuchet MS"/>
                <a:cs typeface="Trebuchet MS"/>
              </a:rPr>
              <a:t>r</a:t>
            </a:r>
            <a:r>
              <a:rPr sz="1000" spc="20" dirty="0">
                <a:solidFill>
                  <a:srgbClr val="474746"/>
                </a:solidFill>
                <a:latin typeface="Trebuchet MS"/>
                <a:cs typeface="Trebuchet MS"/>
              </a:rPr>
              <a:t>s 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in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Apache</a:t>
            </a:r>
            <a:r>
              <a:rPr sz="10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Spark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93789" y="4017907"/>
            <a:ext cx="244221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Bring</a:t>
            </a:r>
            <a:r>
              <a:rPr sz="8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Your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474746"/>
                </a:solidFill>
                <a:latin typeface="Trebuchet MS"/>
                <a:cs typeface="Trebuchet MS"/>
              </a:rPr>
              <a:t>Own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Algorithm</a:t>
            </a:r>
            <a:r>
              <a:rPr sz="8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(You</a:t>
            </a:r>
            <a:r>
              <a:rPr sz="8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build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the</a:t>
            </a:r>
            <a:r>
              <a:rPr sz="8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Container)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26743" y="1032447"/>
            <a:ext cx="69094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90" dirty="0">
                <a:solidFill>
                  <a:srgbClr val="434342"/>
                </a:solidFill>
                <a:latin typeface="Trebuchet MS"/>
                <a:cs typeface="Trebuchet MS"/>
              </a:rPr>
              <a:t>Amazon </a:t>
            </a:r>
            <a:r>
              <a:rPr sz="2800" spc="35" dirty="0">
                <a:solidFill>
                  <a:srgbClr val="434342"/>
                </a:solidFill>
                <a:latin typeface="Trebuchet MS"/>
                <a:cs typeface="Trebuchet MS"/>
              </a:rPr>
              <a:t>SageMaker: </a:t>
            </a:r>
            <a:r>
              <a:rPr sz="2800" spc="90" dirty="0">
                <a:solidFill>
                  <a:srgbClr val="00BAFF"/>
                </a:solidFill>
                <a:latin typeface="Trebuchet MS"/>
                <a:cs typeface="Trebuchet MS"/>
              </a:rPr>
              <a:t>10x </a:t>
            </a:r>
            <a:r>
              <a:rPr sz="2800" spc="-25" dirty="0">
                <a:solidFill>
                  <a:srgbClr val="00BAFF"/>
                </a:solidFill>
                <a:latin typeface="Trebuchet MS"/>
                <a:cs typeface="Trebuchet MS"/>
              </a:rPr>
              <a:t>better</a:t>
            </a:r>
            <a:r>
              <a:rPr sz="2800" spc="-62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2800" spc="50" dirty="0">
                <a:solidFill>
                  <a:srgbClr val="434342"/>
                </a:solidFill>
                <a:latin typeface="Trebuchet MS"/>
                <a:cs typeface="Trebuchet MS"/>
              </a:rPr>
              <a:t>algorithms</a:t>
            </a:r>
            <a:endParaRPr sz="2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86450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95482" y="1261111"/>
            <a:ext cx="4373880" cy="3630295"/>
            <a:chOff x="4495482" y="1261110"/>
            <a:chExt cx="4373880" cy="3630295"/>
          </a:xfrm>
        </p:grpSpPr>
        <p:sp>
          <p:nvSpPr>
            <p:cNvPr id="3" name="object 3"/>
            <p:cNvSpPr/>
            <p:nvPr/>
          </p:nvSpPr>
          <p:spPr>
            <a:xfrm>
              <a:off x="4495482" y="1261110"/>
              <a:ext cx="289657" cy="3438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" name="object 4"/>
            <p:cNvSpPr/>
            <p:nvPr/>
          </p:nvSpPr>
          <p:spPr>
            <a:xfrm>
              <a:off x="4565764" y="1404835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" name="object 5"/>
            <p:cNvSpPr/>
            <p:nvPr/>
          </p:nvSpPr>
          <p:spPr>
            <a:xfrm>
              <a:off x="4635080" y="1524304"/>
              <a:ext cx="694296" cy="694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4635500" y="2171703"/>
              <a:ext cx="592667" cy="1989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38074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ML </a:t>
            </a:r>
            <a:r>
              <a:rPr spc="-25" dirty="0"/>
              <a:t>Training</a:t>
            </a:r>
            <a:r>
              <a:rPr spc="-110" dirty="0"/>
              <a:t> </a:t>
            </a:r>
            <a:r>
              <a:rPr spc="-5" dirty="0"/>
              <a:t>Service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85158" y="2191069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20875" y="2687460"/>
            <a:ext cx="2283460" cy="1026160"/>
          </a:xfrm>
          <a:custGeom>
            <a:avLst/>
            <a:gdLst/>
            <a:ahLst/>
            <a:cxnLst/>
            <a:rect l="l" t="t" r="r" b="b"/>
            <a:pathLst>
              <a:path w="2283460" h="1026160">
                <a:moveTo>
                  <a:pt x="0" y="0"/>
                </a:moveTo>
                <a:lnTo>
                  <a:pt x="2283321" y="0"/>
                </a:lnTo>
                <a:lnTo>
                  <a:pt x="2283321" y="1025920"/>
                </a:lnTo>
                <a:lnTo>
                  <a:pt x="0" y="10259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1083DD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" name="object 10"/>
          <p:cNvSpPr txBox="1"/>
          <p:nvPr/>
        </p:nvSpPr>
        <p:spPr>
          <a:xfrm>
            <a:off x="1471676" y="2726258"/>
            <a:ext cx="5778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00" dirty="0">
                <a:solidFill>
                  <a:srgbClr val="353535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3149" y="2726258"/>
            <a:ext cx="169291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8471">
              <a:spcBef>
                <a:spcPts val="100"/>
              </a:spcBef>
            </a:pP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Matrix</a:t>
            </a:r>
            <a:r>
              <a:rPr sz="1000" spc="-6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Factorization  Regression</a:t>
            </a:r>
            <a:endParaRPr sz="1000">
              <a:latin typeface="Arial"/>
              <a:cs typeface="Arial"/>
            </a:endParaRPr>
          </a:p>
          <a:p>
            <a:pPr marR="5080"/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Principal </a:t>
            </a:r>
            <a:r>
              <a:rPr sz="1000" spc="-10" dirty="0">
                <a:solidFill>
                  <a:srgbClr val="353535"/>
                </a:solidFill>
                <a:latin typeface="Arial"/>
                <a:cs typeface="Arial"/>
              </a:rPr>
              <a:t>Component </a:t>
            </a: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Analysis  K-Means</a:t>
            </a:r>
            <a:r>
              <a:rPr sz="1000" spc="-10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Clustering</a:t>
            </a:r>
            <a:endParaRPr sz="1000">
              <a:latin typeface="Arial"/>
              <a:cs typeface="Arial"/>
            </a:endParaRPr>
          </a:p>
          <a:p>
            <a:pPr marR="344797"/>
            <a:r>
              <a:rPr sz="1000" spc="-10" dirty="0">
                <a:solidFill>
                  <a:srgbClr val="353535"/>
                </a:solidFill>
                <a:latin typeface="Arial"/>
                <a:cs typeface="Arial"/>
              </a:rPr>
              <a:t>Gradient Boosted </a:t>
            </a: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Trees  And</a:t>
            </a:r>
            <a:r>
              <a:rPr sz="1000" spc="-1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53535"/>
                </a:solidFill>
                <a:latin typeface="Arial"/>
                <a:cs typeface="Arial"/>
              </a:rPr>
              <a:t>More!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8884" y="3742145"/>
            <a:ext cx="13741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Amazon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provided</a:t>
            </a:r>
            <a:r>
              <a:rPr sz="800" spc="-10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Algorithms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40645" y="2673224"/>
            <a:ext cx="4827905" cy="1263015"/>
            <a:chOff x="3940644" y="2673223"/>
            <a:chExt cx="4827905" cy="1263015"/>
          </a:xfrm>
        </p:grpSpPr>
        <p:sp>
          <p:nvSpPr>
            <p:cNvPr id="14" name="object 14"/>
            <p:cNvSpPr/>
            <p:nvPr/>
          </p:nvSpPr>
          <p:spPr>
            <a:xfrm>
              <a:off x="4606416" y="2732354"/>
              <a:ext cx="890016" cy="3043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495482" y="3042754"/>
              <a:ext cx="1069597" cy="1926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946994" y="2679573"/>
              <a:ext cx="2286000" cy="601345"/>
            </a:xfrm>
            <a:custGeom>
              <a:avLst/>
              <a:gdLst/>
              <a:ahLst/>
              <a:cxnLst/>
              <a:rect l="l" t="t" r="r" b="b"/>
              <a:pathLst>
                <a:path w="2286000" h="601345">
                  <a:moveTo>
                    <a:pt x="0" y="0"/>
                  </a:moveTo>
                  <a:lnTo>
                    <a:pt x="2286001" y="0"/>
                  </a:lnTo>
                  <a:lnTo>
                    <a:pt x="2286001" y="601022"/>
                  </a:lnTo>
                  <a:lnTo>
                    <a:pt x="0" y="6010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475793" y="2680093"/>
              <a:ext cx="2286000" cy="1024255"/>
            </a:xfrm>
            <a:custGeom>
              <a:avLst/>
              <a:gdLst/>
              <a:ahLst/>
              <a:cxnLst/>
              <a:rect l="l" t="t" r="r" b="b"/>
              <a:pathLst>
                <a:path w="2286000" h="1024254">
                  <a:moveTo>
                    <a:pt x="0" y="0"/>
                  </a:moveTo>
                  <a:lnTo>
                    <a:pt x="2286001" y="0"/>
                  </a:lnTo>
                  <a:lnTo>
                    <a:pt x="2286001" y="1024130"/>
                  </a:lnTo>
                  <a:lnTo>
                    <a:pt x="0" y="10241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81532" y="2757678"/>
              <a:ext cx="234302" cy="2781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338377" y="2873933"/>
              <a:ext cx="601980" cy="751840"/>
            </a:xfrm>
            <a:custGeom>
              <a:avLst/>
              <a:gdLst/>
              <a:ahLst/>
              <a:cxnLst/>
              <a:rect l="l" t="t" r="r" b="b"/>
              <a:pathLst>
                <a:path w="601979" h="751839">
                  <a:moveTo>
                    <a:pt x="0" y="100320"/>
                  </a:moveTo>
                  <a:lnTo>
                    <a:pt x="7883" y="61270"/>
                  </a:lnTo>
                  <a:lnTo>
                    <a:pt x="29383" y="29382"/>
                  </a:lnTo>
                  <a:lnTo>
                    <a:pt x="61270" y="7883"/>
                  </a:lnTo>
                  <a:lnTo>
                    <a:pt x="100320" y="0"/>
                  </a:lnTo>
                  <a:lnTo>
                    <a:pt x="501589" y="0"/>
                  </a:lnTo>
                  <a:lnTo>
                    <a:pt x="540638" y="7883"/>
                  </a:lnTo>
                  <a:lnTo>
                    <a:pt x="572526" y="29382"/>
                  </a:lnTo>
                  <a:lnTo>
                    <a:pt x="594025" y="61270"/>
                  </a:lnTo>
                  <a:lnTo>
                    <a:pt x="601909" y="100320"/>
                  </a:lnTo>
                  <a:lnTo>
                    <a:pt x="601909" y="651350"/>
                  </a:lnTo>
                  <a:lnTo>
                    <a:pt x="594025" y="690399"/>
                  </a:lnTo>
                  <a:lnTo>
                    <a:pt x="572526" y="722287"/>
                  </a:lnTo>
                  <a:lnTo>
                    <a:pt x="540638" y="743786"/>
                  </a:lnTo>
                  <a:lnTo>
                    <a:pt x="501589" y="751670"/>
                  </a:lnTo>
                  <a:lnTo>
                    <a:pt x="100320" y="751670"/>
                  </a:lnTo>
                  <a:lnTo>
                    <a:pt x="61270" y="743786"/>
                  </a:lnTo>
                  <a:lnTo>
                    <a:pt x="29383" y="722287"/>
                  </a:lnTo>
                  <a:lnTo>
                    <a:pt x="7883" y="690399"/>
                  </a:lnTo>
                  <a:lnTo>
                    <a:pt x="0" y="651350"/>
                  </a:lnTo>
                  <a:lnTo>
                    <a:pt x="0" y="100320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394447" y="2970575"/>
              <a:ext cx="561611" cy="5616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064482" y="3617786"/>
              <a:ext cx="597966" cy="3183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960380" y="3542347"/>
            <a:ext cx="2286000" cy="395621"/>
          </a:xfrm>
          <a:prstGeom prst="rect">
            <a:avLst/>
          </a:prstGeom>
          <a:ln w="12700">
            <a:solidFill>
              <a:srgbClr val="00BAFF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848973" marR="183511">
              <a:spcBef>
                <a:spcPts val="685"/>
              </a:spcBef>
            </a:pPr>
            <a:r>
              <a:rPr sz="1000" spc="45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r>
              <a:rPr sz="1000" spc="4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1000" spc="70" dirty="0">
                <a:solidFill>
                  <a:srgbClr val="474746"/>
                </a:solidFill>
                <a:latin typeface="Trebuchet MS"/>
                <a:cs typeface="Trebuchet MS"/>
              </a:rPr>
              <a:t>g</a:t>
            </a:r>
            <a:r>
              <a:rPr sz="1000" spc="-2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1000" spc="125" dirty="0">
                <a:solidFill>
                  <a:srgbClr val="474746"/>
                </a:solidFill>
                <a:latin typeface="Trebuchet MS"/>
                <a:cs typeface="Trebuchet MS"/>
              </a:rPr>
              <a:t>M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k</a:t>
            </a:r>
            <a:r>
              <a:rPr sz="1000" spc="-2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1000" spc="-20" dirty="0">
                <a:solidFill>
                  <a:srgbClr val="474746"/>
                </a:solidFill>
                <a:latin typeface="Trebuchet MS"/>
                <a:cs typeface="Trebuchet MS"/>
              </a:rPr>
              <a:t>r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r>
              <a:rPr sz="1000" spc="-1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1000" spc="-40" dirty="0">
                <a:solidFill>
                  <a:srgbClr val="474746"/>
                </a:solidFill>
                <a:latin typeface="Trebuchet MS"/>
                <a:cs typeface="Trebuchet MS"/>
              </a:rPr>
              <a:t>i</a:t>
            </a:r>
            <a:r>
              <a:rPr sz="1000" spc="50" dirty="0">
                <a:solidFill>
                  <a:srgbClr val="474746"/>
                </a:solidFill>
                <a:latin typeface="Trebuchet MS"/>
                <a:cs typeface="Trebuchet MS"/>
              </a:rPr>
              <a:t>m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1000" spc="-1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o</a:t>
            </a:r>
            <a:r>
              <a:rPr sz="1000" spc="-20" dirty="0">
                <a:solidFill>
                  <a:srgbClr val="474746"/>
                </a:solidFill>
                <a:latin typeface="Trebuchet MS"/>
                <a:cs typeface="Trebuchet MS"/>
              </a:rPr>
              <a:t>r</a:t>
            </a:r>
            <a:r>
              <a:rPr sz="1000" spc="20" dirty="0">
                <a:solidFill>
                  <a:srgbClr val="474746"/>
                </a:solidFill>
                <a:latin typeface="Trebuchet MS"/>
                <a:cs typeface="Trebuchet MS"/>
              </a:rPr>
              <a:t>s 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in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Apache</a:t>
            </a:r>
            <a:r>
              <a:rPr sz="10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Spark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09801" y="2391829"/>
            <a:ext cx="5546090" cy="292100"/>
            <a:chOff x="2209800" y="2391829"/>
            <a:chExt cx="5546090" cy="292100"/>
          </a:xfrm>
        </p:grpSpPr>
        <p:sp>
          <p:nvSpPr>
            <p:cNvPr id="24" name="object 24"/>
            <p:cNvSpPr/>
            <p:nvPr/>
          </p:nvSpPr>
          <p:spPr>
            <a:xfrm>
              <a:off x="2209800" y="2391829"/>
              <a:ext cx="5545670" cy="292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261700" y="2425953"/>
              <a:ext cx="5441315" cy="191770"/>
            </a:xfrm>
            <a:custGeom>
              <a:avLst/>
              <a:gdLst/>
              <a:ahLst/>
              <a:cxnLst/>
              <a:rect l="l" t="t" r="r" b="b"/>
              <a:pathLst>
                <a:path w="5441315" h="191769">
                  <a:moveTo>
                    <a:pt x="0" y="191205"/>
                  </a:moveTo>
                  <a:lnTo>
                    <a:pt x="1251" y="153991"/>
                  </a:lnTo>
                  <a:lnTo>
                    <a:pt x="4665" y="123601"/>
                  </a:lnTo>
                  <a:lnTo>
                    <a:pt x="9728" y="103112"/>
                  </a:lnTo>
                  <a:lnTo>
                    <a:pt x="15930" y="95599"/>
                  </a:lnTo>
                  <a:lnTo>
                    <a:pt x="2704591" y="95605"/>
                  </a:lnTo>
                  <a:lnTo>
                    <a:pt x="2710793" y="88092"/>
                  </a:lnTo>
                  <a:lnTo>
                    <a:pt x="2715856" y="67603"/>
                  </a:lnTo>
                  <a:lnTo>
                    <a:pt x="2719269" y="37213"/>
                  </a:lnTo>
                  <a:lnTo>
                    <a:pt x="2720521" y="0"/>
                  </a:lnTo>
                  <a:lnTo>
                    <a:pt x="2721774" y="37213"/>
                  </a:lnTo>
                  <a:lnTo>
                    <a:pt x="2725191" y="67603"/>
                  </a:lnTo>
                  <a:lnTo>
                    <a:pt x="2730258" y="88092"/>
                  </a:lnTo>
                  <a:lnTo>
                    <a:pt x="2736461" y="95605"/>
                  </a:lnTo>
                  <a:lnTo>
                    <a:pt x="5425117" y="95605"/>
                  </a:lnTo>
                  <a:lnTo>
                    <a:pt x="5431320" y="103118"/>
                  </a:lnTo>
                  <a:lnTo>
                    <a:pt x="5436385" y="123607"/>
                  </a:lnTo>
                  <a:lnTo>
                    <a:pt x="5439800" y="153997"/>
                  </a:lnTo>
                  <a:lnTo>
                    <a:pt x="5441053" y="191211"/>
                  </a:lnTo>
                </a:path>
              </a:pathLst>
            </a:custGeom>
            <a:ln w="127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493789" y="3763907"/>
            <a:ext cx="244221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Bring</a:t>
            </a:r>
            <a:r>
              <a:rPr sz="8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Your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474746"/>
                </a:solidFill>
                <a:latin typeface="Trebuchet MS"/>
                <a:cs typeface="Trebuchet MS"/>
              </a:rPr>
              <a:t>Own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Algorithm</a:t>
            </a:r>
            <a:r>
              <a:rPr sz="8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(You</a:t>
            </a:r>
            <a:r>
              <a:rPr sz="8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build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the</a:t>
            </a:r>
            <a:r>
              <a:rPr sz="8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Container)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9493" y="743826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9220" y="810222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9" name="object 29"/>
          <p:cNvSpPr/>
          <p:nvPr/>
        </p:nvSpPr>
        <p:spPr>
          <a:xfrm>
            <a:off x="217397" y="1480643"/>
            <a:ext cx="841248" cy="8412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30" name="object 30"/>
          <p:cNvGrpSpPr/>
          <p:nvPr/>
        </p:nvGrpSpPr>
        <p:grpSpPr>
          <a:xfrm>
            <a:off x="1296366" y="1220165"/>
            <a:ext cx="7654925" cy="3667125"/>
            <a:chOff x="1296365" y="1220165"/>
            <a:chExt cx="7654925" cy="3667125"/>
          </a:xfrm>
        </p:grpSpPr>
        <p:sp>
          <p:nvSpPr>
            <p:cNvPr id="31" name="object 31"/>
            <p:cNvSpPr/>
            <p:nvPr/>
          </p:nvSpPr>
          <p:spPr>
            <a:xfrm>
              <a:off x="1302715" y="1226515"/>
              <a:ext cx="7642225" cy="3654425"/>
            </a:xfrm>
            <a:custGeom>
              <a:avLst/>
              <a:gdLst/>
              <a:ahLst/>
              <a:cxnLst/>
              <a:rect l="l" t="t" r="r" b="b"/>
              <a:pathLst>
                <a:path w="7642225" h="3654425">
                  <a:moveTo>
                    <a:pt x="0" y="609049"/>
                  </a:moveTo>
                  <a:lnTo>
                    <a:pt x="1832" y="561452"/>
                  </a:lnTo>
                  <a:lnTo>
                    <a:pt x="7239" y="514857"/>
                  </a:lnTo>
                  <a:lnTo>
                    <a:pt x="16085" y="469400"/>
                  </a:lnTo>
                  <a:lnTo>
                    <a:pt x="28235" y="425215"/>
                  </a:lnTo>
                  <a:lnTo>
                    <a:pt x="43553" y="382438"/>
                  </a:lnTo>
                  <a:lnTo>
                    <a:pt x="61904" y="341205"/>
                  </a:lnTo>
                  <a:lnTo>
                    <a:pt x="83152" y="301650"/>
                  </a:lnTo>
                  <a:lnTo>
                    <a:pt x="107163" y="263910"/>
                  </a:lnTo>
                  <a:lnTo>
                    <a:pt x="133801" y="228120"/>
                  </a:lnTo>
                  <a:lnTo>
                    <a:pt x="162929" y="194414"/>
                  </a:lnTo>
                  <a:lnTo>
                    <a:pt x="194414" y="162930"/>
                  </a:lnTo>
                  <a:lnTo>
                    <a:pt x="228119" y="133801"/>
                  </a:lnTo>
                  <a:lnTo>
                    <a:pt x="263910" y="107163"/>
                  </a:lnTo>
                  <a:lnTo>
                    <a:pt x="301650" y="83153"/>
                  </a:lnTo>
                  <a:lnTo>
                    <a:pt x="341204" y="61904"/>
                  </a:lnTo>
                  <a:lnTo>
                    <a:pt x="382437" y="43553"/>
                  </a:lnTo>
                  <a:lnTo>
                    <a:pt x="425214" y="28235"/>
                  </a:lnTo>
                  <a:lnTo>
                    <a:pt x="469399" y="16085"/>
                  </a:lnTo>
                  <a:lnTo>
                    <a:pt x="514857" y="7239"/>
                  </a:lnTo>
                  <a:lnTo>
                    <a:pt x="561452" y="1832"/>
                  </a:lnTo>
                  <a:lnTo>
                    <a:pt x="609049" y="0"/>
                  </a:lnTo>
                  <a:lnTo>
                    <a:pt x="7033104" y="0"/>
                  </a:lnTo>
                  <a:lnTo>
                    <a:pt x="7080701" y="1832"/>
                  </a:lnTo>
                  <a:lnTo>
                    <a:pt x="7127296" y="7239"/>
                  </a:lnTo>
                  <a:lnTo>
                    <a:pt x="7172753" y="16085"/>
                  </a:lnTo>
                  <a:lnTo>
                    <a:pt x="7216939" y="28235"/>
                  </a:lnTo>
                  <a:lnTo>
                    <a:pt x="7259715" y="43553"/>
                  </a:lnTo>
                  <a:lnTo>
                    <a:pt x="7300949" y="61904"/>
                  </a:lnTo>
                  <a:lnTo>
                    <a:pt x="7340503" y="83153"/>
                  </a:lnTo>
                  <a:lnTo>
                    <a:pt x="7378243" y="107163"/>
                  </a:lnTo>
                  <a:lnTo>
                    <a:pt x="7414034" y="133801"/>
                  </a:lnTo>
                  <a:lnTo>
                    <a:pt x="7447739" y="162930"/>
                  </a:lnTo>
                  <a:lnTo>
                    <a:pt x="7479224" y="194414"/>
                  </a:lnTo>
                  <a:lnTo>
                    <a:pt x="7508353" y="228120"/>
                  </a:lnTo>
                  <a:lnTo>
                    <a:pt x="7534990" y="263910"/>
                  </a:lnTo>
                  <a:lnTo>
                    <a:pt x="7559001" y="301650"/>
                  </a:lnTo>
                  <a:lnTo>
                    <a:pt x="7580249" y="341205"/>
                  </a:lnTo>
                  <a:lnTo>
                    <a:pt x="7598601" y="382438"/>
                  </a:lnTo>
                  <a:lnTo>
                    <a:pt x="7613919" y="425215"/>
                  </a:lnTo>
                  <a:lnTo>
                    <a:pt x="7626068" y="469400"/>
                  </a:lnTo>
                  <a:lnTo>
                    <a:pt x="7634915" y="514857"/>
                  </a:lnTo>
                  <a:lnTo>
                    <a:pt x="7640321" y="561452"/>
                  </a:lnTo>
                  <a:lnTo>
                    <a:pt x="7642154" y="609049"/>
                  </a:lnTo>
                  <a:lnTo>
                    <a:pt x="7642154" y="3045181"/>
                  </a:lnTo>
                  <a:lnTo>
                    <a:pt x="7640321" y="3092778"/>
                  </a:lnTo>
                  <a:lnTo>
                    <a:pt x="7634915" y="3139373"/>
                  </a:lnTo>
                  <a:lnTo>
                    <a:pt x="7626068" y="3184831"/>
                  </a:lnTo>
                  <a:lnTo>
                    <a:pt x="7613919" y="3229016"/>
                  </a:lnTo>
                  <a:lnTo>
                    <a:pt x="7598601" y="3271793"/>
                  </a:lnTo>
                  <a:lnTo>
                    <a:pt x="7580249" y="3313027"/>
                  </a:lnTo>
                  <a:lnTo>
                    <a:pt x="7559001" y="3352581"/>
                  </a:lnTo>
                  <a:lnTo>
                    <a:pt x="7534990" y="3390321"/>
                  </a:lnTo>
                  <a:lnTo>
                    <a:pt x="7508353" y="3426112"/>
                  </a:lnTo>
                  <a:lnTo>
                    <a:pt x="7479224" y="3459817"/>
                  </a:lnTo>
                  <a:lnTo>
                    <a:pt x="7447739" y="3491302"/>
                  </a:lnTo>
                  <a:lnTo>
                    <a:pt x="7414034" y="3520430"/>
                  </a:lnTo>
                  <a:lnTo>
                    <a:pt x="7378243" y="3547068"/>
                  </a:lnTo>
                  <a:lnTo>
                    <a:pt x="7340503" y="3571079"/>
                  </a:lnTo>
                  <a:lnTo>
                    <a:pt x="7300949" y="3592327"/>
                  </a:lnTo>
                  <a:lnTo>
                    <a:pt x="7259715" y="3610678"/>
                  </a:lnTo>
                  <a:lnTo>
                    <a:pt x="7216939" y="3625996"/>
                  </a:lnTo>
                  <a:lnTo>
                    <a:pt x="7172753" y="3638146"/>
                  </a:lnTo>
                  <a:lnTo>
                    <a:pt x="7127296" y="3646992"/>
                  </a:lnTo>
                  <a:lnTo>
                    <a:pt x="7080701" y="3652399"/>
                  </a:lnTo>
                  <a:lnTo>
                    <a:pt x="7033104" y="3654232"/>
                  </a:lnTo>
                  <a:lnTo>
                    <a:pt x="609049" y="3654232"/>
                  </a:lnTo>
                  <a:lnTo>
                    <a:pt x="561452" y="3652399"/>
                  </a:lnTo>
                  <a:lnTo>
                    <a:pt x="514857" y="3646992"/>
                  </a:lnTo>
                  <a:lnTo>
                    <a:pt x="469399" y="3638146"/>
                  </a:lnTo>
                  <a:lnTo>
                    <a:pt x="425214" y="3625996"/>
                  </a:lnTo>
                  <a:lnTo>
                    <a:pt x="382437" y="3610678"/>
                  </a:lnTo>
                  <a:lnTo>
                    <a:pt x="341204" y="3592327"/>
                  </a:lnTo>
                  <a:lnTo>
                    <a:pt x="301650" y="3571079"/>
                  </a:lnTo>
                  <a:lnTo>
                    <a:pt x="263910" y="3547068"/>
                  </a:lnTo>
                  <a:lnTo>
                    <a:pt x="228119" y="3520430"/>
                  </a:lnTo>
                  <a:lnTo>
                    <a:pt x="194414" y="3491302"/>
                  </a:lnTo>
                  <a:lnTo>
                    <a:pt x="162929" y="3459817"/>
                  </a:lnTo>
                  <a:lnTo>
                    <a:pt x="133801" y="3426112"/>
                  </a:lnTo>
                  <a:lnTo>
                    <a:pt x="107163" y="3390321"/>
                  </a:lnTo>
                  <a:lnTo>
                    <a:pt x="83152" y="3352581"/>
                  </a:lnTo>
                  <a:lnTo>
                    <a:pt x="61904" y="3313027"/>
                  </a:lnTo>
                  <a:lnTo>
                    <a:pt x="43553" y="3271793"/>
                  </a:lnTo>
                  <a:lnTo>
                    <a:pt x="28235" y="3229016"/>
                  </a:lnTo>
                  <a:lnTo>
                    <a:pt x="16085" y="3184831"/>
                  </a:lnTo>
                  <a:lnTo>
                    <a:pt x="7239" y="3139373"/>
                  </a:lnTo>
                  <a:lnTo>
                    <a:pt x="1832" y="3092778"/>
                  </a:lnTo>
                  <a:lnTo>
                    <a:pt x="0" y="3045181"/>
                  </a:lnTo>
                  <a:lnTo>
                    <a:pt x="0" y="609049"/>
                  </a:lnTo>
                  <a:close/>
                </a:path>
              </a:pathLst>
            </a:custGeom>
            <a:ln w="12700">
              <a:solidFill>
                <a:srgbClr val="33D557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449575" y="1608493"/>
              <a:ext cx="543737" cy="5638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703834" y="1298066"/>
              <a:ext cx="543745" cy="56388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993250" y="1844471"/>
              <a:ext cx="1572895" cy="76200"/>
            </a:xfrm>
            <a:custGeom>
              <a:avLst/>
              <a:gdLst/>
              <a:ahLst/>
              <a:cxnLst/>
              <a:rect l="l" t="t" r="r" b="b"/>
              <a:pathLst>
                <a:path w="1572895" h="76200">
                  <a:moveTo>
                    <a:pt x="1496123" y="0"/>
                  </a:moveTo>
                  <a:lnTo>
                    <a:pt x="1496250" y="25400"/>
                  </a:lnTo>
                  <a:lnTo>
                    <a:pt x="0" y="33261"/>
                  </a:lnTo>
                  <a:lnTo>
                    <a:pt x="139" y="58661"/>
                  </a:lnTo>
                  <a:lnTo>
                    <a:pt x="1496390" y="50800"/>
                  </a:lnTo>
                  <a:lnTo>
                    <a:pt x="1496517" y="76200"/>
                  </a:lnTo>
                  <a:lnTo>
                    <a:pt x="1572514" y="37693"/>
                  </a:lnTo>
                  <a:lnTo>
                    <a:pt x="1496123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229458" y="1736014"/>
            <a:ext cx="51752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Fetch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89904" y="1445935"/>
            <a:ext cx="7315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Save </a:t>
            </a:r>
            <a:r>
              <a:rPr sz="600" spc="15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6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Artifacts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161545" y="735534"/>
            <a:ext cx="6995795" cy="4312285"/>
            <a:chOff x="1161544" y="735533"/>
            <a:chExt cx="6995795" cy="4312285"/>
          </a:xfrm>
        </p:grpSpPr>
        <p:sp>
          <p:nvSpPr>
            <p:cNvPr id="38" name="object 38"/>
            <p:cNvSpPr/>
            <p:nvPr/>
          </p:nvSpPr>
          <p:spPr>
            <a:xfrm>
              <a:off x="1161544" y="4421100"/>
              <a:ext cx="662071" cy="62659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620558" y="735533"/>
              <a:ext cx="536274" cy="7056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309882" y="1541906"/>
              <a:ext cx="1394460" cy="353060"/>
            </a:xfrm>
            <a:custGeom>
              <a:avLst/>
              <a:gdLst/>
              <a:ahLst/>
              <a:cxnLst/>
              <a:rect l="l" t="t" r="r" b="b"/>
              <a:pathLst>
                <a:path w="1394459" h="353060">
                  <a:moveTo>
                    <a:pt x="1317752" y="0"/>
                  </a:moveTo>
                  <a:lnTo>
                    <a:pt x="1317752" y="25400"/>
                  </a:lnTo>
                  <a:lnTo>
                    <a:pt x="689965" y="25400"/>
                  </a:lnTo>
                  <a:lnTo>
                    <a:pt x="684276" y="31076"/>
                  </a:lnTo>
                  <a:lnTo>
                    <a:pt x="684276" y="327558"/>
                  </a:lnTo>
                  <a:lnTo>
                    <a:pt x="0" y="327558"/>
                  </a:lnTo>
                  <a:lnTo>
                    <a:pt x="0" y="352958"/>
                  </a:lnTo>
                  <a:lnTo>
                    <a:pt x="703986" y="352958"/>
                  </a:lnTo>
                  <a:lnTo>
                    <a:pt x="709676" y="347281"/>
                  </a:lnTo>
                  <a:lnTo>
                    <a:pt x="709676" y="50800"/>
                  </a:lnTo>
                  <a:lnTo>
                    <a:pt x="1317752" y="50800"/>
                  </a:lnTo>
                  <a:lnTo>
                    <a:pt x="1317752" y="76200"/>
                  </a:lnTo>
                  <a:lnTo>
                    <a:pt x="1393952" y="38100"/>
                  </a:lnTo>
                  <a:lnTo>
                    <a:pt x="1317752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262029" y="1841496"/>
              <a:ext cx="1693329" cy="41063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309882" y="1869465"/>
              <a:ext cx="1522095" cy="278765"/>
            </a:xfrm>
            <a:custGeom>
              <a:avLst/>
              <a:gdLst/>
              <a:ahLst/>
              <a:cxnLst/>
              <a:rect l="l" t="t" r="r" b="b"/>
              <a:pathLst>
                <a:path w="1522095" h="278764">
                  <a:moveTo>
                    <a:pt x="704837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685126" y="25400"/>
                  </a:lnTo>
                  <a:lnTo>
                    <a:pt x="685126" y="247167"/>
                  </a:lnTo>
                  <a:lnTo>
                    <a:pt x="690803" y="252856"/>
                  </a:lnTo>
                  <a:lnTo>
                    <a:pt x="1445577" y="252856"/>
                  </a:lnTo>
                  <a:lnTo>
                    <a:pt x="1445577" y="278256"/>
                  </a:lnTo>
                  <a:lnTo>
                    <a:pt x="1521777" y="240156"/>
                  </a:lnTo>
                  <a:lnTo>
                    <a:pt x="1445577" y="202056"/>
                  </a:lnTo>
                  <a:lnTo>
                    <a:pt x="1445577" y="227456"/>
                  </a:lnTo>
                  <a:lnTo>
                    <a:pt x="710526" y="227456"/>
                  </a:lnTo>
                  <a:lnTo>
                    <a:pt x="710526" y="5689"/>
                  </a:lnTo>
                  <a:lnTo>
                    <a:pt x="704837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1497" y="4563111"/>
            <a:ext cx="4572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0803">
              <a:spcBef>
                <a:spcPts val="100"/>
              </a:spcBef>
            </a:pP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Fully  </a:t>
            </a:r>
            <a:r>
              <a:rPr sz="800" spc="25" dirty="0">
                <a:solidFill>
                  <a:srgbClr val="474746"/>
                </a:solidFill>
                <a:latin typeface="Trebuchet MS"/>
                <a:cs typeface="Trebuchet MS"/>
              </a:rPr>
              <a:t>m</a:t>
            </a: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800" spc="55" dirty="0">
                <a:solidFill>
                  <a:srgbClr val="474746"/>
                </a:solidFill>
                <a:latin typeface="Trebuchet MS"/>
                <a:cs typeface="Trebuchet MS"/>
              </a:rPr>
              <a:t>g</a:t>
            </a: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800" spc="25" dirty="0">
                <a:solidFill>
                  <a:srgbClr val="474746"/>
                </a:solidFill>
                <a:latin typeface="Trebuchet MS"/>
                <a:cs typeface="Trebuchet MS"/>
              </a:rPr>
              <a:t>d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52454" y="4560638"/>
            <a:ext cx="153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64525" y="1054888"/>
            <a:ext cx="39560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800" spc="-25" dirty="0">
                <a:solidFill>
                  <a:srgbClr val="474746"/>
                </a:solidFill>
                <a:latin typeface="Trebuchet MS"/>
                <a:cs typeface="Trebuchet MS"/>
              </a:rPr>
              <a:t>c</a:t>
            </a: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u</a:t>
            </a: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re</a:t>
            </a:r>
            <a:r>
              <a:rPr sz="800" spc="25" dirty="0">
                <a:solidFill>
                  <a:srgbClr val="474746"/>
                </a:solidFill>
                <a:latin typeface="Trebuchet MS"/>
                <a:cs typeface="Trebuchet MS"/>
              </a:rPr>
              <a:t>d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37982" y="947967"/>
            <a:ext cx="153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27243" y="2163307"/>
            <a:ext cx="7613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Save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Image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50556" y="4100702"/>
            <a:ext cx="4098290" cy="217366"/>
          </a:xfrm>
          <a:prstGeom prst="rect">
            <a:avLst/>
          </a:prstGeom>
          <a:ln w="12700">
            <a:solidFill>
              <a:srgbClr val="00BAFF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52476">
              <a:spcBef>
                <a:spcPts val="254"/>
              </a:spcBef>
              <a:tabLst>
                <a:tab pos="2443419" algn="l"/>
              </a:tabLst>
            </a:pPr>
            <a:r>
              <a:rPr sz="1200" spc="40" dirty="0">
                <a:solidFill>
                  <a:srgbClr val="474746"/>
                </a:solidFill>
                <a:latin typeface="Trebuchet MS"/>
                <a:cs typeface="Trebuchet MS"/>
              </a:rPr>
              <a:t>CPU	</a:t>
            </a:r>
            <a:r>
              <a:rPr sz="1200" spc="45" dirty="0">
                <a:solidFill>
                  <a:srgbClr val="474746"/>
                </a:solidFill>
                <a:latin typeface="Trebuchet MS"/>
                <a:cs typeface="Trebuchet MS"/>
              </a:rPr>
              <a:t>GPU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75794" y="4109855"/>
            <a:ext cx="1884680" cy="225062"/>
          </a:xfrm>
          <a:prstGeom prst="rect">
            <a:avLst/>
          </a:prstGeom>
          <a:ln w="12700">
            <a:solidFill>
              <a:srgbClr val="00BAFF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227324" algn="ctr">
              <a:spcBef>
                <a:spcPts val="315"/>
              </a:spcBef>
            </a:pPr>
            <a:r>
              <a:rPr sz="1200" spc="80" dirty="0">
                <a:solidFill>
                  <a:srgbClr val="474746"/>
                </a:solidFill>
                <a:latin typeface="Trebuchet MS"/>
                <a:cs typeface="Trebuchet MS"/>
              </a:rPr>
              <a:t>HPO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93274" y="3258846"/>
            <a:ext cx="15640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Bring Your </a:t>
            </a:r>
            <a:r>
              <a:rPr sz="800" spc="40" dirty="0">
                <a:solidFill>
                  <a:srgbClr val="474746"/>
                </a:solidFill>
                <a:latin typeface="Trebuchet MS"/>
                <a:cs typeface="Trebuchet MS"/>
              </a:rPr>
              <a:t>Own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Script 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(SageMaker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builds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the</a:t>
            </a:r>
            <a:r>
              <a:rPr sz="800" spc="-15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Container)</a:t>
            </a:r>
            <a:endParaRPr sz="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498094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529" y="139509"/>
            <a:ext cx="31902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dirty="0">
                <a:solidFill>
                  <a:srgbClr val="474746"/>
                </a:solidFill>
                <a:latin typeface="Arial"/>
                <a:cs typeface="Arial"/>
              </a:rPr>
              <a:t>Model</a:t>
            </a:r>
            <a:r>
              <a:rPr sz="2800" b="1" spc="-9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74746"/>
                </a:solidFill>
                <a:latin typeface="Arial"/>
                <a:cs typeface="Arial"/>
              </a:rPr>
              <a:t>Deployment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700" y="823049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960" y="889445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328494" y="1559864"/>
            <a:ext cx="841247" cy="86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6"/>
          <p:cNvSpPr/>
          <p:nvPr/>
        </p:nvSpPr>
        <p:spPr>
          <a:xfrm>
            <a:off x="1786319" y="1143267"/>
            <a:ext cx="543737" cy="563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7"/>
          <p:cNvSpPr/>
          <p:nvPr/>
        </p:nvSpPr>
        <p:spPr>
          <a:xfrm>
            <a:off x="1914131" y="4036600"/>
            <a:ext cx="332259" cy="342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1786508" y="4415086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7608" y="1143266"/>
            <a:ext cx="3413760" cy="3413760"/>
          </a:xfrm>
          <a:custGeom>
            <a:avLst/>
            <a:gdLst/>
            <a:ahLst/>
            <a:cxnLst/>
            <a:rect l="l" t="t" r="r" b="b"/>
            <a:pathLst>
              <a:path w="3413759" h="3413760">
                <a:moveTo>
                  <a:pt x="0" y="568925"/>
                </a:moveTo>
                <a:lnTo>
                  <a:pt x="2088" y="519836"/>
                </a:lnTo>
                <a:lnTo>
                  <a:pt x="8239" y="471906"/>
                </a:lnTo>
                <a:lnTo>
                  <a:pt x="18282" y="425307"/>
                </a:lnTo>
                <a:lnTo>
                  <a:pt x="32046" y="380209"/>
                </a:lnTo>
                <a:lnTo>
                  <a:pt x="49361" y="336783"/>
                </a:lnTo>
                <a:lnTo>
                  <a:pt x="70055" y="295199"/>
                </a:lnTo>
                <a:lnTo>
                  <a:pt x="93958" y="255629"/>
                </a:lnTo>
                <a:lnTo>
                  <a:pt x="120899" y="218243"/>
                </a:lnTo>
                <a:lnTo>
                  <a:pt x="150708" y="183213"/>
                </a:lnTo>
                <a:lnTo>
                  <a:pt x="183213" y="150708"/>
                </a:lnTo>
                <a:lnTo>
                  <a:pt x="218244" y="120899"/>
                </a:lnTo>
                <a:lnTo>
                  <a:pt x="255630" y="93958"/>
                </a:lnTo>
                <a:lnTo>
                  <a:pt x="295200" y="70055"/>
                </a:lnTo>
                <a:lnTo>
                  <a:pt x="336784" y="49361"/>
                </a:lnTo>
                <a:lnTo>
                  <a:pt x="380210" y="32046"/>
                </a:lnTo>
                <a:lnTo>
                  <a:pt x="425308" y="18282"/>
                </a:lnTo>
                <a:lnTo>
                  <a:pt x="471907" y="8239"/>
                </a:lnTo>
                <a:lnTo>
                  <a:pt x="519837" y="2088"/>
                </a:lnTo>
                <a:lnTo>
                  <a:pt x="568926" y="0"/>
                </a:lnTo>
                <a:lnTo>
                  <a:pt x="2844551" y="0"/>
                </a:lnTo>
                <a:lnTo>
                  <a:pt x="2893640" y="2088"/>
                </a:lnTo>
                <a:lnTo>
                  <a:pt x="2941570" y="8239"/>
                </a:lnTo>
                <a:lnTo>
                  <a:pt x="2988170" y="18282"/>
                </a:lnTo>
                <a:lnTo>
                  <a:pt x="3033268" y="32046"/>
                </a:lnTo>
                <a:lnTo>
                  <a:pt x="3076694" y="49361"/>
                </a:lnTo>
                <a:lnTo>
                  <a:pt x="3118278" y="70055"/>
                </a:lnTo>
                <a:lnTo>
                  <a:pt x="3157849" y="93958"/>
                </a:lnTo>
                <a:lnTo>
                  <a:pt x="3195235" y="120899"/>
                </a:lnTo>
                <a:lnTo>
                  <a:pt x="3230266" y="150708"/>
                </a:lnTo>
                <a:lnTo>
                  <a:pt x="3262771" y="183213"/>
                </a:lnTo>
                <a:lnTo>
                  <a:pt x="3292580" y="218243"/>
                </a:lnTo>
                <a:lnTo>
                  <a:pt x="3319522" y="255629"/>
                </a:lnTo>
                <a:lnTo>
                  <a:pt x="3343425" y="295199"/>
                </a:lnTo>
                <a:lnTo>
                  <a:pt x="3364120" y="336783"/>
                </a:lnTo>
                <a:lnTo>
                  <a:pt x="3381434" y="380209"/>
                </a:lnTo>
                <a:lnTo>
                  <a:pt x="3395199" y="425307"/>
                </a:lnTo>
                <a:lnTo>
                  <a:pt x="3405242" y="471906"/>
                </a:lnTo>
                <a:lnTo>
                  <a:pt x="3411393" y="519836"/>
                </a:lnTo>
                <a:lnTo>
                  <a:pt x="3413481" y="568925"/>
                </a:lnTo>
                <a:lnTo>
                  <a:pt x="3413481" y="2844651"/>
                </a:lnTo>
                <a:lnTo>
                  <a:pt x="3411393" y="2893740"/>
                </a:lnTo>
                <a:lnTo>
                  <a:pt x="3405242" y="2941670"/>
                </a:lnTo>
                <a:lnTo>
                  <a:pt x="3395199" y="2988269"/>
                </a:lnTo>
                <a:lnTo>
                  <a:pt x="3381434" y="3033367"/>
                </a:lnTo>
                <a:lnTo>
                  <a:pt x="3364120" y="3076793"/>
                </a:lnTo>
                <a:lnTo>
                  <a:pt x="3343425" y="3118376"/>
                </a:lnTo>
                <a:lnTo>
                  <a:pt x="3319522" y="3157946"/>
                </a:lnTo>
                <a:lnTo>
                  <a:pt x="3292580" y="3195331"/>
                </a:lnTo>
                <a:lnTo>
                  <a:pt x="3262771" y="3230361"/>
                </a:lnTo>
                <a:lnTo>
                  <a:pt x="3230266" y="3262866"/>
                </a:lnTo>
                <a:lnTo>
                  <a:pt x="3195235" y="3292674"/>
                </a:lnTo>
                <a:lnTo>
                  <a:pt x="3157849" y="3319615"/>
                </a:lnTo>
                <a:lnTo>
                  <a:pt x="3118278" y="3343518"/>
                </a:lnTo>
                <a:lnTo>
                  <a:pt x="3076694" y="3364211"/>
                </a:lnTo>
                <a:lnTo>
                  <a:pt x="3033268" y="3381526"/>
                </a:lnTo>
                <a:lnTo>
                  <a:pt x="2988170" y="3395290"/>
                </a:lnTo>
                <a:lnTo>
                  <a:pt x="2941570" y="3405332"/>
                </a:lnTo>
                <a:lnTo>
                  <a:pt x="2893640" y="3411483"/>
                </a:lnTo>
                <a:lnTo>
                  <a:pt x="2844551" y="3413571"/>
                </a:lnTo>
                <a:lnTo>
                  <a:pt x="568926" y="3413571"/>
                </a:lnTo>
                <a:lnTo>
                  <a:pt x="519837" y="3411483"/>
                </a:lnTo>
                <a:lnTo>
                  <a:pt x="471907" y="3405332"/>
                </a:lnTo>
                <a:lnTo>
                  <a:pt x="425308" y="3395290"/>
                </a:lnTo>
                <a:lnTo>
                  <a:pt x="380210" y="3381526"/>
                </a:lnTo>
                <a:lnTo>
                  <a:pt x="336784" y="3364211"/>
                </a:lnTo>
                <a:lnTo>
                  <a:pt x="295200" y="3343518"/>
                </a:lnTo>
                <a:lnTo>
                  <a:pt x="255630" y="3319615"/>
                </a:lnTo>
                <a:lnTo>
                  <a:pt x="218244" y="3292674"/>
                </a:lnTo>
                <a:lnTo>
                  <a:pt x="183213" y="3262866"/>
                </a:lnTo>
                <a:lnTo>
                  <a:pt x="150708" y="3230361"/>
                </a:lnTo>
                <a:lnTo>
                  <a:pt x="120899" y="3195331"/>
                </a:lnTo>
                <a:lnTo>
                  <a:pt x="93958" y="3157946"/>
                </a:lnTo>
                <a:lnTo>
                  <a:pt x="70055" y="3118376"/>
                </a:lnTo>
                <a:lnTo>
                  <a:pt x="49361" y="3076793"/>
                </a:lnTo>
                <a:lnTo>
                  <a:pt x="32046" y="3033367"/>
                </a:lnTo>
                <a:lnTo>
                  <a:pt x="18282" y="2988269"/>
                </a:lnTo>
                <a:lnTo>
                  <a:pt x="8239" y="2941670"/>
                </a:lnTo>
                <a:lnTo>
                  <a:pt x="2088" y="2893740"/>
                </a:lnTo>
                <a:lnTo>
                  <a:pt x="0" y="2844651"/>
                </a:lnTo>
                <a:lnTo>
                  <a:pt x="0" y="568925"/>
                </a:lnTo>
                <a:close/>
              </a:path>
            </a:pathLst>
          </a:custGeom>
          <a:ln w="25400">
            <a:solidFill>
              <a:srgbClr val="00BA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0" name="object 10"/>
          <p:cNvGrpSpPr/>
          <p:nvPr/>
        </p:nvGrpSpPr>
        <p:grpSpPr>
          <a:xfrm>
            <a:off x="1524444" y="1892414"/>
            <a:ext cx="1079500" cy="2051685"/>
            <a:chOff x="1524444" y="1892414"/>
            <a:chExt cx="1079500" cy="2051685"/>
          </a:xfrm>
        </p:grpSpPr>
        <p:sp>
          <p:nvSpPr>
            <p:cNvPr id="11" name="object 11"/>
            <p:cNvSpPr/>
            <p:nvPr/>
          </p:nvSpPr>
          <p:spPr>
            <a:xfrm>
              <a:off x="1537144" y="1905114"/>
              <a:ext cx="1054100" cy="2026285"/>
            </a:xfrm>
            <a:custGeom>
              <a:avLst/>
              <a:gdLst/>
              <a:ahLst/>
              <a:cxnLst/>
              <a:rect l="l" t="t" r="r" b="b"/>
              <a:pathLst>
                <a:path w="1054100" h="2026285">
                  <a:moveTo>
                    <a:pt x="0" y="175584"/>
                  </a:moveTo>
                  <a:lnTo>
                    <a:pt x="6272" y="128906"/>
                  </a:lnTo>
                  <a:lnTo>
                    <a:pt x="23972" y="86963"/>
                  </a:lnTo>
                  <a:lnTo>
                    <a:pt x="51427" y="51427"/>
                  </a:lnTo>
                  <a:lnTo>
                    <a:pt x="86963" y="23972"/>
                  </a:lnTo>
                  <a:lnTo>
                    <a:pt x="128906" y="6272"/>
                  </a:lnTo>
                  <a:lnTo>
                    <a:pt x="175584" y="0"/>
                  </a:lnTo>
                  <a:lnTo>
                    <a:pt x="877905" y="0"/>
                  </a:lnTo>
                  <a:lnTo>
                    <a:pt x="924583" y="6272"/>
                  </a:lnTo>
                  <a:lnTo>
                    <a:pt x="966526" y="23972"/>
                  </a:lnTo>
                  <a:lnTo>
                    <a:pt x="1002062" y="51427"/>
                  </a:lnTo>
                  <a:lnTo>
                    <a:pt x="1029518" y="86963"/>
                  </a:lnTo>
                  <a:lnTo>
                    <a:pt x="1047218" y="128906"/>
                  </a:lnTo>
                  <a:lnTo>
                    <a:pt x="1053490" y="175584"/>
                  </a:lnTo>
                  <a:lnTo>
                    <a:pt x="1053490" y="1850231"/>
                  </a:lnTo>
                  <a:lnTo>
                    <a:pt x="1047218" y="1896907"/>
                  </a:lnTo>
                  <a:lnTo>
                    <a:pt x="1029518" y="1938849"/>
                  </a:lnTo>
                  <a:lnTo>
                    <a:pt x="1002062" y="1974384"/>
                  </a:lnTo>
                  <a:lnTo>
                    <a:pt x="966526" y="2001839"/>
                  </a:lnTo>
                  <a:lnTo>
                    <a:pt x="924583" y="2019539"/>
                  </a:lnTo>
                  <a:lnTo>
                    <a:pt x="877905" y="2025811"/>
                  </a:lnTo>
                  <a:lnTo>
                    <a:pt x="175584" y="2025811"/>
                  </a:lnTo>
                  <a:lnTo>
                    <a:pt x="128906" y="2019539"/>
                  </a:lnTo>
                  <a:lnTo>
                    <a:pt x="86963" y="2001839"/>
                  </a:lnTo>
                  <a:lnTo>
                    <a:pt x="51427" y="1974384"/>
                  </a:lnTo>
                  <a:lnTo>
                    <a:pt x="23972" y="1938849"/>
                  </a:lnTo>
                  <a:lnTo>
                    <a:pt x="6272" y="1896907"/>
                  </a:lnTo>
                  <a:lnTo>
                    <a:pt x="0" y="1850231"/>
                  </a:lnTo>
                  <a:lnTo>
                    <a:pt x="0" y="175584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587576" y="2922803"/>
              <a:ext cx="138430" cy="176530"/>
            </a:xfrm>
            <a:custGeom>
              <a:avLst/>
              <a:gdLst/>
              <a:ahLst/>
              <a:cxnLst/>
              <a:rect l="l" t="t" r="r" b="b"/>
              <a:pathLst>
                <a:path w="138430" h="176530">
                  <a:moveTo>
                    <a:pt x="138328" y="0"/>
                  </a:moveTo>
                  <a:lnTo>
                    <a:pt x="0" y="0"/>
                  </a:lnTo>
                  <a:lnTo>
                    <a:pt x="0" y="176199"/>
                  </a:lnTo>
                  <a:lnTo>
                    <a:pt x="138328" y="176199"/>
                  </a:lnTo>
                  <a:lnTo>
                    <a:pt x="138328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8229" y="2946403"/>
              <a:ext cx="262467" cy="2624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83245" y="2951327"/>
              <a:ext cx="152488" cy="1524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20253" y="2998470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6740" y="3061365"/>
              <a:ext cx="365514" cy="3655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3108" y="2280780"/>
              <a:ext cx="152488" cy="1810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640116" y="2356446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676603" y="2419337"/>
              <a:ext cx="365514" cy="3655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084476" y="2272512"/>
              <a:ext cx="152488" cy="1810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1471" y="2348179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157958" y="2411074"/>
              <a:ext cx="365514" cy="3655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88057" y="2920377"/>
              <a:ext cx="152491" cy="18101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125065" y="2996044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161552" y="3058939"/>
              <a:ext cx="365514" cy="3655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24846" y="2817864"/>
            <a:ext cx="8286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Versions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same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 saved</a:t>
            </a:r>
            <a:r>
              <a:rPr sz="6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containers.  </a:t>
            </a:r>
            <a:r>
              <a:rPr sz="600" spc="15" dirty="0">
                <a:solidFill>
                  <a:srgbClr val="00BAFF"/>
                </a:solidFill>
                <a:latin typeface="Trebuchet MS"/>
                <a:cs typeface="Trebuchet MS"/>
              </a:rPr>
              <a:t>Prod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is the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primary  </a:t>
            </a:r>
            <a:r>
              <a:rPr sz="600" spc="-15" dirty="0">
                <a:solidFill>
                  <a:srgbClr val="474746"/>
                </a:solidFill>
                <a:latin typeface="Trebuchet MS"/>
                <a:cs typeface="Trebuchet MS"/>
              </a:rPr>
              <a:t>one, </a:t>
            </a:r>
            <a:r>
              <a:rPr sz="600" spc="85" dirty="0">
                <a:solidFill>
                  <a:srgbClr val="474746"/>
                </a:solidFill>
                <a:latin typeface="Trebuchet MS"/>
                <a:cs typeface="Trebuchet MS"/>
              </a:rPr>
              <a:t>50%</a:t>
            </a:r>
            <a:r>
              <a:rPr sz="600" spc="-114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traffic  </a:t>
            </a:r>
            <a:r>
              <a:rPr sz="600" spc="15" dirty="0">
                <a:solidFill>
                  <a:srgbClr val="474746"/>
                </a:solidFill>
                <a:latin typeface="Trebuchet MS"/>
                <a:cs typeface="Trebuchet MS"/>
              </a:rPr>
              <a:t>must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be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served</a:t>
            </a:r>
            <a:r>
              <a:rPr sz="6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474746"/>
                </a:solidFill>
                <a:latin typeface="Trebuchet MS"/>
                <a:cs typeface="Trebuchet MS"/>
              </a:rPr>
              <a:t>there!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39043" y="4983312"/>
            <a:ext cx="8255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79137" y="4688510"/>
            <a:ext cx="302983" cy="302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709117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19024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Model</a:t>
            </a:r>
            <a:r>
              <a:rPr spc="-90" dirty="0"/>
              <a:t> </a:t>
            </a:r>
            <a:r>
              <a:rPr dirty="0"/>
              <a:t>Deployment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700" y="823049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960" y="889445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328494" y="1559864"/>
            <a:ext cx="841247" cy="86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1524445" y="1130566"/>
            <a:ext cx="5069840" cy="3439160"/>
            <a:chOff x="1524444" y="1130566"/>
            <a:chExt cx="5069840" cy="3439160"/>
          </a:xfrm>
        </p:grpSpPr>
        <p:sp>
          <p:nvSpPr>
            <p:cNvPr id="7" name="object 7"/>
            <p:cNvSpPr/>
            <p:nvPr/>
          </p:nvSpPr>
          <p:spPr>
            <a:xfrm>
              <a:off x="1786318" y="1143266"/>
              <a:ext cx="543737" cy="5638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3167608" y="1143266"/>
              <a:ext cx="3413760" cy="3413760"/>
            </a:xfrm>
            <a:custGeom>
              <a:avLst/>
              <a:gdLst/>
              <a:ahLst/>
              <a:cxnLst/>
              <a:rect l="l" t="t" r="r" b="b"/>
              <a:pathLst>
                <a:path w="3413759" h="3413760">
                  <a:moveTo>
                    <a:pt x="0" y="568925"/>
                  </a:moveTo>
                  <a:lnTo>
                    <a:pt x="2088" y="519836"/>
                  </a:lnTo>
                  <a:lnTo>
                    <a:pt x="8239" y="471906"/>
                  </a:lnTo>
                  <a:lnTo>
                    <a:pt x="18282" y="425307"/>
                  </a:lnTo>
                  <a:lnTo>
                    <a:pt x="32046" y="380209"/>
                  </a:lnTo>
                  <a:lnTo>
                    <a:pt x="49361" y="336783"/>
                  </a:lnTo>
                  <a:lnTo>
                    <a:pt x="70055" y="295199"/>
                  </a:lnTo>
                  <a:lnTo>
                    <a:pt x="93958" y="255629"/>
                  </a:lnTo>
                  <a:lnTo>
                    <a:pt x="120899" y="218243"/>
                  </a:lnTo>
                  <a:lnTo>
                    <a:pt x="150708" y="183213"/>
                  </a:lnTo>
                  <a:lnTo>
                    <a:pt x="183213" y="150708"/>
                  </a:lnTo>
                  <a:lnTo>
                    <a:pt x="218244" y="120899"/>
                  </a:lnTo>
                  <a:lnTo>
                    <a:pt x="255630" y="93958"/>
                  </a:lnTo>
                  <a:lnTo>
                    <a:pt x="295200" y="70055"/>
                  </a:lnTo>
                  <a:lnTo>
                    <a:pt x="336784" y="49361"/>
                  </a:lnTo>
                  <a:lnTo>
                    <a:pt x="380210" y="32046"/>
                  </a:lnTo>
                  <a:lnTo>
                    <a:pt x="425308" y="18282"/>
                  </a:lnTo>
                  <a:lnTo>
                    <a:pt x="471907" y="8239"/>
                  </a:lnTo>
                  <a:lnTo>
                    <a:pt x="519837" y="2088"/>
                  </a:lnTo>
                  <a:lnTo>
                    <a:pt x="568926" y="0"/>
                  </a:lnTo>
                  <a:lnTo>
                    <a:pt x="2844551" y="0"/>
                  </a:lnTo>
                  <a:lnTo>
                    <a:pt x="2893640" y="2088"/>
                  </a:lnTo>
                  <a:lnTo>
                    <a:pt x="2941570" y="8239"/>
                  </a:lnTo>
                  <a:lnTo>
                    <a:pt x="2988170" y="18282"/>
                  </a:lnTo>
                  <a:lnTo>
                    <a:pt x="3033268" y="32046"/>
                  </a:lnTo>
                  <a:lnTo>
                    <a:pt x="3076694" y="49361"/>
                  </a:lnTo>
                  <a:lnTo>
                    <a:pt x="3118278" y="70055"/>
                  </a:lnTo>
                  <a:lnTo>
                    <a:pt x="3157849" y="93958"/>
                  </a:lnTo>
                  <a:lnTo>
                    <a:pt x="3195235" y="120899"/>
                  </a:lnTo>
                  <a:lnTo>
                    <a:pt x="3230266" y="150708"/>
                  </a:lnTo>
                  <a:lnTo>
                    <a:pt x="3262771" y="183213"/>
                  </a:lnTo>
                  <a:lnTo>
                    <a:pt x="3292580" y="218243"/>
                  </a:lnTo>
                  <a:lnTo>
                    <a:pt x="3319522" y="255629"/>
                  </a:lnTo>
                  <a:lnTo>
                    <a:pt x="3343425" y="295199"/>
                  </a:lnTo>
                  <a:lnTo>
                    <a:pt x="3364120" y="336783"/>
                  </a:lnTo>
                  <a:lnTo>
                    <a:pt x="3381434" y="380209"/>
                  </a:lnTo>
                  <a:lnTo>
                    <a:pt x="3395199" y="425307"/>
                  </a:lnTo>
                  <a:lnTo>
                    <a:pt x="3405242" y="471906"/>
                  </a:lnTo>
                  <a:lnTo>
                    <a:pt x="3411393" y="519836"/>
                  </a:lnTo>
                  <a:lnTo>
                    <a:pt x="3413481" y="568925"/>
                  </a:lnTo>
                  <a:lnTo>
                    <a:pt x="3413481" y="2844651"/>
                  </a:lnTo>
                  <a:lnTo>
                    <a:pt x="3411393" y="2893740"/>
                  </a:lnTo>
                  <a:lnTo>
                    <a:pt x="3405242" y="2941670"/>
                  </a:lnTo>
                  <a:lnTo>
                    <a:pt x="3395199" y="2988269"/>
                  </a:lnTo>
                  <a:lnTo>
                    <a:pt x="3381434" y="3033367"/>
                  </a:lnTo>
                  <a:lnTo>
                    <a:pt x="3364120" y="3076793"/>
                  </a:lnTo>
                  <a:lnTo>
                    <a:pt x="3343425" y="3118376"/>
                  </a:lnTo>
                  <a:lnTo>
                    <a:pt x="3319522" y="3157946"/>
                  </a:lnTo>
                  <a:lnTo>
                    <a:pt x="3292580" y="3195331"/>
                  </a:lnTo>
                  <a:lnTo>
                    <a:pt x="3262771" y="3230361"/>
                  </a:lnTo>
                  <a:lnTo>
                    <a:pt x="3230266" y="3262866"/>
                  </a:lnTo>
                  <a:lnTo>
                    <a:pt x="3195235" y="3292674"/>
                  </a:lnTo>
                  <a:lnTo>
                    <a:pt x="3157849" y="3319615"/>
                  </a:lnTo>
                  <a:lnTo>
                    <a:pt x="3118278" y="3343518"/>
                  </a:lnTo>
                  <a:lnTo>
                    <a:pt x="3076694" y="3364211"/>
                  </a:lnTo>
                  <a:lnTo>
                    <a:pt x="3033268" y="3381526"/>
                  </a:lnTo>
                  <a:lnTo>
                    <a:pt x="2988170" y="3395290"/>
                  </a:lnTo>
                  <a:lnTo>
                    <a:pt x="2941570" y="3405332"/>
                  </a:lnTo>
                  <a:lnTo>
                    <a:pt x="2893640" y="3411483"/>
                  </a:lnTo>
                  <a:lnTo>
                    <a:pt x="2844551" y="3413571"/>
                  </a:lnTo>
                  <a:lnTo>
                    <a:pt x="568926" y="3413571"/>
                  </a:lnTo>
                  <a:lnTo>
                    <a:pt x="519837" y="3411483"/>
                  </a:lnTo>
                  <a:lnTo>
                    <a:pt x="471907" y="3405332"/>
                  </a:lnTo>
                  <a:lnTo>
                    <a:pt x="425308" y="3395290"/>
                  </a:lnTo>
                  <a:lnTo>
                    <a:pt x="380210" y="3381526"/>
                  </a:lnTo>
                  <a:lnTo>
                    <a:pt x="336784" y="3364211"/>
                  </a:lnTo>
                  <a:lnTo>
                    <a:pt x="295200" y="3343518"/>
                  </a:lnTo>
                  <a:lnTo>
                    <a:pt x="255630" y="3319615"/>
                  </a:lnTo>
                  <a:lnTo>
                    <a:pt x="218244" y="3292674"/>
                  </a:lnTo>
                  <a:lnTo>
                    <a:pt x="183213" y="3262866"/>
                  </a:lnTo>
                  <a:lnTo>
                    <a:pt x="150708" y="3230361"/>
                  </a:lnTo>
                  <a:lnTo>
                    <a:pt x="120899" y="3195331"/>
                  </a:lnTo>
                  <a:lnTo>
                    <a:pt x="93958" y="3157946"/>
                  </a:lnTo>
                  <a:lnTo>
                    <a:pt x="70055" y="3118376"/>
                  </a:lnTo>
                  <a:lnTo>
                    <a:pt x="49361" y="3076793"/>
                  </a:lnTo>
                  <a:lnTo>
                    <a:pt x="32046" y="3033367"/>
                  </a:lnTo>
                  <a:lnTo>
                    <a:pt x="18282" y="2988269"/>
                  </a:lnTo>
                  <a:lnTo>
                    <a:pt x="8239" y="2941670"/>
                  </a:lnTo>
                  <a:lnTo>
                    <a:pt x="2088" y="2893740"/>
                  </a:lnTo>
                  <a:lnTo>
                    <a:pt x="0" y="2844651"/>
                  </a:lnTo>
                  <a:lnTo>
                    <a:pt x="0" y="568925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3559517" y="1962035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7144" y="1905114"/>
              <a:ext cx="1054100" cy="2026285"/>
            </a:xfrm>
            <a:custGeom>
              <a:avLst/>
              <a:gdLst/>
              <a:ahLst/>
              <a:cxnLst/>
              <a:rect l="l" t="t" r="r" b="b"/>
              <a:pathLst>
                <a:path w="1054100" h="2026285">
                  <a:moveTo>
                    <a:pt x="0" y="175584"/>
                  </a:moveTo>
                  <a:lnTo>
                    <a:pt x="6272" y="128906"/>
                  </a:lnTo>
                  <a:lnTo>
                    <a:pt x="23972" y="86963"/>
                  </a:lnTo>
                  <a:lnTo>
                    <a:pt x="51427" y="51427"/>
                  </a:lnTo>
                  <a:lnTo>
                    <a:pt x="86963" y="23972"/>
                  </a:lnTo>
                  <a:lnTo>
                    <a:pt x="128906" y="6272"/>
                  </a:lnTo>
                  <a:lnTo>
                    <a:pt x="175584" y="0"/>
                  </a:lnTo>
                  <a:lnTo>
                    <a:pt x="877905" y="0"/>
                  </a:lnTo>
                  <a:lnTo>
                    <a:pt x="924583" y="6272"/>
                  </a:lnTo>
                  <a:lnTo>
                    <a:pt x="966526" y="23972"/>
                  </a:lnTo>
                  <a:lnTo>
                    <a:pt x="1002062" y="51427"/>
                  </a:lnTo>
                  <a:lnTo>
                    <a:pt x="1029518" y="86963"/>
                  </a:lnTo>
                  <a:lnTo>
                    <a:pt x="1047218" y="128906"/>
                  </a:lnTo>
                  <a:lnTo>
                    <a:pt x="1053490" y="175584"/>
                  </a:lnTo>
                  <a:lnTo>
                    <a:pt x="1053490" y="1850231"/>
                  </a:lnTo>
                  <a:lnTo>
                    <a:pt x="1047218" y="1896907"/>
                  </a:lnTo>
                  <a:lnTo>
                    <a:pt x="1029518" y="1938849"/>
                  </a:lnTo>
                  <a:lnTo>
                    <a:pt x="1002062" y="1974384"/>
                  </a:lnTo>
                  <a:lnTo>
                    <a:pt x="966526" y="2001839"/>
                  </a:lnTo>
                  <a:lnTo>
                    <a:pt x="924583" y="2019539"/>
                  </a:lnTo>
                  <a:lnTo>
                    <a:pt x="877905" y="2025811"/>
                  </a:lnTo>
                  <a:lnTo>
                    <a:pt x="175584" y="2025811"/>
                  </a:lnTo>
                  <a:lnTo>
                    <a:pt x="128906" y="2019539"/>
                  </a:lnTo>
                  <a:lnTo>
                    <a:pt x="86963" y="2001839"/>
                  </a:lnTo>
                  <a:lnTo>
                    <a:pt x="51427" y="1974384"/>
                  </a:lnTo>
                  <a:lnTo>
                    <a:pt x="23972" y="1938849"/>
                  </a:lnTo>
                  <a:lnTo>
                    <a:pt x="6272" y="1896907"/>
                  </a:lnTo>
                  <a:lnTo>
                    <a:pt x="0" y="1850231"/>
                  </a:lnTo>
                  <a:lnTo>
                    <a:pt x="0" y="175584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7576" y="2922803"/>
              <a:ext cx="138430" cy="176530"/>
            </a:xfrm>
            <a:custGeom>
              <a:avLst/>
              <a:gdLst/>
              <a:ahLst/>
              <a:cxnLst/>
              <a:rect l="l" t="t" r="r" b="b"/>
              <a:pathLst>
                <a:path w="138430" h="176530">
                  <a:moveTo>
                    <a:pt x="138328" y="0"/>
                  </a:moveTo>
                  <a:lnTo>
                    <a:pt x="0" y="0"/>
                  </a:lnTo>
                  <a:lnTo>
                    <a:pt x="0" y="176199"/>
                  </a:lnTo>
                  <a:lnTo>
                    <a:pt x="138328" y="176199"/>
                  </a:lnTo>
                  <a:lnTo>
                    <a:pt x="138328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528229" y="2946403"/>
              <a:ext cx="262467" cy="262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3245" y="2951327"/>
              <a:ext cx="152488" cy="152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0253" y="2998469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6740" y="3061365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3108" y="2280780"/>
              <a:ext cx="152488" cy="1810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640116" y="2356446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6603" y="2419337"/>
              <a:ext cx="365514" cy="3655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084476" y="2272512"/>
              <a:ext cx="152488" cy="1810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121471" y="2348179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157958" y="2411074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8057" y="2920377"/>
              <a:ext cx="152491" cy="1810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5065" y="2996044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161552" y="3058939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811883" y="1420977"/>
              <a:ext cx="1748155" cy="2299970"/>
            </a:xfrm>
            <a:custGeom>
              <a:avLst/>
              <a:gdLst/>
              <a:ahLst/>
              <a:cxnLst/>
              <a:rect l="l" t="t" r="r" b="b"/>
              <a:pathLst>
                <a:path w="1748154" h="2299970">
                  <a:moveTo>
                    <a:pt x="1747634" y="672731"/>
                  </a:moveTo>
                  <a:lnTo>
                    <a:pt x="1671434" y="634631"/>
                  </a:lnTo>
                  <a:lnTo>
                    <a:pt x="1671434" y="668502"/>
                  </a:lnTo>
                  <a:lnTo>
                    <a:pt x="1137132" y="668502"/>
                  </a:lnTo>
                  <a:lnTo>
                    <a:pt x="1137132" y="1892"/>
                  </a:lnTo>
                  <a:lnTo>
                    <a:pt x="1135240" y="0"/>
                  </a:lnTo>
                  <a:lnTo>
                    <a:pt x="518172" y="0"/>
                  </a:lnTo>
                  <a:lnTo>
                    <a:pt x="518172" y="8458"/>
                  </a:lnTo>
                  <a:lnTo>
                    <a:pt x="1128674" y="8458"/>
                  </a:lnTo>
                  <a:lnTo>
                    <a:pt x="1128674" y="675068"/>
                  </a:lnTo>
                  <a:lnTo>
                    <a:pt x="1130566" y="676960"/>
                  </a:lnTo>
                  <a:lnTo>
                    <a:pt x="1135164" y="676960"/>
                  </a:lnTo>
                  <a:lnTo>
                    <a:pt x="1135164" y="2291067"/>
                  </a:lnTo>
                  <a:lnTo>
                    <a:pt x="8470" y="2291067"/>
                  </a:lnTo>
                  <a:lnTo>
                    <a:pt x="8470" y="2066721"/>
                  </a:lnTo>
                  <a:lnTo>
                    <a:pt x="0" y="2066721"/>
                  </a:lnTo>
                  <a:lnTo>
                    <a:pt x="0" y="2297646"/>
                  </a:lnTo>
                  <a:lnTo>
                    <a:pt x="1905" y="2299538"/>
                  </a:lnTo>
                  <a:lnTo>
                    <a:pt x="1141730" y="2299538"/>
                  </a:lnTo>
                  <a:lnTo>
                    <a:pt x="1143635" y="2297646"/>
                  </a:lnTo>
                  <a:lnTo>
                    <a:pt x="1143635" y="676960"/>
                  </a:lnTo>
                  <a:lnTo>
                    <a:pt x="1671434" y="676960"/>
                  </a:lnTo>
                  <a:lnTo>
                    <a:pt x="1671434" y="710831"/>
                  </a:lnTo>
                  <a:lnTo>
                    <a:pt x="1747634" y="672731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6" name="object 26"/>
          <p:cNvSpPr/>
          <p:nvPr/>
        </p:nvSpPr>
        <p:spPr>
          <a:xfrm>
            <a:off x="1914131" y="4036600"/>
            <a:ext cx="332259" cy="3429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7" name="object 27"/>
          <p:cNvSpPr txBox="1"/>
          <p:nvPr/>
        </p:nvSpPr>
        <p:spPr>
          <a:xfrm>
            <a:off x="1786508" y="4415086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44636" y="1293407"/>
            <a:ext cx="55118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15" dirty="0">
                <a:solidFill>
                  <a:srgbClr val="00BAFF"/>
                </a:solidFill>
                <a:latin typeface="Trebuchet MS"/>
                <a:cs typeface="Trebuchet MS"/>
              </a:rPr>
              <a:t>Model</a:t>
            </a:r>
            <a:r>
              <a:rPr sz="600" spc="-6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00BAFF"/>
                </a:solidFill>
                <a:latin typeface="Trebuchet MS"/>
                <a:cs typeface="Trebuchet MS"/>
              </a:rPr>
              <a:t>Artifacts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96593" y="3594151"/>
            <a:ext cx="58039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00BAFF"/>
                </a:solidFill>
                <a:latin typeface="Trebuchet MS"/>
                <a:cs typeface="Trebuchet MS"/>
              </a:rPr>
              <a:t>Inference</a:t>
            </a:r>
            <a:r>
              <a:rPr sz="600" spc="-7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00BAFF"/>
                </a:solidFill>
                <a:latin typeface="Trebuchet MS"/>
                <a:cs typeface="Trebuchet MS"/>
              </a:rPr>
              <a:t>Image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4846" y="2817864"/>
            <a:ext cx="8286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Versions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same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 saved</a:t>
            </a:r>
            <a:r>
              <a:rPr sz="6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containers.  </a:t>
            </a:r>
            <a:r>
              <a:rPr sz="600" spc="15" dirty="0">
                <a:solidFill>
                  <a:srgbClr val="00BAFF"/>
                </a:solidFill>
                <a:latin typeface="Trebuchet MS"/>
                <a:cs typeface="Trebuchet MS"/>
              </a:rPr>
              <a:t>Prod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is the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primary  </a:t>
            </a:r>
            <a:r>
              <a:rPr sz="600" spc="-15" dirty="0">
                <a:solidFill>
                  <a:srgbClr val="474746"/>
                </a:solidFill>
                <a:latin typeface="Trebuchet MS"/>
                <a:cs typeface="Trebuchet MS"/>
              </a:rPr>
              <a:t>one, </a:t>
            </a:r>
            <a:r>
              <a:rPr sz="600" spc="85" dirty="0">
                <a:solidFill>
                  <a:srgbClr val="474746"/>
                </a:solidFill>
                <a:latin typeface="Trebuchet MS"/>
                <a:cs typeface="Trebuchet MS"/>
              </a:rPr>
              <a:t>50%</a:t>
            </a:r>
            <a:r>
              <a:rPr sz="600" spc="-114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traffic  </a:t>
            </a:r>
            <a:r>
              <a:rPr sz="600" spc="15" dirty="0">
                <a:solidFill>
                  <a:srgbClr val="474746"/>
                </a:solidFill>
                <a:latin typeface="Trebuchet MS"/>
                <a:cs typeface="Trebuchet MS"/>
              </a:rPr>
              <a:t>must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be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served</a:t>
            </a:r>
            <a:r>
              <a:rPr sz="6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474746"/>
                </a:solidFill>
                <a:latin typeface="Trebuchet MS"/>
                <a:cs typeface="Trebuchet MS"/>
              </a:rPr>
              <a:t>there!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39043" y="4983312"/>
            <a:ext cx="8255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79137" y="4688510"/>
            <a:ext cx="302983" cy="302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3" name="object 33"/>
          <p:cNvSpPr txBox="1"/>
          <p:nvPr/>
        </p:nvSpPr>
        <p:spPr>
          <a:xfrm>
            <a:off x="6793483" y="1336687"/>
            <a:ext cx="12369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>
                <a:solidFill>
                  <a:srgbClr val="474746"/>
                </a:solidFill>
                <a:latin typeface="Trebuchet MS"/>
                <a:cs typeface="Trebuchet MS"/>
              </a:rPr>
              <a:t>Create </a:t>
            </a:r>
            <a:r>
              <a:rPr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pc="-1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pc="45" dirty="0">
                <a:solidFill>
                  <a:srgbClr val="00BAFF"/>
                </a:solidFill>
                <a:latin typeface="Trebuchet MS"/>
                <a:cs typeface="Trebuchet MS"/>
              </a:rPr>
              <a:t>Model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42373" y="2261503"/>
            <a:ext cx="64389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ModelName</a:t>
            </a:r>
            <a:r>
              <a:rPr sz="600" spc="5" dirty="0">
                <a:solidFill>
                  <a:srgbClr val="00BAFF"/>
                </a:solidFill>
                <a:latin typeface="Trebuchet MS"/>
                <a:cs typeface="Trebuchet MS"/>
              </a:rPr>
              <a:t>:</a:t>
            </a:r>
            <a:r>
              <a:rPr sz="600" spc="-6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00BAFF"/>
                </a:solidFill>
                <a:latin typeface="Trebuchet MS"/>
                <a:cs typeface="Trebuchet MS"/>
              </a:rPr>
              <a:t>prod</a:t>
            </a:r>
            <a:endParaRPr sz="6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070420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19024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Model</a:t>
            </a:r>
            <a:r>
              <a:rPr spc="-90" dirty="0"/>
              <a:t> </a:t>
            </a:r>
            <a:r>
              <a:rPr dirty="0"/>
              <a:t>Deployment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700" y="823049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960" y="889445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328494" y="1559864"/>
            <a:ext cx="841247" cy="86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1524445" y="1130566"/>
            <a:ext cx="5069840" cy="3439160"/>
            <a:chOff x="1524444" y="1130566"/>
            <a:chExt cx="5069840" cy="3439160"/>
          </a:xfrm>
        </p:grpSpPr>
        <p:sp>
          <p:nvSpPr>
            <p:cNvPr id="7" name="object 7"/>
            <p:cNvSpPr/>
            <p:nvPr/>
          </p:nvSpPr>
          <p:spPr>
            <a:xfrm>
              <a:off x="1786318" y="1143266"/>
              <a:ext cx="543737" cy="5638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3167608" y="1143266"/>
              <a:ext cx="3413760" cy="3413760"/>
            </a:xfrm>
            <a:custGeom>
              <a:avLst/>
              <a:gdLst/>
              <a:ahLst/>
              <a:cxnLst/>
              <a:rect l="l" t="t" r="r" b="b"/>
              <a:pathLst>
                <a:path w="3413759" h="3413760">
                  <a:moveTo>
                    <a:pt x="0" y="568925"/>
                  </a:moveTo>
                  <a:lnTo>
                    <a:pt x="2088" y="519836"/>
                  </a:lnTo>
                  <a:lnTo>
                    <a:pt x="8239" y="471906"/>
                  </a:lnTo>
                  <a:lnTo>
                    <a:pt x="18282" y="425307"/>
                  </a:lnTo>
                  <a:lnTo>
                    <a:pt x="32046" y="380209"/>
                  </a:lnTo>
                  <a:lnTo>
                    <a:pt x="49361" y="336783"/>
                  </a:lnTo>
                  <a:lnTo>
                    <a:pt x="70055" y="295199"/>
                  </a:lnTo>
                  <a:lnTo>
                    <a:pt x="93958" y="255629"/>
                  </a:lnTo>
                  <a:lnTo>
                    <a:pt x="120899" y="218243"/>
                  </a:lnTo>
                  <a:lnTo>
                    <a:pt x="150708" y="183213"/>
                  </a:lnTo>
                  <a:lnTo>
                    <a:pt x="183213" y="150708"/>
                  </a:lnTo>
                  <a:lnTo>
                    <a:pt x="218244" y="120899"/>
                  </a:lnTo>
                  <a:lnTo>
                    <a:pt x="255630" y="93958"/>
                  </a:lnTo>
                  <a:lnTo>
                    <a:pt x="295200" y="70055"/>
                  </a:lnTo>
                  <a:lnTo>
                    <a:pt x="336784" y="49361"/>
                  </a:lnTo>
                  <a:lnTo>
                    <a:pt x="380210" y="32046"/>
                  </a:lnTo>
                  <a:lnTo>
                    <a:pt x="425308" y="18282"/>
                  </a:lnTo>
                  <a:lnTo>
                    <a:pt x="471907" y="8239"/>
                  </a:lnTo>
                  <a:lnTo>
                    <a:pt x="519837" y="2088"/>
                  </a:lnTo>
                  <a:lnTo>
                    <a:pt x="568926" y="0"/>
                  </a:lnTo>
                  <a:lnTo>
                    <a:pt x="2844551" y="0"/>
                  </a:lnTo>
                  <a:lnTo>
                    <a:pt x="2893640" y="2088"/>
                  </a:lnTo>
                  <a:lnTo>
                    <a:pt x="2941570" y="8239"/>
                  </a:lnTo>
                  <a:lnTo>
                    <a:pt x="2988170" y="18282"/>
                  </a:lnTo>
                  <a:lnTo>
                    <a:pt x="3033268" y="32046"/>
                  </a:lnTo>
                  <a:lnTo>
                    <a:pt x="3076694" y="49361"/>
                  </a:lnTo>
                  <a:lnTo>
                    <a:pt x="3118278" y="70055"/>
                  </a:lnTo>
                  <a:lnTo>
                    <a:pt x="3157849" y="93958"/>
                  </a:lnTo>
                  <a:lnTo>
                    <a:pt x="3195235" y="120899"/>
                  </a:lnTo>
                  <a:lnTo>
                    <a:pt x="3230266" y="150708"/>
                  </a:lnTo>
                  <a:lnTo>
                    <a:pt x="3262771" y="183213"/>
                  </a:lnTo>
                  <a:lnTo>
                    <a:pt x="3292580" y="218243"/>
                  </a:lnTo>
                  <a:lnTo>
                    <a:pt x="3319522" y="255629"/>
                  </a:lnTo>
                  <a:lnTo>
                    <a:pt x="3343425" y="295199"/>
                  </a:lnTo>
                  <a:lnTo>
                    <a:pt x="3364120" y="336783"/>
                  </a:lnTo>
                  <a:lnTo>
                    <a:pt x="3381434" y="380209"/>
                  </a:lnTo>
                  <a:lnTo>
                    <a:pt x="3395199" y="425307"/>
                  </a:lnTo>
                  <a:lnTo>
                    <a:pt x="3405242" y="471906"/>
                  </a:lnTo>
                  <a:lnTo>
                    <a:pt x="3411393" y="519836"/>
                  </a:lnTo>
                  <a:lnTo>
                    <a:pt x="3413481" y="568925"/>
                  </a:lnTo>
                  <a:lnTo>
                    <a:pt x="3413481" y="2844651"/>
                  </a:lnTo>
                  <a:lnTo>
                    <a:pt x="3411393" y="2893740"/>
                  </a:lnTo>
                  <a:lnTo>
                    <a:pt x="3405242" y="2941670"/>
                  </a:lnTo>
                  <a:lnTo>
                    <a:pt x="3395199" y="2988269"/>
                  </a:lnTo>
                  <a:lnTo>
                    <a:pt x="3381434" y="3033367"/>
                  </a:lnTo>
                  <a:lnTo>
                    <a:pt x="3364120" y="3076793"/>
                  </a:lnTo>
                  <a:lnTo>
                    <a:pt x="3343425" y="3118376"/>
                  </a:lnTo>
                  <a:lnTo>
                    <a:pt x="3319522" y="3157946"/>
                  </a:lnTo>
                  <a:lnTo>
                    <a:pt x="3292580" y="3195331"/>
                  </a:lnTo>
                  <a:lnTo>
                    <a:pt x="3262771" y="3230361"/>
                  </a:lnTo>
                  <a:lnTo>
                    <a:pt x="3230266" y="3262866"/>
                  </a:lnTo>
                  <a:lnTo>
                    <a:pt x="3195235" y="3292674"/>
                  </a:lnTo>
                  <a:lnTo>
                    <a:pt x="3157849" y="3319615"/>
                  </a:lnTo>
                  <a:lnTo>
                    <a:pt x="3118278" y="3343518"/>
                  </a:lnTo>
                  <a:lnTo>
                    <a:pt x="3076694" y="3364211"/>
                  </a:lnTo>
                  <a:lnTo>
                    <a:pt x="3033268" y="3381526"/>
                  </a:lnTo>
                  <a:lnTo>
                    <a:pt x="2988170" y="3395290"/>
                  </a:lnTo>
                  <a:lnTo>
                    <a:pt x="2941570" y="3405332"/>
                  </a:lnTo>
                  <a:lnTo>
                    <a:pt x="2893640" y="3411483"/>
                  </a:lnTo>
                  <a:lnTo>
                    <a:pt x="2844551" y="3413571"/>
                  </a:lnTo>
                  <a:lnTo>
                    <a:pt x="568926" y="3413571"/>
                  </a:lnTo>
                  <a:lnTo>
                    <a:pt x="519837" y="3411483"/>
                  </a:lnTo>
                  <a:lnTo>
                    <a:pt x="471907" y="3405332"/>
                  </a:lnTo>
                  <a:lnTo>
                    <a:pt x="425308" y="3395290"/>
                  </a:lnTo>
                  <a:lnTo>
                    <a:pt x="380210" y="3381526"/>
                  </a:lnTo>
                  <a:lnTo>
                    <a:pt x="336784" y="3364211"/>
                  </a:lnTo>
                  <a:lnTo>
                    <a:pt x="295200" y="3343518"/>
                  </a:lnTo>
                  <a:lnTo>
                    <a:pt x="255630" y="3319615"/>
                  </a:lnTo>
                  <a:lnTo>
                    <a:pt x="218244" y="3292674"/>
                  </a:lnTo>
                  <a:lnTo>
                    <a:pt x="183213" y="3262866"/>
                  </a:lnTo>
                  <a:lnTo>
                    <a:pt x="150708" y="3230361"/>
                  </a:lnTo>
                  <a:lnTo>
                    <a:pt x="120899" y="3195331"/>
                  </a:lnTo>
                  <a:lnTo>
                    <a:pt x="93958" y="3157946"/>
                  </a:lnTo>
                  <a:lnTo>
                    <a:pt x="70055" y="3118376"/>
                  </a:lnTo>
                  <a:lnTo>
                    <a:pt x="49361" y="3076793"/>
                  </a:lnTo>
                  <a:lnTo>
                    <a:pt x="32046" y="3033367"/>
                  </a:lnTo>
                  <a:lnTo>
                    <a:pt x="18282" y="2988269"/>
                  </a:lnTo>
                  <a:lnTo>
                    <a:pt x="8239" y="2941670"/>
                  </a:lnTo>
                  <a:lnTo>
                    <a:pt x="2088" y="2893740"/>
                  </a:lnTo>
                  <a:lnTo>
                    <a:pt x="0" y="2844651"/>
                  </a:lnTo>
                  <a:lnTo>
                    <a:pt x="0" y="568925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3559518" y="1962035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569373" y="2272169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8C3F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559518" y="2582303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570554" y="2893479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1"/>
                  </a:lnTo>
                  <a:lnTo>
                    <a:pt x="53909" y="25402"/>
                  </a:lnTo>
                  <a:lnTo>
                    <a:pt x="25405" y="53903"/>
                  </a:lnTo>
                  <a:lnTo>
                    <a:pt x="6712" y="90050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0"/>
                  </a:lnTo>
                  <a:lnTo>
                    <a:pt x="237941" y="53903"/>
                  </a:lnTo>
                  <a:lnTo>
                    <a:pt x="209437" y="25402"/>
                  </a:lnTo>
                  <a:lnTo>
                    <a:pt x="173292" y="6711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FF9600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1905" y="1832305"/>
              <a:ext cx="389255" cy="1436370"/>
            </a:xfrm>
            <a:custGeom>
              <a:avLst/>
              <a:gdLst/>
              <a:ahLst/>
              <a:cxnLst/>
              <a:rect l="l" t="t" r="r" b="b"/>
              <a:pathLst>
                <a:path w="389254" h="1436370">
                  <a:moveTo>
                    <a:pt x="0" y="19859"/>
                  </a:moveTo>
                  <a:lnTo>
                    <a:pt x="1560" y="12129"/>
                  </a:lnTo>
                  <a:lnTo>
                    <a:pt x="5816" y="5816"/>
                  </a:lnTo>
                  <a:lnTo>
                    <a:pt x="12129" y="1560"/>
                  </a:lnTo>
                  <a:lnTo>
                    <a:pt x="19859" y="0"/>
                  </a:lnTo>
                  <a:lnTo>
                    <a:pt x="369382" y="0"/>
                  </a:lnTo>
                  <a:lnTo>
                    <a:pt x="377112" y="1560"/>
                  </a:lnTo>
                  <a:lnTo>
                    <a:pt x="383425" y="5816"/>
                  </a:lnTo>
                  <a:lnTo>
                    <a:pt x="387681" y="12129"/>
                  </a:lnTo>
                  <a:lnTo>
                    <a:pt x="389242" y="19859"/>
                  </a:lnTo>
                  <a:lnTo>
                    <a:pt x="389242" y="1416010"/>
                  </a:lnTo>
                  <a:lnTo>
                    <a:pt x="387681" y="1423741"/>
                  </a:lnTo>
                  <a:lnTo>
                    <a:pt x="383425" y="1430054"/>
                  </a:lnTo>
                  <a:lnTo>
                    <a:pt x="377112" y="1434310"/>
                  </a:lnTo>
                  <a:lnTo>
                    <a:pt x="369382" y="1435870"/>
                  </a:lnTo>
                  <a:lnTo>
                    <a:pt x="19859" y="1435870"/>
                  </a:lnTo>
                  <a:lnTo>
                    <a:pt x="12129" y="1434310"/>
                  </a:lnTo>
                  <a:lnTo>
                    <a:pt x="5816" y="1430054"/>
                  </a:lnTo>
                  <a:lnTo>
                    <a:pt x="1560" y="1423741"/>
                  </a:lnTo>
                  <a:lnTo>
                    <a:pt x="0" y="1416010"/>
                  </a:lnTo>
                  <a:lnTo>
                    <a:pt x="0" y="19859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7144" y="1905114"/>
              <a:ext cx="1054100" cy="2026285"/>
            </a:xfrm>
            <a:custGeom>
              <a:avLst/>
              <a:gdLst/>
              <a:ahLst/>
              <a:cxnLst/>
              <a:rect l="l" t="t" r="r" b="b"/>
              <a:pathLst>
                <a:path w="1054100" h="2026285">
                  <a:moveTo>
                    <a:pt x="0" y="175584"/>
                  </a:moveTo>
                  <a:lnTo>
                    <a:pt x="6272" y="128906"/>
                  </a:lnTo>
                  <a:lnTo>
                    <a:pt x="23972" y="86963"/>
                  </a:lnTo>
                  <a:lnTo>
                    <a:pt x="51427" y="51427"/>
                  </a:lnTo>
                  <a:lnTo>
                    <a:pt x="86963" y="23972"/>
                  </a:lnTo>
                  <a:lnTo>
                    <a:pt x="128906" y="6272"/>
                  </a:lnTo>
                  <a:lnTo>
                    <a:pt x="175584" y="0"/>
                  </a:lnTo>
                  <a:lnTo>
                    <a:pt x="877905" y="0"/>
                  </a:lnTo>
                  <a:lnTo>
                    <a:pt x="924583" y="6272"/>
                  </a:lnTo>
                  <a:lnTo>
                    <a:pt x="966526" y="23972"/>
                  </a:lnTo>
                  <a:lnTo>
                    <a:pt x="1002062" y="51427"/>
                  </a:lnTo>
                  <a:lnTo>
                    <a:pt x="1029518" y="86963"/>
                  </a:lnTo>
                  <a:lnTo>
                    <a:pt x="1047218" y="128906"/>
                  </a:lnTo>
                  <a:lnTo>
                    <a:pt x="1053490" y="175584"/>
                  </a:lnTo>
                  <a:lnTo>
                    <a:pt x="1053490" y="1850231"/>
                  </a:lnTo>
                  <a:lnTo>
                    <a:pt x="1047218" y="1896907"/>
                  </a:lnTo>
                  <a:lnTo>
                    <a:pt x="1029518" y="1938849"/>
                  </a:lnTo>
                  <a:lnTo>
                    <a:pt x="1002062" y="1974384"/>
                  </a:lnTo>
                  <a:lnTo>
                    <a:pt x="966526" y="2001839"/>
                  </a:lnTo>
                  <a:lnTo>
                    <a:pt x="924583" y="2019539"/>
                  </a:lnTo>
                  <a:lnTo>
                    <a:pt x="877905" y="2025811"/>
                  </a:lnTo>
                  <a:lnTo>
                    <a:pt x="175584" y="2025811"/>
                  </a:lnTo>
                  <a:lnTo>
                    <a:pt x="128906" y="2019539"/>
                  </a:lnTo>
                  <a:lnTo>
                    <a:pt x="86963" y="2001839"/>
                  </a:lnTo>
                  <a:lnTo>
                    <a:pt x="51427" y="1974384"/>
                  </a:lnTo>
                  <a:lnTo>
                    <a:pt x="23972" y="1938849"/>
                  </a:lnTo>
                  <a:lnTo>
                    <a:pt x="6272" y="1896907"/>
                  </a:lnTo>
                  <a:lnTo>
                    <a:pt x="0" y="1850231"/>
                  </a:lnTo>
                  <a:lnTo>
                    <a:pt x="0" y="175584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7576" y="2922803"/>
              <a:ext cx="138430" cy="176530"/>
            </a:xfrm>
            <a:custGeom>
              <a:avLst/>
              <a:gdLst/>
              <a:ahLst/>
              <a:cxnLst/>
              <a:rect l="l" t="t" r="r" b="b"/>
              <a:pathLst>
                <a:path w="138430" h="176530">
                  <a:moveTo>
                    <a:pt x="138328" y="0"/>
                  </a:moveTo>
                  <a:lnTo>
                    <a:pt x="0" y="0"/>
                  </a:lnTo>
                  <a:lnTo>
                    <a:pt x="0" y="176199"/>
                  </a:lnTo>
                  <a:lnTo>
                    <a:pt x="138328" y="176199"/>
                  </a:lnTo>
                  <a:lnTo>
                    <a:pt x="138328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8229" y="2946403"/>
              <a:ext cx="262467" cy="262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583245" y="2951327"/>
              <a:ext cx="152488" cy="152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0253" y="2998469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656740" y="3061365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3108" y="2280780"/>
              <a:ext cx="152488" cy="1810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640116" y="2356446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676603" y="2419337"/>
              <a:ext cx="365514" cy="3655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84476" y="2272512"/>
              <a:ext cx="152488" cy="1810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121471" y="2348179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157958" y="2411074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088057" y="2920377"/>
              <a:ext cx="152491" cy="1810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125065" y="2996044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1552" y="3058939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811883" y="1420977"/>
              <a:ext cx="1748155" cy="2299970"/>
            </a:xfrm>
            <a:custGeom>
              <a:avLst/>
              <a:gdLst/>
              <a:ahLst/>
              <a:cxnLst/>
              <a:rect l="l" t="t" r="r" b="b"/>
              <a:pathLst>
                <a:path w="1748154" h="2299970">
                  <a:moveTo>
                    <a:pt x="1747634" y="672731"/>
                  </a:moveTo>
                  <a:lnTo>
                    <a:pt x="1671434" y="634631"/>
                  </a:lnTo>
                  <a:lnTo>
                    <a:pt x="1671434" y="668502"/>
                  </a:lnTo>
                  <a:lnTo>
                    <a:pt x="1137132" y="668502"/>
                  </a:lnTo>
                  <a:lnTo>
                    <a:pt x="1137132" y="1892"/>
                  </a:lnTo>
                  <a:lnTo>
                    <a:pt x="1135240" y="0"/>
                  </a:lnTo>
                  <a:lnTo>
                    <a:pt x="518172" y="0"/>
                  </a:lnTo>
                  <a:lnTo>
                    <a:pt x="518172" y="8458"/>
                  </a:lnTo>
                  <a:lnTo>
                    <a:pt x="1128674" y="8458"/>
                  </a:lnTo>
                  <a:lnTo>
                    <a:pt x="1128674" y="675068"/>
                  </a:lnTo>
                  <a:lnTo>
                    <a:pt x="1130566" y="676960"/>
                  </a:lnTo>
                  <a:lnTo>
                    <a:pt x="1135164" y="676960"/>
                  </a:lnTo>
                  <a:lnTo>
                    <a:pt x="1135164" y="2291067"/>
                  </a:lnTo>
                  <a:lnTo>
                    <a:pt x="8470" y="2291067"/>
                  </a:lnTo>
                  <a:lnTo>
                    <a:pt x="8470" y="2066721"/>
                  </a:lnTo>
                  <a:lnTo>
                    <a:pt x="0" y="2066721"/>
                  </a:lnTo>
                  <a:lnTo>
                    <a:pt x="0" y="2297646"/>
                  </a:lnTo>
                  <a:lnTo>
                    <a:pt x="1905" y="2299538"/>
                  </a:lnTo>
                  <a:lnTo>
                    <a:pt x="1141730" y="2299538"/>
                  </a:lnTo>
                  <a:lnTo>
                    <a:pt x="1143635" y="2297646"/>
                  </a:lnTo>
                  <a:lnTo>
                    <a:pt x="1143635" y="676960"/>
                  </a:lnTo>
                  <a:lnTo>
                    <a:pt x="1671434" y="676960"/>
                  </a:lnTo>
                  <a:lnTo>
                    <a:pt x="1671434" y="710831"/>
                  </a:lnTo>
                  <a:lnTo>
                    <a:pt x="1747634" y="672731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0" name="object 30"/>
          <p:cNvSpPr/>
          <p:nvPr/>
        </p:nvSpPr>
        <p:spPr>
          <a:xfrm>
            <a:off x="1914131" y="4036600"/>
            <a:ext cx="332259" cy="3429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1" name="object 31"/>
          <p:cNvSpPr txBox="1"/>
          <p:nvPr/>
        </p:nvSpPr>
        <p:spPr>
          <a:xfrm>
            <a:off x="1786508" y="4415086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44636" y="1293407"/>
            <a:ext cx="55118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15" dirty="0">
                <a:solidFill>
                  <a:srgbClr val="00BAFF"/>
                </a:solidFill>
                <a:latin typeface="Trebuchet MS"/>
                <a:cs typeface="Trebuchet MS"/>
              </a:rPr>
              <a:t>Model</a:t>
            </a:r>
            <a:r>
              <a:rPr sz="600" spc="-6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00BAFF"/>
                </a:solidFill>
                <a:latin typeface="Trebuchet MS"/>
                <a:cs typeface="Trebuchet MS"/>
              </a:rPr>
              <a:t>Artifacts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96593" y="3594151"/>
            <a:ext cx="58039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00BAFF"/>
                </a:solidFill>
                <a:latin typeface="Trebuchet MS"/>
                <a:cs typeface="Trebuchet MS"/>
              </a:rPr>
              <a:t>Inference</a:t>
            </a:r>
            <a:r>
              <a:rPr sz="600" spc="-7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00BAFF"/>
                </a:solidFill>
                <a:latin typeface="Trebuchet MS"/>
                <a:cs typeface="Trebuchet MS"/>
              </a:rPr>
              <a:t>Image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37967" y="3707983"/>
            <a:ext cx="54165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15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6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versions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93910" y="3327450"/>
            <a:ext cx="226695" cy="347980"/>
          </a:xfrm>
          <a:custGeom>
            <a:avLst/>
            <a:gdLst/>
            <a:ahLst/>
            <a:cxnLst/>
            <a:rect l="l" t="t" r="r" b="b"/>
            <a:pathLst>
              <a:path w="226695" h="347979">
                <a:moveTo>
                  <a:pt x="25526" y="0"/>
                </a:moveTo>
                <a:lnTo>
                  <a:pt x="0" y="81279"/>
                </a:lnTo>
                <a:lnTo>
                  <a:pt x="32499" y="76060"/>
                </a:lnTo>
                <a:lnTo>
                  <a:pt x="37731" y="95872"/>
                </a:lnTo>
                <a:lnTo>
                  <a:pt x="66052" y="146075"/>
                </a:lnTo>
                <a:lnTo>
                  <a:pt x="102679" y="175894"/>
                </a:lnTo>
                <a:lnTo>
                  <a:pt x="130543" y="181000"/>
                </a:lnTo>
                <a:lnTo>
                  <a:pt x="138430" y="183540"/>
                </a:lnTo>
                <a:lnTo>
                  <a:pt x="169913" y="209803"/>
                </a:lnTo>
                <a:lnTo>
                  <a:pt x="196024" y="256324"/>
                </a:lnTo>
                <a:lnTo>
                  <a:pt x="211480" y="315531"/>
                </a:lnTo>
                <a:lnTo>
                  <a:pt x="213664" y="347941"/>
                </a:lnTo>
                <a:lnTo>
                  <a:pt x="226339" y="347090"/>
                </a:lnTo>
                <a:lnTo>
                  <a:pt x="217881" y="282486"/>
                </a:lnTo>
                <a:lnTo>
                  <a:pt x="194906" y="224548"/>
                </a:lnTo>
                <a:lnTo>
                  <a:pt x="162217" y="183565"/>
                </a:lnTo>
                <a:lnTo>
                  <a:pt x="114998" y="166522"/>
                </a:lnTo>
                <a:lnTo>
                  <a:pt x="107099" y="163982"/>
                </a:lnTo>
                <a:lnTo>
                  <a:pt x="75615" y="137706"/>
                </a:lnTo>
                <a:lnTo>
                  <a:pt x="49479" y="90982"/>
                </a:lnTo>
                <a:lnTo>
                  <a:pt x="45097" y="74040"/>
                </a:lnTo>
                <a:lnTo>
                  <a:pt x="75234" y="69189"/>
                </a:lnTo>
                <a:lnTo>
                  <a:pt x="25526" y="0"/>
                </a:lnTo>
                <a:close/>
              </a:path>
            </a:pathLst>
          </a:custGeom>
          <a:solidFill>
            <a:srgbClr val="474746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6" name="object 36"/>
          <p:cNvSpPr txBox="1"/>
          <p:nvPr/>
        </p:nvSpPr>
        <p:spPr>
          <a:xfrm>
            <a:off x="524846" y="2817864"/>
            <a:ext cx="8286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Versions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same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 saved</a:t>
            </a:r>
            <a:r>
              <a:rPr sz="6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containers.  </a:t>
            </a:r>
            <a:r>
              <a:rPr sz="600" spc="15" dirty="0">
                <a:solidFill>
                  <a:srgbClr val="00BAFF"/>
                </a:solidFill>
                <a:latin typeface="Trebuchet MS"/>
                <a:cs typeface="Trebuchet MS"/>
              </a:rPr>
              <a:t>Prod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is the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primary  </a:t>
            </a:r>
            <a:r>
              <a:rPr sz="600" spc="-15" dirty="0">
                <a:solidFill>
                  <a:srgbClr val="474746"/>
                </a:solidFill>
                <a:latin typeface="Trebuchet MS"/>
                <a:cs typeface="Trebuchet MS"/>
              </a:rPr>
              <a:t>one, </a:t>
            </a:r>
            <a:r>
              <a:rPr sz="600" spc="85" dirty="0">
                <a:solidFill>
                  <a:srgbClr val="474746"/>
                </a:solidFill>
                <a:latin typeface="Trebuchet MS"/>
                <a:cs typeface="Trebuchet MS"/>
              </a:rPr>
              <a:t>50%</a:t>
            </a:r>
            <a:r>
              <a:rPr sz="600" spc="-114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traffic  </a:t>
            </a:r>
            <a:r>
              <a:rPr sz="600" spc="15" dirty="0">
                <a:solidFill>
                  <a:srgbClr val="474746"/>
                </a:solidFill>
                <a:latin typeface="Trebuchet MS"/>
                <a:cs typeface="Trebuchet MS"/>
              </a:rPr>
              <a:t>must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be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served</a:t>
            </a:r>
            <a:r>
              <a:rPr sz="6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474746"/>
                </a:solidFill>
                <a:latin typeface="Trebuchet MS"/>
                <a:cs typeface="Trebuchet MS"/>
              </a:rPr>
              <a:t>there!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39043" y="4983312"/>
            <a:ext cx="8255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079137" y="4688510"/>
            <a:ext cx="302983" cy="302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9" name="object 39"/>
          <p:cNvSpPr txBox="1"/>
          <p:nvPr/>
        </p:nvSpPr>
        <p:spPr>
          <a:xfrm>
            <a:off x="6793484" y="1336687"/>
            <a:ext cx="21558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>
                <a:solidFill>
                  <a:srgbClr val="474746"/>
                </a:solidFill>
                <a:latin typeface="Trebuchet MS"/>
                <a:cs typeface="Trebuchet MS"/>
              </a:rPr>
              <a:t>Create </a:t>
            </a:r>
            <a:r>
              <a:rPr spc="15" dirty="0">
                <a:solidFill>
                  <a:srgbClr val="00BAFF"/>
                </a:solidFill>
                <a:latin typeface="Trebuchet MS"/>
                <a:cs typeface="Trebuchet MS"/>
              </a:rPr>
              <a:t>versions </a:t>
            </a:r>
            <a:r>
              <a:rPr spc="30" dirty="0">
                <a:solidFill>
                  <a:srgbClr val="474746"/>
                </a:solidFill>
                <a:latin typeface="Trebuchet MS"/>
                <a:cs typeface="Trebuchet MS"/>
              </a:rPr>
              <a:t>of</a:t>
            </a:r>
            <a:r>
              <a:rPr spc="-3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474746"/>
                </a:solidFill>
                <a:latin typeface="Trebuchet MS"/>
                <a:cs typeface="Trebuchet MS"/>
              </a:rPr>
              <a:t>a </a:t>
            </a:r>
            <a:r>
              <a:rPr spc="45" dirty="0">
                <a:solidFill>
                  <a:srgbClr val="00BAFF"/>
                </a:solidFill>
                <a:latin typeface="Trebuchet MS"/>
                <a:cs typeface="Trebuchet MS"/>
              </a:rPr>
              <a:t>Model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937182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19024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Model</a:t>
            </a:r>
            <a:r>
              <a:rPr spc="-90" dirty="0"/>
              <a:t> </a:t>
            </a:r>
            <a:r>
              <a:rPr dirty="0"/>
              <a:t>Deployment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700" y="823049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960" y="889445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328494" y="1559864"/>
            <a:ext cx="841247" cy="86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1524445" y="1130566"/>
            <a:ext cx="5069840" cy="3439160"/>
            <a:chOff x="1524444" y="1130566"/>
            <a:chExt cx="5069840" cy="3439160"/>
          </a:xfrm>
        </p:grpSpPr>
        <p:sp>
          <p:nvSpPr>
            <p:cNvPr id="7" name="object 7"/>
            <p:cNvSpPr/>
            <p:nvPr/>
          </p:nvSpPr>
          <p:spPr>
            <a:xfrm>
              <a:off x="1786318" y="1143266"/>
              <a:ext cx="543737" cy="5638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3167608" y="1143266"/>
              <a:ext cx="3413760" cy="3413760"/>
            </a:xfrm>
            <a:custGeom>
              <a:avLst/>
              <a:gdLst/>
              <a:ahLst/>
              <a:cxnLst/>
              <a:rect l="l" t="t" r="r" b="b"/>
              <a:pathLst>
                <a:path w="3413759" h="3413760">
                  <a:moveTo>
                    <a:pt x="0" y="568925"/>
                  </a:moveTo>
                  <a:lnTo>
                    <a:pt x="2088" y="519836"/>
                  </a:lnTo>
                  <a:lnTo>
                    <a:pt x="8239" y="471906"/>
                  </a:lnTo>
                  <a:lnTo>
                    <a:pt x="18282" y="425307"/>
                  </a:lnTo>
                  <a:lnTo>
                    <a:pt x="32046" y="380209"/>
                  </a:lnTo>
                  <a:lnTo>
                    <a:pt x="49361" y="336783"/>
                  </a:lnTo>
                  <a:lnTo>
                    <a:pt x="70055" y="295199"/>
                  </a:lnTo>
                  <a:lnTo>
                    <a:pt x="93958" y="255629"/>
                  </a:lnTo>
                  <a:lnTo>
                    <a:pt x="120899" y="218243"/>
                  </a:lnTo>
                  <a:lnTo>
                    <a:pt x="150708" y="183213"/>
                  </a:lnTo>
                  <a:lnTo>
                    <a:pt x="183213" y="150708"/>
                  </a:lnTo>
                  <a:lnTo>
                    <a:pt x="218244" y="120899"/>
                  </a:lnTo>
                  <a:lnTo>
                    <a:pt x="255630" y="93958"/>
                  </a:lnTo>
                  <a:lnTo>
                    <a:pt x="295200" y="70055"/>
                  </a:lnTo>
                  <a:lnTo>
                    <a:pt x="336784" y="49361"/>
                  </a:lnTo>
                  <a:lnTo>
                    <a:pt x="380210" y="32046"/>
                  </a:lnTo>
                  <a:lnTo>
                    <a:pt x="425308" y="18282"/>
                  </a:lnTo>
                  <a:lnTo>
                    <a:pt x="471907" y="8239"/>
                  </a:lnTo>
                  <a:lnTo>
                    <a:pt x="519837" y="2088"/>
                  </a:lnTo>
                  <a:lnTo>
                    <a:pt x="568926" y="0"/>
                  </a:lnTo>
                  <a:lnTo>
                    <a:pt x="2844551" y="0"/>
                  </a:lnTo>
                  <a:lnTo>
                    <a:pt x="2893640" y="2088"/>
                  </a:lnTo>
                  <a:lnTo>
                    <a:pt x="2941570" y="8239"/>
                  </a:lnTo>
                  <a:lnTo>
                    <a:pt x="2988170" y="18282"/>
                  </a:lnTo>
                  <a:lnTo>
                    <a:pt x="3033268" y="32046"/>
                  </a:lnTo>
                  <a:lnTo>
                    <a:pt x="3076694" y="49361"/>
                  </a:lnTo>
                  <a:lnTo>
                    <a:pt x="3118278" y="70055"/>
                  </a:lnTo>
                  <a:lnTo>
                    <a:pt x="3157849" y="93958"/>
                  </a:lnTo>
                  <a:lnTo>
                    <a:pt x="3195235" y="120899"/>
                  </a:lnTo>
                  <a:lnTo>
                    <a:pt x="3230266" y="150708"/>
                  </a:lnTo>
                  <a:lnTo>
                    <a:pt x="3262771" y="183213"/>
                  </a:lnTo>
                  <a:lnTo>
                    <a:pt x="3292580" y="218243"/>
                  </a:lnTo>
                  <a:lnTo>
                    <a:pt x="3319522" y="255629"/>
                  </a:lnTo>
                  <a:lnTo>
                    <a:pt x="3343425" y="295199"/>
                  </a:lnTo>
                  <a:lnTo>
                    <a:pt x="3364120" y="336783"/>
                  </a:lnTo>
                  <a:lnTo>
                    <a:pt x="3381434" y="380209"/>
                  </a:lnTo>
                  <a:lnTo>
                    <a:pt x="3395199" y="425307"/>
                  </a:lnTo>
                  <a:lnTo>
                    <a:pt x="3405242" y="471906"/>
                  </a:lnTo>
                  <a:lnTo>
                    <a:pt x="3411393" y="519836"/>
                  </a:lnTo>
                  <a:lnTo>
                    <a:pt x="3413481" y="568925"/>
                  </a:lnTo>
                  <a:lnTo>
                    <a:pt x="3413481" y="2844651"/>
                  </a:lnTo>
                  <a:lnTo>
                    <a:pt x="3411393" y="2893740"/>
                  </a:lnTo>
                  <a:lnTo>
                    <a:pt x="3405242" y="2941670"/>
                  </a:lnTo>
                  <a:lnTo>
                    <a:pt x="3395199" y="2988269"/>
                  </a:lnTo>
                  <a:lnTo>
                    <a:pt x="3381434" y="3033367"/>
                  </a:lnTo>
                  <a:lnTo>
                    <a:pt x="3364120" y="3076793"/>
                  </a:lnTo>
                  <a:lnTo>
                    <a:pt x="3343425" y="3118376"/>
                  </a:lnTo>
                  <a:lnTo>
                    <a:pt x="3319522" y="3157946"/>
                  </a:lnTo>
                  <a:lnTo>
                    <a:pt x="3292580" y="3195331"/>
                  </a:lnTo>
                  <a:lnTo>
                    <a:pt x="3262771" y="3230361"/>
                  </a:lnTo>
                  <a:lnTo>
                    <a:pt x="3230266" y="3262866"/>
                  </a:lnTo>
                  <a:lnTo>
                    <a:pt x="3195235" y="3292674"/>
                  </a:lnTo>
                  <a:lnTo>
                    <a:pt x="3157849" y="3319615"/>
                  </a:lnTo>
                  <a:lnTo>
                    <a:pt x="3118278" y="3343518"/>
                  </a:lnTo>
                  <a:lnTo>
                    <a:pt x="3076694" y="3364211"/>
                  </a:lnTo>
                  <a:lnTo>
                    <a:pt x="3033268" y="3381526"/>
                  </a:lnTo>
                  <a:lnTo>
                    <a:pt x="2988170" y="3395290"/>
                  </a:lnTo>
                  <a:lnTo>
                    <a:pt x="2941570" y="3405332"/>
                  </a:lnTo>
                  <a:lnTo>
                    <a:pt x="2893640" y="3411483"/>
                  </a:lnTo>
                  <a:lnTo>
                    <a:pt x="2844551" y="3413571"/>
                  </a:lnTo>
                  <a:lnTo>
                    <a:pt x="568926" y="3413571"/>
                  </a:lnTo>
                  <a:lnTo>
                    <a:pt x="519837" y="3411483"/>
                  </a:lnTo>
                  <a:lnTo>
                    <a:pt x="471907" y="3405332"/>
                  </a:lnTo>
                  <a:lnTo>
                    <a:pt x="425308" y="3395290"/>
                  </a:lnTo>
                  <a:lnTo>
                    <a:pt x="380210" y="3381526"/>
                  </a:lnTo>
                  <a:lnTo>
                    <a:pt x="336784" y="3364211"/>
                  </a:lnTo>
                  <a:lnTo>
                    <a:pt x="295200" y="3343518"/>
                  </a:lnTo>
                  <a:lnTo>
                    <a:pt x="255630" y="3319615"/>
                  </a:lnTo>
                  <a:lnTo>
                    <a:pt x="218244" y="3292674"/>
                  </a:lnTo>
                  <a:lnTo>
                    <a:pt x="183213" y="3262866"/>
                  </a:lnTo>
                  <a:lnTo>
                    <a:pt x="150708" y="3230361"/>
                  </a:lnTo>
                  <a:lnTo>
                    <a:pt x="120899" y="3195331"/>
                  </a:lnTo>
                  <a:lnTo>
                    <a:pt x="93958" y="3157946"/>
                  </a:lnTo>
                  <a:lnTo>
                    <a:pt x="70055" y="3118376"/>
                  </a:lnTo>
                  <a:lnTo>
                    <a:pt x="49361" y="3076793"/>
                  </a:lnTo>
                  <a:lnTo>
                    <a:pt x="32046" y="3033367"/>
                  </a:lnTo>
                  <a:lnTo>
                    <a:pt x="18282" y="2988269"/>
                  </a:lnTo>
                  <a:lnTo>
                    <a:pt x="8239" y="2941670"/>
                  </a:lnTo>
                  <a:lnTo>
                    <a:pt x="2088" y="2893740"/>
                  </a:lnTo>
                  <a:lnTo>
                    <a:pt x="0" y="2844651"/>
                  </a:lnTo>
                  <a:lnTo>
                    <a:pt x="0" y="568925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4944173" y="1943214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33D557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720588" y="1943214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961432" y="2966935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716828" y="2960700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8C3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559518" y="1962035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69373" y="2272169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8C3F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9518" y="2582303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70554" y="2893479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1"/>
                  </a:lnTo>
                  <a:lnTo>
                    <a:pt x="53909" y="25402"/>
                  </a:lnTo>
                  <a:lnTo>
                    <a:pt x="25405" y="53903"/>
                  </a:lnTo>
                  <a:lnTo>
                    <a:pt x="6712" y="90050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0"/>
                  </a:lnTo>
                  <a:lnTo>
                    <a:pt x="237941" y="53903"/>
                  </a:lnTo>
                  <a:lnTo>
                    <a:pt x="209437" y="25402"/>
                  </a:lnTo>
                  <a:lnTo>
                    <a:pt x="173292" y="6711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FF9600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7144" y="1905114"/>
              <a:ext cx="1054100" cy="2026285"/>
            </a:xfrm>
            <a:custGeom>
              <a:avLst/>
              <a:gdLst/>
              <a:ahLst/>
              <a:cxnLst/>
              <a:rect l="l" t="t" r="r" b="b"/>
              <a:pathLst>
                <a:path w="1054100" h="2026285">
                  <a:moveTo>
                    <a:pt x="0" y="175584"/>
                  </a:moveTo>
                  <a:lnTo>
                    <a:pt x="6272" y="128906"/>
                  </a:lnTo>
                  <a:lnTo>
                    <a:pt x="23972" y="86963"/>
                  </a:lnTo>
                  <a:lnTo>
                    <a:pt x="51427" y="51427"/>
                  </a:lnTo>
                  <a:lnTo>
                    <a:pt x="86963" y="23972"/>
                  </a:lnTo>
                  <a:lnTo>
                    <a:pt x="128906" y="6272"/>
                  </a:lnTo>
                  <a:lnTo>
                    <a:pt x="175584" y="0"/>
                  </a:lnTo>
                  <a:lnTo>
                    <a:pt x="877905" y="0"/>
                  </a:lnTo>
                  <a:lnTo>
                    <a:pt x="924583" y="6272"/>
                  </a:lnTo>
                  <a:lnTo>
                    <a:pt x="966526" y="23972"/>
                  </a:lnTo>
                  <a:lnTo>
                    <a:pt x="1002062" y="51427"/>
                  </a:lnTo>
                  <a:lnTo>
                    <a:pt x="1029518" y="86963"/>
                  </a:lnTo>
                  <a:lnTo>
                    <a:pt x="1047218" y="128906"/>
                  </a:lnTo>
                  <a:lnTo>
                    <a:pt x="1053490" y="175584"/>
                  </a:lnTo>
                  <a:lnTo>
                    <a:pt x="1053490" y="1850231"/>
                  </a:lnTo>
                  <a:lnTo>
                    <a:pt x="1047218" y="1896907"/>
                  </a:lnTo>
                  <a:lnTo>
                    <a:pt x="1029518" y="1938849"/>
                  </a:lnTo>
                  <a:lnTo>
                    <a:pt x="1002062" y="1974384"/>
                  </a:lnTo>
                  <a:lnTo>
                    <a:pt x="966526" y="2001839"/>
                  </a:lnTo>
                  <a:lnTo>
                    <a:pt x="924583" y="2019539"/>
                  </a:lnTo>
                  <a:lnTo>
                    <a:pt x="877905" y="2025811"/>
                  </a:lnTo>
                  <a:lnTo>
                    <a:pt x="175584" y="2025811"/>
                  </a:lnTo>
                  <a:lnTo>
                    <a:pt x="128906" y="2019539"/>
                  </a:lnTo>
                  <a:lnTo>
                    <a:pt x="86963" y="2001839"/>
                  </a:lnTo>
                  <a:lnTo>
                    <a:pt x="51427" y="1974384"/>
                  </a:lnTo>
                  <a:lnTo>
                    <a:pt x="23972" y="1938849"/>
                  </a:lnTo>
                  <a:lnTo>
                    <a:pt x="6272" y="1896907"/>
                  </a:lnTo>
                  <a:lnTo>
                    <a:pt x="0" y="1850231"/>
                  </a:lnTo>
                  <a:lnTo>
                    <a:pt x="0" y="175584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87576" y="2922803"/>
              <a:ext cx="138430" cy="176530"/>
            </a:xfrm>
            <a:custGeom>
              <a:avLst/>
              <a:gdLst/>
              <a:ahLst/>
              <a:cxnLst/>
              <a:rect l="l" t="t" r="r" b="b"/>
              <a:pathLst>
                <a:path w="138430" h="176530">
                  <a:moveTo>
                    <a:pt x="138328" y="0"/>
                  </a:moveTo>
                  <a:lnTo>
                    <a:pt x="0" y="0"/>
                  </a:lnTo>
                  <a:lnTo>
                    <a:pt x="0" y="176199"/>
                  </a:lnTo>
                  <a:lnTo>
                    <a:pt x="138328" y="176199"/>
                  </a:lnTo>
                  <a:lnTo>
                    <a:pt x="138328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8229" y="2946403"/>
              <a:ext cx="262467" cy="262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583245" y="2951327"/>
              <a:ext cx="152488" cy="152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620253" y="2998469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656740" y="3061365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603108" y="2280780"/>
              <a:ext cx="152488" cy="1810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40116" y="2356446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76603" y="2419337"/>
              <a:ext cx="365514" cy="3655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084476" y="2272512"/>
              <a:ext cx="152488" cy="1810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121471" y="2348179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157958" y="2411074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088057" y="2920377"/>
              <a:ext cx="152491" cy="1810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125065" y="2996044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161552" y="3058939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2" name="object 32"/>
          <p:cNvSpPr/>
          <p:nvPr/>
        </p:nvSpPr>
        <p:spPr>
          <a:xfrm>
            <a:off x="1914131" y="4036600"/>
            <a:ext cx="332259" cy="3429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3" name="object 33"/>
          <p:cNvSpPr txBox="1"/>
          <p:nvPr/>
        </p:nvSpPr>
        <p:spPr>
          <a:xfrm>
            <a:off x="1786508" y="4415086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88788" y="2247798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3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70042" y="2221383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14659" y="3261360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70042" y="3245650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811884" y="1420978"/>
            <a:ext cx="4242435" cy="2654300"/>
            <a:chOff x="1811883" y="1420977"/>
            <a:chExt cx="4242435" cy="2654300"/>
          </a:xfrm>
        </p:grpSpPr>
        <p:sp>
          <p:nvSpPr>
            <p:cNvPr id="39" name="object 39"/>
            <p:cNvSpPr/>
            <p:nvPr/>
          </p:nvSpPr>
          <p:spPr>
            <a:xfrm>
              <a:off x="3697998" y="3156826"/>
              <a:ext cx="1263650" cy="289560"/>
            </a:xfrm>
            <a:custGeom>
              <a:avLst/>
              <a:gdLst/>
              <a:ahLst/>
              <a:cxnLst/>
              <a:rect l="l" t="t" r="r" b="b"/>
              <a:pathLst>
                <a:path w="1263650" h="289560">
                  <a:moveTo>
                    <a:pt x="8458" y="0"/>
                  </a:moveTo>
                  <a:lnTo>
                    <a:pt x="0" y="0"/>
                  </a:lnTo>
                  <a:lnTo>
                    <a:pt x="0" y="253301"/>
                  </a:lnTo>
                  <a:lnTo>
                    <a:pt x="1892" y="255193"/>
                  </a:lnTo>
                  <a:lnTo>
                    <a:pt x="1187234" y="255193"/>
                  </a:lnTo>
                  <a:lnTo>
                    <a:pt x="1187234" y="289064"/>
                  </a:lnTo>
                  <a:lnTo>
                    <a:pt x="1263434" y="250964"/>
                  </a:lnTo>
                  <a:lnTo>
                    <a:pt x="1187234" y="212864"/>
                  </a:lnTo>
                  <a:lnTo>
                    <a:pt x="1187234" y="246735"/>
                  </a:lnTo>
                  <a:lnTo>
                    <a:pt x="8458" y="246735"/>
                  </a:lnTo>
                  <a:lnTo>
                    <a:pt x="845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822865" y="2345969"/>
              <a:ext cx="1121410" cy="372745"/>
            </a:xfrm>
            <a:custGeom>
              <a:avLst/>
              <a:gdLst/>
              <a:ahLst/>
              <a:cxnLst/>
              <a:rect l="l" t="t" r="r" b="b"/>
              <a:pathLst>
                <a:path w="1121410" h="372744">
                  <a:moveTo>
                    <a:pt x="1045108" y="0"/>
                  </a:moveTo>
                  <a:lnTo>
                    <a:pt x="1045108" y="33870"/>
                  </a:lnTo>
                  <a:lnTo>
                    <a:pt x="558317" y="33870"/>
                  </a:lnTo>
                  <a:lnTo>
                    <a:pt x="556425" y="35763"/>
                  </a:lnTo>
                  <a:lnTo>
                    <a:pt x="556425" y="363778"/>
                  </a:lnTo>
                  <a:lnTo>
                    <a:pt x="0" y="363778"/>
                  </a:lnTo>
                  <a:lnTo>
                    <a:pt x="0" y="372237"/>
                  </a:lnTo>
                  <a:lnTo>
                    <a:pt x="562991" y="372237"/>
                  </a:lnTo>
                  <a:lnTo>
                    <a:pt x="564896" y="370344"/>
                  </a:lnTo>
                  <a:lnTo>
                    <a:pt x="564896" y="42341"/>
                  </a:lnTo>
                  <a:lnTo>
                    <a:pt x="1045108" y="42341"/>
                  </a:lnTo>
                  <a:lnTo>
                    <a:pt x="1045108" y="76200"/>
                  </a:lnTo>
                  <a:lnTo>
                    <a:pt x="1121308" y="38100"/>
                  </a:lnTo>
                  <a:lnTo>
                    <a:pt x="1045108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336544" y="2399614"/>
              <a:ext cx="2713990" cy="1675764"/>
            </a:xfrm>
            <a:custGeom>
              <a:avLst/>
              <a:gdLst/>
              <a:ahLst/>
              <a:cxnLst/>
              <a:rect l="l" t="t" r="r" b="b"/>
              <a:pathLst>
                <a:path w="2713990" h="1675764">
                  <a:moveTo>
                    <a:pt x="232829" y="0"/>
                  </a:moveTo>
                  <a:lnTo>
                    <a:pt x="1892" y="0"/>
                  </a:lnTo>
                  <a:lnTo>
                    <a:pt x="0" y="1892"/>
                  </a:lnTo>
                  <a:lnTo>
                    <a:pt x="0" y="1673740"/>
                  </a:lnTo>
                  <a:lnTo>
                    <a:pt x="1892" y="1675636"/>
                  </a:lnTo>
                  <a:lnTo>
                    <a:pt x="2677667" y="1675636"/>
                  </a:lnTo>
                  <a:lnTo>
                    <a:pt x="2679572" y="1673740"/>
                  </a:lnTo>
                  <a:lnTo>
                    <a:pt x="2679572" y="1519000"/>
                  </a:lnTo>
                  <a:lnTo>
                    <a:pt x="2713431" y="1519000"/>
                  </a:lnTo>
                  <a:lnTo>
                    <a:pt x="2675331" y="1442796"/>
                  </a:lnTo>
                  <a:lnTo>
                    <a:pt x="2637231" y="1519000"/>
                  </a:lnTo>
                  <a:lnTo>
                    <a:pt x="2671102" y="1519000"/>
                  </a:lnTo>
                  <a:lnTo>
                    <a:pt x="2671102" y="1667169"/>
                  </a:lnTo>
                  <a:lnTo>
                    <a:pt x="8470" y="1667169"/>
                  </a:lnTo>
                  <a:lnTo>
                    <a:pt x="8470" y="8458"/>
                  </a:lnTo>
                  <a:lnTo>
                    <a:pt x="232829" y="8458"/>
                  </a:lnTo>
                  <a:close/>
                </a:path>
              </a:pathLst>
            </a:custGeom>
            <a:solidFill>
              <a:srgbClr val="8C3F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686962" y="1710385"/>
              <a:ext cx="2367280" cy="252095"/>
            </a:xfrm>
            <a:custGeom>
              <a:avLst/>
              <a:gdLst/>
              <a:ahLst/>
              <a:cxnLst/>
              <a:rect l="l" t="t" r="r" b="b"/>
              <a:pathLst>
                <a:path w="2367279" h="252094">
                  <a:moveTo>
                    <a:pt x="2331008" y="0"/>
                  </a:moveTo>
                  <a:lnTo>
                    <a:pt x="1892" y="0"/>
                  </a:lnTo>
                  <a:lnTo>
                    <a:pt x="0" y="1892"/>
                  </a:lnTo>
                  <a:lnTo>
                    <a:pt x="0" y="251650"/>
                  </a:lnTo>
                  <a:lnTo>
                    <a:pt x="8458" y="251650"/>
                  </a:lnTo>
                  <a:lnTo>
                    <a:pt x="8458" y="8458"/>
                  </a:lnTo>
                  <a:lnTo>
                    <a:pt x="2324442" y="8458"/>
                  </a:lnTo>
                  <a:lnTo>
                    <a:pt x="2324442" y="156629"/>
                  </a:lnTo>
                  <a:lnTo>
                    <a:pt x="2290572" y="156629"/>
                  </a:lnTo>
                  <a:lnTo>
                    <a:pt x="2328672" y="232829"/>
                  </a:lnTo>
                  <a:lnTo>
                    <a:pt x="2366772" y="156629"/>
                  </a:lnTo>
                  <a:lnTo>
                    <a:pt x="2332913" y="156629"/>
                  </a:lnTo>
                  <a:lnTo>
                    <a:pt x="2332913" y="1892"/>
                  </a:lnTo>
                  <a:lnTo>
                    <a:pt x="2331008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511905" y="1832305"/>
              <a:ext cx="389255" cy="1436370"/>
            </a:xfrm>
            <a:custGeom>
              <a:avLst/>
              <a:gdLst/>
              <a:ahLst/>
              <a:cxnLst/>
              <a:rect l="l" t="t" r="r" b="b"/>
              <a:pathLst>
                <a:path w="389254" h="1436370">
                  <a:moveTo>
                    <a:pt x="0" y="19859"/>
                  </a:moveTo>
                  <a:lnTo>
                    <a:pt x="1560" y="12129"/>
                  </a:lnTo>
                  <a:lnTo>
                    <a:pt x="5816" y="5816"/>
                  </a:lnTo>
                  <a:lnTo>
                    <a:pt x="12129" y="1560"/>
                  </a:lnTo>
                  <a:lnTo>
                    <a:pt x="19859" y="0"/>
                  </a:lnTo>
                  <a:lnTo>
                    <a:pt x="369382" y="0"/>
                  </a:lnTo>
                  <a:lnTo>
                    <a:pt x="377112" y="1560"/>
                  </a:lnTo>
                  <a:lnTo>
                    <a:pt x="383425" y="5816"/>
                  </a:lnTo>
                  <a:lnTo>
                    <a:pt x="387681" y="12129"/>
                  </a:lnTo>
                  <a:lnTo>
                    <a:pt x="389242" y="19859"/>
                  </a:lnTo>
                  <a:lnTo>
                    <a:pt x="389242" y="1416010"/>
                  </a:lnTo>
                  <a:lnTo>
                    <a:pt x="387681" y="1423741"/>
                  </a:lnTo>
                  <a:lnTo>
                    <a:pt x="383425" y="1430054"/>
                  </a:lnTo>
                  <a:lnTo>
                    <a:pt x="377112" y="1434310"/>
                  </a:lnTo>
                  <a:lnTo>
                    <a:pt x="369382" y="1435870"/>
                  </a:lnTo>
                  <a:lnTo>
                    <a:pt x="19859" y="1435870"/>
                  </a:lnTo>
                  <a:lnTo>
                    <a:pt x="12129" y="1434310"/>
                  </a:lnTo>
                  <a:lnTo>
                    <a:pt x="5816" y="1430054"/>
                  </a:lnTo>
                  <a:lnTo>
                    <a:pt x="1560" y="1423741"/>
                  </a:lnTo>
                  <a:lnTo>
                    <a:pt x="0" y="1416010"/>
                  </a:lnTo>
                  <a:lnTo>
                    <a:pt x="0" y="19859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811883" y="1420977"/>
              <a:ext cx="1748155" cy="2299970"/>
            </a:xfrm>
            <a:custGeom>
              <a:avLst/>
              <a:gdLst/>
              <a:ahLst/>
              <a:cxnLst/>
              <a:rect l="l" t="t" r="r" b="b"/>
              <a:pathLst>
                <a:path w="1748154" h="2299970">
                  <a:moveTo>
                    <a:pt x="1747634" y="672731"/>
                  </a:moveTo>
                  <a:lnTo>
                    <a:pt x="1671434" y="634631"/>
                  </a:lnTo>
                  <a:lnTo>
                    <a:pt x="1671434" y="668502"/>
                  </a:lnTo>
                  <a:lnTo>
                    <a:pt x="1137132" y="668502"/>
                  </a:lnTo>
                  <a:lnTo>
                    <a:pt x="1137132" y="1892"/>
                  </a:lnTo>
                  <a:lnTo>
                    <a:pt x="1135240" y="0"/>
                  </a:lnTo>
                  <a:lnTo>
                    <a:pt x="518172" y="0"/>
                  </a:lnTo>
                  <a:lnTo>
                    <a:pt x="518172" y="8458"/>
                  </a:lnTo>
                  <a:lnTo>
                    <a:pt x="1128674" y="8458"/>
                  </a:lnTo>
                  <a:lnTo>
                    <a:pt x="1128674" y="675068"/>
                  </a:lnTo>
                  <a:lnTo>
                    <a:pt x="1130566" y="676960"/>
                  </a:lnTo>
                  <a:lnTo>
                    <a:pt x="1135164" y="676960"/>
                  </a:lnTo>
                  <a:lnTo>
                    <a:pt x="1135164" y="2291067"/>
                  </a:lnTo>
                  <a:lnTo>
                    <a:pt x="8470" y="2291067"/>
                  </a:lnTo>
                  <a:lnTo>
                    <a:pt x="8470" y="2066721"/>
                  </a:lnTo>
                  <a:lnTo>
                    <a:pt x="0" y="2066721"/>
                  </a:lnTo>
                  <a:lnTo>
                    <a:pt x="0" y="2297646"/>
                  </a:lnTo>
                  <a:lnTo>
                    <a:pt x="1905" y="2299538"/>
                  </a:lnTo>
                  <a:lnTo>
                    <a:pt x="1141730" y="2299538"/>
                  </a:lnTo>
                  <a:lnTo>
                    <a:pt x="1143635" y="2297646"/>
                  </a:lnTo>
                  <a:lnTo>
                    <a:pt x="1143635" y="676960"/>
                  </a:lnTo>
                  <a:lnTo>
                    <a:pt x="1671434" y="676960"/>
                  </a:lnTo>
                  <a:lnTo>
                    <a:pt x="1671434" y="710831"/>
                  </a:lnTo>
                  <a:lnTo>
                    <a:pt x="1747634" y="672731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919328" y="2993722"/>
            <a:ext cx="6553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ProductionVariant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44636" y="1293407"/>
            <a:ext cx="55118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15" dirty="0">
                <a:solidFill>
                  <a:srgbClr val="00BAFF"/>
                </a:solidFill>
                <a:latin typeface="Trebuchet MS"/>
                <a:cs typeface="Trebuchet MS"/>
              </a:rPr>
              <a:t>Model</a:t>
            </a:r>
            <a:r>
              <a:rPr sz="600" spc="-6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00BAFF"/>
                </a:solidFill>
                <a:latin typeface="Trebuchet MS"/>
                <a:cs typeface="Trebuchet MS"/>
              </a:rPr>
              <a:t>Artifacts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96593" y="3594151"/>
            <a:ext cx="58039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00BAFF"/>
                </a:solidFill>
                <a:latin typeface="Trebuchet MS"/>
                <a:cs typeface="Trebuchet MS"/>
              </a:rPr>
              <a:t>Inference</a:t>
            </a:r>
            <a:r>
              <a:rPr sz="600" spc="-7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00BAFF"/>
                </a:solidFill>
                <a:latin typeface="Trebuchet MS"/>
                <a:cs typeface="Trebuchet MS"/>
              </a:rPr>
              <a:t>Image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37967" y="3707983"/>
            <a:ext cx="54165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15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6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versions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493910" y="3327450"/>
            <a:ext cx="226695" cy="347980"/>
          </a:xfrm>
          <a:custGeom>
            <a:avLst/>
            <a:gdLst/>
            <a:ahLst/>
            <a:cxnLst/>
            <a:rect l="l" t="t" r="r" b="b"/>
            <a:pathLst>
              <a:path w="226695" h="347979">
                <a:moveTo>
                  <a:pt x="25526" y="0"/>
                </a:moveTo>
                <a:lnTo>
                  <a:pt x="0" y="81279"/>
                </a:lnTo>
                <a:lnTo>
                  <a:pt x="32499" y="76060"/>
                </a:lnTo>
                <a:lnTo>
                  <a:pt x="37731" y="95872"/>
                </a:lnTo>
                <a:lnTo>
                  <a:pt x="66052" y="146075"/>
                </a:lnTo>
                <a:lnTo>
                  <a:pt x="102679" y="175894"/>
                </a:lnTo>
                <a:lnTo>
                  <a:pt x="130543" y="181000"/>
                </a:lnTo>
                <a:lnTo>
                  <a:pt x="138430" y="183540"/>
                </a:lnTo>
                <a:lnTo>
                  <a:pt x="169913" y="209803"/>
                </a:lnTo>
                <a:lnTo>
                  <a:pt x="196024" y="256324"/>
                </a:lnTo>
                <a:lnTo>
                  <a:pt x="211480" y="315531"/>
                </a:lnTo>
                <a:lnTo>
                  <a:pt x="213664" y="347941"/>
                </a:lnTo>
                <a:lnTo>
                  <a:pt x="226339" y="347090"/>
                </a:lnTo>
                <a:lnTo>
                  <a:pt x="217881" y="282486"/>
                </a:lnTo>
                <a:lnTo>
                  <a:pt x="194906" y="224548"/>
                </a:lnTo>
                <a:lnTo>
                  <a:pt x="162217" y="183565"/>
                </a:lnTo>
                <a:lnTo>
                  <a:pt x="114998" y="166522"/>
                </a:lnTo>
                <a:lnTo>
                  <a:pt x="107099" y="163982"/>
                </a:lnTo>
                <a:lnTo>
                  <a:pt x="75615" y="137706"/>
                </a:lnTo>
                <a:lnTo>
                  <a:pt x="49479" y="90982"/>
                </a:lnTo>
                <a:lnTo>
                  <a:pt x="45097" y="74040"/>
                </a:lnTo>
                <a:lnTo>
                  <a:pt x="75234" y="69189"/>
                </a:lnTo>
                <a:lnTo>
                  <a:pt x="25526" y="0"/>
                </a:lnTo>
                <a:close/>
              </a:path>
            </a:pathLst>
          </a:custGeom>
          <a:solidFill>
            <a:srgbClr val="474746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0" name="object 50"/>
          <p:cNvSpPr txBox="1"/>
          <p:nvPr/>
        </p:nvSpPr>
        <p:spPr>
          <a:xfrm>
            <a:off x="524846" y="2817864"/>
            <a:ext cx="8286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Versions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same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 saved</a:t>
            </a:r>
            <a:r>
              <a:rPr sz="6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containers.  </a:t>
            </a:r>
            <a:r>
              <a:rPr sz="600" spc="15" dirty="0">
                <a:solidFill>
                  <a:srgbClr val="00BAFF"/>
                </a:solidFill>
                <a:latin typeface="Trebuchet MS"/>
                <a:cs typeface="Trebuchet MS"/>
              </a:rPr>
              <a:t>Prod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is the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primary  </a:t>
            </a:r>
            <a:r>
              <a:rPr sz="600" spc="-15" dirty="0">
                <a:solidFill>
                  <a:srgbClr val="474746"/>
                </a:solidFill>
                <a:latin typeface="Trebuchet MS"/>
                <a:cs typeface="Trebuchet MS"/>
              </a:rPr>
              <a:t>one, </a:t>
            </a:r>
            <a:r>
              <a:rPr sz="600" spc="85" dirty="0">
                <a:solidFill>
                  <a:srgbClr val="474746"/>
                </a:solidFill>
                <a:latin typeface="Trebuchet MS"/>
                <a:cs typeface="Trebuchet MS"/>
              </a:rPr>
              <a:t>50%</a:t>
            </a:r>
            <a:r>
              <a:rPr sz="600" spc="-114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traffic  </a:t>
            </a:r>
            <a:r>
              <a:rPr sz="600" spc="15" dirty="0">
                <a:solidFill>
                  <a:srgbClr val="474746"/>
                </a:solidFill>
                <a:latin typeface="Trebuchet MS"/>
                <a:cs typeface="Trebuchet MS"/>
              </a:rPr>
              <a:t>must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be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served</a:t>
            </a:r>
            <a:r>
              <a:rPr sz="6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474746"/>
                </a:solidFill>
                <a:latin typeface="Trebuchet MS"/>
                <a:cs typeface="Trebuchet MS"/>
              </a:rPr>
              <a:t>there!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839043" y="4983312"/>
            <a:ext cx="8255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079137" y="4688510"/>
            <a:ext cx="302983" cy="302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3" name="object 53"/>
          <p:cNvSpPr/>
          <p:nvPr/>
        </p:nvSpPr>
        <p:spPr>
          <a:xfrm>
            <a:off x="6768377" y="1226249"/>
            <a:ext cx="1143635" cy="1708785"/>
          </a:xfrm>
          <a:custGeom>
            <a:avLst/>
            <a:gdLst/>
            <a:ahLst/>
            <a:cxnLst/>
            <a:rect l="l" t="t" r="r" b="b"/>
            <a:pathLst>
              <a:path w="1143634" h="1708785">
                <a:moveTo>
                  <a:pt x="0" y="112261"/>
                </a:moveTo>
                <a:lnTo>
                  <a:pt x="8822" y="68564"/>
                </a:lnTo>
                <a:lnTo>
                  <a:pt x="32880" y="32880"/>
                </a:lnTo>
                <a:lnTo>
                  <a:pt x="68564" y="8822"/>
                </a:lnTo>
                <a:lnTo>
                  <a:pt x="112261" y="0"/>
                </a:lnTo>
                <a:lnTo>
                  <a:pt x="1031160" y="0"/>
                </a:lnTo>
                <a:lnTo>
                  <a:pt x="1074857" y="8822"/>
                </a:lnTo>
                <a:lnTo>
                  <a:pt x="1110540" y="32880"/>
                </a:lnTo>
                <a:lnTo>
                  <a:pt x="1134598" y="68564"/>
                </a:lnTo>
                <a:lnTo>
                  <a:pt x="1143420" y="112261"/>
                </a:lnTo>
                <a:lnTo>
                  <a:pt x="1143420" y="1596210"/>
                </a:lnTo>
                <a:lnTo>
                  <a:pt x="1134598" y="1639907"/>
                </a:lnTo>
                <a:lnTo>
                  <a:pt x="1110540" y="1675590"/>
                </a:lnTo>
                <a:lnTo>
                  <a:pt x="1074857" y="1699649"/>
                </a:lnTo>
                <a:lnTo>
                  <a:pt x="1031160" y="1708470"/>
                </a:lnTo>
                <a:lnTo>
                  <a:pt x="112261" y="1708470"/>
                </a:lnTo>
                <a:lnTo>
                  <a:pt x="68564" y="1699649"/>
                </a:lnTo>
                <a:lnTo>
                  <a:pt x="32880" y="1675590"/>
                </a:lnTo>
                <a:lnTo>
                  <a:pt x="8822" y="1639907"/>
                </a:lnTo>
                <a:lnTo>
                  <a:pt x="0" y="1596210"/>
                </a:lnTo>
                <a:lnTo>
                  <a:pt x="0" y="112261"/>
                </a:lnTo>
                <a:close/>
              </a:path>
            </a:pathLst>
          </a:custGeom>
          <a:ln w="19050">
            <a:solidFill>
              <a:srgbClr val="00BA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4" name="object 54"/>
          <p:cNvSpPr txBox="1"/>
          <p:nvPr/>
        </p:nvSpPr>
        <p:spPr>
          <a:xfrm>
            <a:off x="6846137" y="1508672"/>
            <a:ext cx="872490" cy="628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InstanceType:</a:t>
            </a:r>
            <a:r>
              <a:rPr sz="6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c3.4xlarge</a:t>
            </a:r>
            <a:endParaRPr sz="600">
              <a:latin typeface="Trebuchet MS"/>
              <a:cs typeface="Trebuchet MS"/>
            </a:endParaRPr>
          </a:p>
          <a:p>
            <a:pPr marL="12700" marR="80008">
              <a:lnSpc>
                <a:spcPct val="199100"/>
              </a:lnSpc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InitialInstanceCount:</a:t>
            </a:r>
            <a:r>
              <a:rPr sz="6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35" dirty="0">
                <a:solidFill>
                  <a:srgbClr val="474746"/>
                </a:solidFill>
                <a:latin typeface="Trebuchet MS"/>
                <a:cs typeface="Trebuchet MS"/>
              </a:rPr>
              <a:t>3  </a:t>
            </a: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ModelName: </a:t>
            </a:r>
            <a:r>
              <a:rPr sz="600" spc="10" dirty="0">
                <a:solidFill>
                  <a:srgbClr val="00BAFF"/>
                </a:solidFill>
                <a:latin typeface="Trebuchet MS"/>
                <a:cs typeface="Trebuchet MS"/>
              </a:rPr>
              <a:t>prod 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VariantName:</a:t>
            </a:r>
            <a:r>
              <a:rPr sz="6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primary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846138" y="2236840"/>
            <a:ext cx="84518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InitialVariantWeight:</a:t>
            </a:r>
            <a:r>
              <a:rPr sz="600" spc="-5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30" dirty="0">
                <a:solidFill>
                  <a:srgbClr val="474746"/>
                </a:solidFill>
                <a:latin typeface="Trebuchet MS"/>
                <a:cs typeface="Trebuchet MS"/>
              </a:rPr>
              <a:t>50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788746" y="3358579"/>
            <a:ext cx="1577340" cy="443263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0"/>
              </a:spcBef>
            </a:pPr>
            <a:r>
              <a:rPr spc="-15" dirty="0">
                <a:solidFill>
                  <a:srgbClr val="474746"/>
                </a:solidFill>
                <a:latin typeface="Trebuchet MS"/>
                <a:cs typeface="Trebuchet MS"/>
              </a:rPr>
              <a:t>Create </a:t>
            </a:r>
            <a:r>
              <a:rPr u="sng" spc="15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Trebuchet MS"/>
                <a:cs typeface="Trebuchet MS"/>
              </a:rPr>
              <a:t>weighted </a:t>
            </a:r>
            <a:r>
              <a:rPr spc="1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pc="15" dirty="0">
                <a:solidFill>
                  <a:srgbClr val="00BAFF"/>
                </a:solidFill>
                <a:latin typeface="Trebuchet MS"/>
                <a:cs typeface="Trebuchet MS"/>
              </a:rPr>
              <a:t>Pr</a:t>
            </a:r>
            <a:r>
              <a:rPr spc="60" dirty="0">
                <a:solidFill>
                  <a:srgbClr val="00BAFF"/>
                </a:solidFill>
                <a:latin typeface="Trebuchet MS"/>
                <a:cs typeface="Trebuchet MS"/>
              </a:rPr>
              <a:t>o</a:t>
            </a:r>
            <a:r>
              <a:rPr spc="40" dirty="0">
                <a:solidFill>
                  <a:srgbClr val="00BAFF"/>
                </a:solidFill>
                <a:latin typeface="Trebuchet MS"/>
                <a:cs typeface="Trebuchet MS"/>
              </a:rPr>
              <a:t>d</a:t>
            </a:r>
            <a:r>
              <a:rPr spc="30" dirty="0">
                <a:solidFill>
                  <a:srgbClr val="00BAFF"/>
                </a:solidFill>
                <a:latin typeface="Trebuchet MS"/>
                <a:cs typeface="Trebuchet MS"/>
              </a:rPr>
              <a:t>u</a:t>
            </a:r>
            <a:r>
              <a:rPr spc="-50" dirty="0">
                <a:solidFill>
                  <a:srgbClr val="00BAFF"/>
                </a:solidFill>
                <a:latin typeface="Trebuchet MS"/>
                <a:cs typeface="Trebuchet MS"/>
              </a:rPr>
              <a:t>c</a:t>
            </a:r>
            <a:r>
              <a:rPr spc="-20" dirty="0">
                <a:solidFill>
                  <a:srgbClr val="00BAFF"/>
                </a:solidFill>
                <a:latin typeface="Trebuchet MS"/>
                <a:cs typeface="Trebuchet MS"/>
              </a:rPr>
              <a:t>t</a:t>
            </a:r>
            <a:r>
              <a:rPr spc="-40" dirty="0">
                <a:solidFill>
                  <a:srgbClr val="00BAFF"/>
                </a:solidFill>
                <a:latin typeface="Trebuchet MS"/>
                <a:cs typeface="Trebuchet MS"/>
              </a:rPr>
              <a:t>i</a:t>
            </a:r>
            <a:r>
              <a:rPr spc="60" dirty="0">
                <a:solidFill>
                  <a:srgbClr val="00BAFF"/>
                </a:solidFill>
                <a:latin typeface="Trebuchet MS"/>
                <a:cs typeface="Trebuchet MS"/>
              </a:rPr>
              <a:t>o</a:t>
            </a:r>
            <a:r>
              <a:rPr spc="55" dirty="0">
                <a:solidFill>
                  <a:srgbClr val="00BAFF"/>
                </a:solidFill>
                <a:latin typeface="Trebuchet MS"/>
                <a:cs typeface="Trebuchet MS"/>
              </a:rPr>
              <a:t>n</a:t>
            </a:r>
            <a:r>
              <a:rPr spc="70" dirty="0">
                <a:solidFill>
                  <a:srgbClr val="00BAFF"/>
                </a:solidFill>
                <a:latin typeface="Trebuchet MS"/>
                <a:cs typeface="Trebuchet MS"/>
              </a:rPr>
              <a:t>V</a:t>
            </a:r>
            <a:r>
              <a:rPr dirty="0">
                <a:solidFill>
                  <a:srgbClr val="00BAFF"/>
                </a:solidFill>
                <a:latin typeface="Trebuchet MS"/>
                <a:cs typeface="Trebuchet MS"/>
              </a:rPr>
              <a:t>a</a:t>
            </a:r>
            <a:r>
              <a:rPr spc="-25" dirty="0">
                <a:solidFill>
                  <a:srgbClr val="00BAFF"/>
                </a:solidFill>
                <a:latin typeface="Trebuchet MS"/>
                <a:cs typeface="Trebuchet MS"/>
              </a:rPr>
              <a:t>r</a:t>
            </a:r>
            <a:r>
              <a:rPr spc="-40" dirty="0">
                <a:solidFill>
                  <a:srgbClr val="00BAFF"/>
                </a:solidFill>
                <a:latin typeface="Trebuchet MS"/>
                <a:cs typeface="Trebuchet MS"/>
              </a:rPr>
              <a:t>i</a:t>
            </a:r>
            <a:r>
              <a:rPr dirty="0">
                <a:solidFill>
                  <a:srgbClr val="00BAFF"/>
                </a:solidFill>
                <a:latin typeface="Trebuchet MS"/>
                <a:cs typeface="Trebuchet MS"/>
              </a:rPr>
              <a:t>a</a:t>
            </a:r>
            <a:r>
              <a:rPr spc="55" dirty="0">
                <a:solidFill>
                  <a:srgbClr val="00BAFF"/>
                </a:solidFill>
                <a:latin typeface="Trebuchet MS"/>
                <a:cs typeface="Trebuchet MS"/>
              </a:rPr>
              <a:t>n</a:t>
            </a:r>
            <a:r>
              <a:rPr spc="-20" dirty="0">
                <a:solidFill>
                  <a:srgbClr val="00BAFF"/>
                </a:solidFill>
                <a:latin typeface="Trebuchet MS"/>
                <a:cs typeface="Trebuchet MS"/>
              </a:rPr>
              <a:t>t</a:t>
            </a:r>
            <a:r>
              <a:rPr spc="35" dirty="0">
                <a:solidFill>
                  <a:srgbClr val="00BAFF"/>
                </a:solidFill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50306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184" y="273844"/>
            <a:ext cx="8385463" cy="45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530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19024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Model</a:t>
            </a:r>
            <a:r>
              <a:rPr spc="-90" dirty="0"/>
              <a:t> </a:t>
            </a:r>
            <a:r>
              <a:rPr dirty="0"/>
              <a:t>Deployment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700" y="823049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960" y="889445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328494" y="1559864"/>
            <a:ext cx="841247" cy="86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1524445" y="1130566"/>
            <a:ext cx="5069840" cy="3439160"/>
            <a:chOff x="1524444" y="1130566"/>
            <a:chExt cx="5069840" cy="3439160"/>
          </a:xfrm>
        </p:grpSpPr>
        <p:sp>
          <p:nvSpPr>
            <p:cNvPr id="7" name="object 7"/>
            <p:cNvSpPr/>
            <p:nvPr/>
          </p:nvSpPr>
          <p:spPr>
            <a:xfrm>
              <a:off x="1786318" y="1143266"/>
              <a:ext cx="543737" cy="5638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3167608" y="1143266"/>
              <a:ext cx="3413760" cy="3413760"/>
            </a:xfrm>
            <a:custGeom>
              <a:avLst/>
              <a:gdLst/>
              <a:ahLst/>
              <a:cxnLst/>
              <a:rect l="l" t="t" r="r" b="b"/>
              <a:pathLst>
                <a:path w="3413759" h="3413760">
                  <a:moveTo>
                    <a:pt x="0" y="568925"/>
                  </a:moveTo>
                  <a:lnTo>
                    <a:pt x="2088" y="519836"/>
                  </a:lnTo>
                  <a:lnTo>
                    <a:pt x="8239" y="471906"/>
                  </a:lnTo>
                  <a:lnTo>
                    <a:pt x="18282" y="425307"/>
                  </a:lnTo>
                  <a:lnTo>
                    <a:pt x="32046" y="380209"/>
                  </a:lnTo>
                  <a:lnTo>
                    <a:pt x="49361" y="336783"/>
                  </a:lnTo>
                  <a:lnTo>
                    <a:pt x="70055" y="295199"/>
                  </a:lnTo>
                  <a:lnTo>
                    <a:pt x="93958" y="255629"/>
                  </a:lnTo>
                  <a:lnTo>
                    <a:pt x="120899" y="218243"/>
                  </a:lnTo>
                  <a:lnTo>
                    <a:pt x="150708" y="183213"/>
                  </a:lnTo>
                  <a:lnTo>
                    <a:pt x="183213" y="150708"/>
                  </a:lnTo>
                  <a:lnTo>
                    <a:pt x="218244" y="120899"/>
                  </a:lnTo>
                  <a:lnTo>
                    <a:pt x="255630" y="93958"/>
                  </a:lnTo>
                  <a:lnTo>
                    <a:pt x="295200" y="70055"/>
                  </a:lnTo>
                  <a:lnTo>
                    <a:pt x="336784" y="49361"/>
                  </a:lnTo>
                  <a:lnTo>
                    <a:pt x="380210" y="32046"/>
                  </a:lnTo>
                  <a:lnTo>
                    <a:pt x="425308" y="18282"/>
                  </a:lnTo>
                  <a:lnTo>
                    <a:pt x="471907" y="8239"/>
                  </a:lnTo>
                  <a:lnTo>
                    <a:pt x="519837" y="2088"/>
                  </a:lnTo>
                  <a:lnTo>
                    <a:pt x="568926" y="0"/>
                  </a:lnTo>
                  <a:lnTo>
                    <a:pt x="2844551" y="0"/>
                  </a:lnTo>
                  <a:lnTo>
                    <a:pt x="2893640" y="2088"/>
                  </a:lnTo>
                  <a:lnTo>
                    <a:pt x="2941570" y="8239"/>
                  </a:lnTo>
                  <a:lnTo>
                    <a:pt x="2988170" y="18282"/>
                  </a:lnTo>
                  <a:lnTo>
                    <a:pt x="3033268" y="32046"/>
                  </a:lnTo>
                  <a:lnTo>
                    <a:pt x="3076694" y="49361"/>
                  </a:lnTo>
                  <a:lnTo>
                    <a:pt x="3118278" y="70055"/>
                  </a:lnTo>
                  <a:lnTo>
                    <a:pt x="3157849" y="93958"/>
                  </a:lnTo>
                  <a:lnTo>
                    <a:pt x="3195235" y="120899"/>
                  </a:lnTo>
                  <a:lnTo>
                    <a:pt x="3230266" y="150708"/>
                  </a:lnTo>
                  <a:lnTo>
                    <a:pt x="3262771" y="183213"/>
                  </a:lnTo>
                  <a:lnTo>
                    <a:pt x="3292580" y="218243"/>
                  </a:lnTo>
                  <a:lnTo>
                    <a:pt x="3319522" y="255629"/>
                  </a:lnTo>
                  <a:lnTo>
                    <a:pt x="3343425" y="295199"/>
                  </a:lnTo>
                  <a:lnTo>
                    <a:pt x="3364120" y="336783"/>
                  </a:lnTo>
                  <a:lnTo>
                    <a:pt x="3381434" y="380209"/>
                  </a:lnTo>
                  <a:lnTo>
                    <a:pt x="3395199" y="425307"/>
                  </a:lnTo>
                  <a:lnTo>
                    <a:pt x="3405242" y="471906"/>
                  </a:lnTo>
                  <a:lnTo>
                    <a:pt x="3411393" y="519836"/>
                  </a:lnTo>
                  <a:lnTo>
                    <a:pt x="3413481" y="568925"/>
                  </a:lnTo>
                  <a:lnTo>
                    <a:pt x="3413481" y="2844651"/>
                  </a:lnTo>
                  <a:lnTo>
                    <a:pt x="3411393" y="2893740"/>
                  </a:lnTo>
                  <a:lnTo>
                    <a:pt x="3405242" y="2941670"/>
                  </a:lnTo>
                  <a:lnTo>
                    <a:pt x="3395199" y="2988269"/>
                  </a:lnTo>
                  <a:lnTo>
                    <a:pt x="3381434" y="3033367"/>
                  </a:lnTo>
                  <a:lnTo>
                    <a:pt x="3364120" y="3076793"/>
                  </a:lnTo>
                  <a:lnTo>
                    <a:pt x="3343425" y="3118376"/>
                  </a:lnTo>
                  <a:lnTo>
                    <a:pt x="3319522" y="3157946"/>
                  </a:lnTo>
                  <a:lnTo>
                    <a:pt x="3292580" y="3195331"/>
                  </a:lnTo>
                  <a:lnTo>
                    <a:pt x="3262771" y="3230361"/>
                  </a:lnTo>
                  <a:lnTo>
                    <a:pt x="3230266" y="3262866"/>
                  </a:lnTo>
                  <a:lnTo>
                    <a:pt x="3195235" y="3292674"/>
                  </a:lnTo>
                  <a:lnTo>
                    <a:pt x="3157849" y="3319615"/>
                  </a:lnTo>
                  <a:lnTo>
                    <a:pt x="3118278" y="3343518"/>
                  </a:lnTo>
                  <a:lnTo>
                    <a:pt x="3076694" y="3364211"/>
                  </a:lnTo>
                  <a:lnTo>
                    <a:pt x="3033268" y="3381526"/>
                  </a:lnTo>
                  <a:lnTo>
                    <a:pt x="2988170" y="3395290"/>
                  </a:lnTo>
                  <a:lnTo>
                    <a:pt x="2941570" y="3405332"/>
                  </a:lnTo>
                  <a:lnTo>
                    <a:pt x="2893640" y="3411483"/>
                  </a:lnTo>
                  <a:lnTo>
                    <a:pt x="2844551" y="3413571"/>
                  </a:lnTo>
                  <a:lnTo>
                    <a:pt x="568926" y="3413571"/>
                  </a:lnTo>
                  <a:lnTo>
                    <a:pt x="519837" y="3411483"/>
                  </a:lnTo>
                  <a:lnTo>
                    <a:pt x="471907" y="3405332"/>
                  </a:lnTo>
                  <a:lnTo>
                    <a:pt x="425308" y="3395290"/>
                  </a:lnTo>
                  <a:lnTo>
                    <a:pt x="380210" y="3381526"/>
                  </a:lnTo>
                  <a:lnTo>
                    <a:pt x="336784" y="3364211"/>
                  </a:lnTo>
                  <a:lnTo>
                    <a:pt x="295200" y="3343518"/>
                  </a:lnTo>
                  <a:lnTo>
                    <a:pt x="255630" y="3319615"/>
                  </a:lnTo>
                  <a:lnTo>
                    <a:pt x="218244" y="3292674"/>
                  </a:lnTo>
                  <a:lnTo>
                    <a:pt x="183213" y="3262866"/>
                  </a:lnTo>
                  <a:lnTo>
                    <a:pt x="150708" y="3230361"/>
                  </a:lnTo>
                  <a:lnTo>
                    <a:pt x="120899" y="3195331"/>
                  </a:lnTo>
                  <a:lnTo>
                    <a:pt x="93958" y="3157946"/>
                  </a:lnTo>
                  <a:lnTo>
                    <a:pt x="70055" y="3118376"/>
                  </a:lnTo>
                  <a:lnTo>
                    <a:pt x="49361" y="3076793"/>
                  </a:lnTo>
                  <a:lnTo>
                    <a:pt x="32046" y="3033367"/>
                  </a:lnTo>
                  <a:lnTo>
                    <a:pt x="18282" y="2988269"/>
                  </a:lnTo>
                  <a:lnTo>
                    <a:pt x="8239" y="2941670"/>
                  </a:lnTo>
                  <a:lnTo>
                    <a:pt x="2088" y="2893740"/>
                  </a:lnTo>
                  <a:lnTo>
                    <a:pt x="0" y="2844651"/>
                  </a:lnTo>
                  <a:lnTo>
                    <a:pt x="0" y="568925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4802797" y="1641284"/>
              <a:ext cx="1626870" cy="2586355"/>
            </a:xfrm>
            <a:custGeom>
              <a:avLst/>
              <a:gdLst/>
              <a:ahLst/>
              <a:cxnLst/>
              <a:rect l="l" t="t" r="r" b="b"/>
              <a:pathLst>
                <a:path w="1626870" h="2586354">
                  <a:moveTo>
                    <a:pt x="0" y="159713"/>
                  </a:moveTo>
                  <a:lnTo>
                    <a:pt x="8142" y="109231"/>
                  </a:lnTo>
                  <a:lnTo>
                    <a:pt x="30815" y="65388"/>
                  </a:lnTo>
                  <a:lnTo>
                    <a:pt x="65388" y="30815"/>
                  </a:lnTo>
                  <a:lnTo>
                    <a:pt x="109231" y="8142"/>
                  </a:lnTo>
                  <a:lnTo>
                    <a:pt x="159713" y="0"/>
                  </a:lnTo>
                  <a:lnTo>
                    <a:pt x="1467030" y="0"/>
                  </a:lnTo>
                  <a:lnTo>
                    <a:pt x="1517513" y="8142"/>
                  </a:lnTo>
                  <a:lnTo>
                    <a:pt x="1561355" y="30815"/>
                  </a:lnTo>
                  <a:lnTo>
                    <a:pt x="1595927" y="65388"/>
                  </a:lnTo>
                  <a:lnTo>
                    <a:pt x="1618599" y="109231"/>
                  </a:lnTo>
                  <a:lnTo>
                    <a:pt x="1626740" y="159713"/>
                  </a:lnTo>
                  <a:lnTo>
                    <a:pt x="1626740" y="2426201"/>
                  </a:lnTo>
                  <a:lnTo>
                    <a:pt x="1618599" y="2476680"/>
                  </a:lnTo>
                  <a:lnTo>
                    <a:pt x="1595927" y="2520521"/>
                  </a:lnTo>
                  <a:lnTo>
                    <a:pt x="1561355" y="2555095"/>
                  </a:lnTo>
                  <a:lnTo>
                    <a:pt x="1517513" y="2577768"/>
                  </a:lnTo>
                  <a:lnTo>
                    <a:pt x="1467030" y="2585911"/>
                  </a:lnTo>
                  <a:lnTo>
                    <a:pt x="159713" y="2585911"/>
                  </a:lnTo>
                  <a:lnTo>
                    <a:pt x="109231" y="2577768"/>
                  </a:lnTo>
                  <a:lnTo>
                    <a:pt x="65388" y="2555095"/>
                  </a:lnTo>
                  <a:lnTo>
                    <a:pt x="30815" y="2520521"/>
                  </a:lnTo>
                  <a:lnTo>
                    <a:pt x="8142" y="2476680"/>
                  </a:lnTo>
                  <a:lnTo>
                    <a:pt x="0" y="2426201"/>
                  </a:lnTo>
                  <a:lnTo>
                    <a:pt x="0" y="159713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4173" y="1943214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33D557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20588" y="1943214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61432" y="2966935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716828" y="2960700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8C3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59518" y="1962035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9373" y="2272169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8C3F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9518" y="2582303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70554" y="2893479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1"/>
                  </a:lnTo>
                  <a:lnTo>
                    <a:pt x="53909" y="25402"/>
                  </a:lnTo>
                  <a:lnTo>
                    <a:pt x="25405" y="53903"/>
                  </a:lnTo>
                  <a:lnTo>
                    <a:pt x="6712" y="90050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0"/>
                  </a:lnTo>
                  <a:lnTo>
                    <a:pt x="237941" y="53903"/>
                  </a:lnTo>
                  <a:lnTo>
                    <a:pt x="209437" y="25402"/>
                  </a:lnTo>
                  <a:lnTo>
                    <a:pt x="173292" y="6711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FF9600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37144" y="1905114"/>
              <a:ext cx="1054100" cy="2026285"/>
            </a:xfrm>
            <a:custGeom>
              <a:avLst/>
              <a:gdLst/>
              <a:ahLst/>
              <a:cxnLst/>
              <a:rect l="l" t="t" r="r" b="b"/>
              <a:pathLst>
                <a:path w="1054100" h="2026285">
                  <a:moveTo>
                    <a:pt x="0" y="175584"/>
                  </a:moveTo>
                  <a:lnTo>
                    <a:pt x="6272" y="128906"/>
                  </a:lnTo>
                  <a:lnTo>
                    <a:pt x="23972" y="86963"/>
                  </a:lnTo>
                  <a:lnTo>
                    <a:pt x="51427" y="51427"/>
                  </a:lnTo>
                  <a:lnTo>
                    <a:pt x="86963" y="23972"/>
                  </a:lnTo>
                  <a:lnTo>
                    <a:pt x="128906" y="6272"/>
                  </a:lnTo>
                  <a:lnTo>
                    <a:pt x="175584" y="0"/>
                  </a:lnTo>
                  <a:lnTo>
                    <a:pt x="877905" y="0"/>
                  </a:lnTo>
                  <a:lnTo>
                    <a:pt x="924583" y="6272"/>
                  </a:lnTo>
                  <a:lnTo>
                    <a:pt x="966526" y="23972"/>
                  </a:lnTo>
                  <a:lnTo>
                    <a:pt x="1002062" y="51427"/>
                  </a:lnTo>
                  <a:lnTo>
                    <a:pt x="1029518" y="86963"/>
                  </a:lnTo>
                  <a:lnTo>
                    <a:pt x="1047218" y="128906"/>
                  </a:lnTo>
                  <a:lnTo>
                    <a:pt x="1053490" y="175584"/>
                  </a:lnTo>
                  <a:lnTo>
                    <a:pt x="1053490" y="1850231"/>
                  </a:lnTo>
                  <a:lnTo>
                    <a:pt x="1047218" y="1896907"/>
                  </a:lnTo>
                  <a:lnTo>
                    <a:pt x="1029518" y="1938849"/>
                  </a:lnTo>
                  <a:lnTo>
                    <a:pt x="1002062" y="1974384"/>
                  </a:lnTo>
                  <a:lnTo>
                    <a:pt x="966526" y="2001839"/>
                  </a:lnTo>
                  <a:lnTo>
                    <a:pt x="924583" y="2019539"/>
                  </a:lnTo>
                  <a:lnTo>
                    <a:pt x="877905" y="2025811"/>
                  </a:lnTo>
                  <a:lnTo>
                    <a:pt x="175584" y="2025811"/>
                  </a:lnTo>
                  <a:lnTo>
                    <a:pt x="128906" y="2019539"/>
                  </a:lnTo>
                  <a:lnTo>
                    <a:pt x="86963" y="2001839"/>
                  </a:lnTo>
                  <a:lnTo>
                    <a:pt x="51427" y="1974384"/>
                  </a:lnTo>
                  <a:lnTo>
                    <a:pt x="23972" y="1938849"/>
                  </a:lnTo>
                  <a:lnTo>
                    <a:pt x="6272" y="1896907"/>
                  </a:lnTo>
                  <a:lnTo>
                    <a:pt x="0" y="1850231"/>
                  </a:lnTo>
                  <a:lnTo>
                    <a:pt x="0" y="175584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87576" y="2922803"/>
              <a:ext cx="138430" cy="176530"/>
            </a:xfrm>
            <a:custGeom>
              <a:avLst/>
              <a:gdLst/>
              <a:ahLst/>
              <a:cxnLst/>
              <a:rect l="l" t="t" r="r" b="b"/>
              <a:pathLst>
                <a:path w="138430" h="176530">
                  <a:moveTo>
                    <a:pt x="138328" y="0"/>
                  </a:moveTo>
                  <a:lnTo>
                    <a:pt x="0" y="0"/>
                  </a:lnTo>
                  <a:lnTo>
                    <a:pt x="0" y="176199"/>
                  </a:lnTo>
                  <a:lnTo>
                    <a:pt x="138328" y="176199"/>
                  </a:lnTo>
                  <a:lnTo>
                    <a:pt x="138328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528229" y="2946403"/>
              <a:ext cx="262467" cy="262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583245" y="2951327"/>
              <a:ext cx="152488" cy="152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620253" y="2998469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656740" y="3061365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03108" y="2280780"/>
              <a:ext cx="152488" cy="1810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40116" y="2356446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76603" y="2419337"/>
              <a:ext cx="365514" cy="3655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084476" y="2272512"/>
              <a:ext cx="152488" cy="1810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121471" y="2348179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157958" y="2411074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088057" y="2920377"/>
              <a:ext cx="152491" cy="1810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125065" y="2996044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161552" y="3058939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3" name="object 33"/>
          <p:cNvSpPr/>
          <p:nvPr/>
        </p:nvSpPr>
        <p:spPr>
          <a:xfrm>
            <a:off x="1914131" y="4036600"/>
            <a:ext cx="332259" cy="3429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4" name="object 34"/>
          <p:cNvSpPr txBox="1"/>
          <p:nvPr/>
        </p:nvSpPr>
        <p:spPr>
          <a:xfrm>
            <a:off x="1786508" y="4415086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88788" y="2247798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3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70042" y="2221383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14659" y="3261360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70042" y="3245650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811884" y="1420978"/>
            <a:ext cx="4242435" cy="2654300"/>
            <a:chOff x="1811883" y="1420977"/>
            <a:chExt cx="4242435" cy="2654300"/>
          </a:xfrm>
        </p:grpSpPr>
        <p:sp>
          <p:nvSpPr>
            <p:cNvPr id="40" name="object 40"/>
            <p:cNvSpPr/>
            <p:nvPr/>
          </p:nvSpPr>
          <p:spPr>
            <a:xfrm>
              <a:off x="3697998" y="3156826"/>
              <a:ext cx="1263650" cy="289560"/>
            </a:xfrm>
            <a:custGeom>
              <a:avLst/>
              <a:gdLst/>
              <a:ahLst/>
              <a:cxnLst/>
              <a:rect l="l" t="t" r="r" b="b"/>
              <a:pathLst>
                <a:path w="1263650" h="289560">
                  <a:moveTo>
                    <a:pt x="8458" y="0"/>
                  </a:moveTo>
                  <a:lnTo>
                    <a:pt x="0" y="0"/>
                  </a:lnTo>
                  <a:lnTo>
                    <a:pt x="0" y="253301"/>
                  </a:lnTo>
                  <a:lnTo>
                    <a:pt x="1892" y="255193"/>
                  </a:lnTo>
                  <a:lnTo>
                    <a:pt x="1187234" y="255193"/>
                  </a:lnTo>
                  <a:lnTo>
                    <a:pt x="1187234" y="289064"/>
                  </a:lnTo>
                  <a:lnTo>
                    <a:pt x="1263434" y="250964"/>
                  </a:lnTo>
                  <a:lnTo>
                    <a:pt x="1187234" y="212864"/>
                  </a:lnTo>
                  <a:lnTo>
                    <a:pt x="1187234" y="246735"/>
                  </a:lnTo>
                  <a:lnTo>
                    <a:pt x="8458" y="246735"/>
                  </a:lnTo>
                  <a:lnTo>
                    <a:pt x="845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822865" y="2345969"/>
              <a:ext cx="1121410" cy="372745"/>
            </a:xfrm>
            <a:custGeom>
              <a:avLst/>
              <a:gdLst/>
              <a:ahLst/>
              <a:cxnLst/>
              <a:rect l="l" t="t" r="r" b="b"/>
              <a:pathLst>
                <a:path w="1121410" h="372744">
                  <a:moveTo>
                    <a:pt x="1045108" y="0"/>
                  </a:moveTo>
                  <a:lnTo>
                    <a:pt x="1045108" y="33870"/>
                  </a:lnTo>
                  <a:lnTo>
                    <a:pt x="558317" y="33870"/>
                  </a:lnTo>
                  <a:lnTo>
                    <a:pt x="556425" y="35763"/>
                  </a:lnTo>
                  <a:lnTo>
                    <a:pt x="556425" y="363778"/>
                  </a:lnTo>
                  <a:lnTo>
                    <a:pt x="0" y="363778"/>
                  </a:lnTo>
                  <a:lnTo>
                    <a:pt x="0" y="372237"/>
                  </a:lnTo>
                  <a:lnTo>
                    <a:pt x="562991" y="372237"/>
                  </a:lnTo>
                  <a:lnTo>
                    <a:pt x="564896" y="370344"/>
                  </a:lnTo>
                  <a:lnTo>
                    <a:pt x="564896" y="42341"/>
                  </a:lnTo>
                  <a:lnTo>
                    <a:pt x="1045108" y="42341"/>
                  </a:lnTo>
                  <a:lnTo>
                    <a:pt x="1045108" y="76200"/>
                  </a:lnTo>
                  <a:lnTo>
                    <a:pt x="1121308" y="38100"/>
                  </a:lnTo>
                  <a:lnTo>
                    <a:pt x="1045108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336544" y="2399614"/>
              <a:ext cx="2713990" cy="1675764"/>
            </a:xfrm>
            <a:custGeom>
              <a:avLst/>
              <a:gdLst/>
              <a:ahLst/>
              <a:cxnLst/>
              <a:rect l="l" t="t" r="r" b="b"/>
              <a:pathLst>
                <a:path w="2713990" h="1675764">
                  <a:moveTo>
                    <a:pt x="232829" y="0"/>
                  </a:moveTo>
                  <a:lnTo>
                    <a:pt x="1892" y="0"/>
                  </a:lnTo>
                  <a:lnTo>
                    <a:pt x="0" y="1892"/>
                  </a:lnTo>
                  <a:lnTo>
                    <a:pt x="0" y="1673740"/>
                  </a:lnTo>
                  <a:lnTo>
                    <a:pt x="1892" y="1675636"/>
                  </a:lnTo>
                  <a:lnTo>
                    <a:pt x="2677667" y="1675636"/>
                  </a:lnTo>
                  <a:lnTo>
                    <a:pt x="2679572" y="1673740"/>
                  </a:lnTo>
                  <a:lnTo>
                    <a:pt x="2679572" y="1519000"/>
                  </a:lnTo>
                  <a:lnTo>
                    <a:pt x="2713431" y="1519000"/>
                  </a:lnTo>
                  <a:lnTo>
                    <a:pt x="2675331" y="1442796"/>
                  </a:lnTo>
                  <a:lnTo>
                    <a:pt x="2637231" y="1519000"/>
                  </a:lnTo>
                  <a:lnTo>
                    <a:pt x="2671102" y="1519000"/>
                  </a:lnTo>
                  <a:lnTo>
                    <a:pt x="2671102" y="1667169"/>
                  </a:lnTo>
                  <a:lnTo>
                    <a:pt x="8470" y="1667169"/>
                  </a:lnTo>
                  <a:lnTo>
                    <a:pt x="8470" y="8458"/>
                  </a:lnTo>
                  <a:lnTo>
                    <a:pt x="232829" y="8458"/>
                  </a:lnTo>
                  <a:close/>
                </a:path>
              </a:pathLst>
            </a:custGeom>
            <a:solidFill>
              <a:srgbClr val="8C3F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686962" y="1710385"/>
              <a:ext cx="2367280" cy="252095"/>
            </a:xfrm>
            <a:custGeom>
              <a:avLst/>
              <a:gdLst/>
              <a:ahLst/>
              <a:cxnLst/>
              <a:rect l="l" t="t" r="r" b="b"/>
              <a:pathLst>
                <a:path w="2367279" h="252094">
                  <a:moveTo>
                    <a:pt x="2331008" y="0"/>
                  </a:moveTo>
                  <a:lnTo>
                    <a:pt x="1892" y="0"/>
                  </a:lnTo>
                  <a:lnTo>
                    <a:pt x="0" y="1892"/>
                  </a:lnTo>
                  <a:lnTo>
                    <a:pt x="0" y="251650"/>
                  </a:lnTo>
                  <a:lnTo>
                    <a:pt x="8458" y="251650"/>
                  </a:lnTo>
                  <a:lnTo>
                    <a:pt x="8458" y="8458"/>
                  </a:lnTo>
                  <a:lnTo>
                    <a:pt x="2324442" y="8458"/>
                  </a:lnTo>
                  <a:lnTo>
                    <a:pt x="2324442" y="156629"/>
                  </a:lnTo>
                  <a:lnTo>
                    <a:pt x="2290572" y="156629"/>
                  </a:lnTo>
                  <a:lnTo>
                    <a:pt x="2328672" y="232829"/>
                  </a:lnTo>
                  <a:lnTo>
                    <a:pt x="2366772" y="156629"/>
                  </a:lnTo>
                  <a:lnTo>
                    <a:pt x="2332913" y="156629"/>
                  </a:lnTo>
                  <a:lnTo>
                    <a:pt x="2332913" y="1892"/>
                  </a:lnTo>
                  <a:lnTo>
                    <a:pt x="2331008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905" y="1832305"/>
              <a:ext cx="389255" cy="1436370"/>
            </a:xfrm>
            <a:custGeom>
              <a:avLst/>
              <a:gdLst/>
              <a:ahLst/>
              <a:cxnLst/>
              <a:rect l="l" t="t" r="r" b="b"/>
              <a:pathLst>
                <a:path w="389254" h="1436370">
                  <a:moveTo>
                    <a:pt x="0" y="19859"/>
                  </a:moveTo>
                  <a:lnTo>
                    <a:pt x="1560" y="12129"/>
                  </a:lnTo>
                  <a:lnTo>
                    <a:pt x="5816" y="5816"/>
                  </a:lnTo>
                  <a:lnTo>
                    <a:pt x="12129" y="1560"/>
                  </a:lnTo>
                  <a:lnTo>
                    <a:pt x="19859" y="0"/>
                  </a:lnTo>
                  <a:lnTo>
                    <a:pt x="369382" y="0"/>
                  </a:lnTo>
                  <a:lnTo>
                    <a:pt x="377112" y="1560"/>
                  </a:lnTo>
                  <a:lnTo>
                    <a:pt x="383425" y="5816"/>
                  </a:lnTo>
                  <a:lnTo>
                    <a:pt x="387681" y="12129"/>
                  </a:lnTo>
                  <a:lnTo>
                    <a:pt x="389242" y="19859"/>
                  </a:lnTo>
                  <a:lnTo>
                    <a:pt x="389242" y="1416010"/>
                  </a:lnTo>
                  <a:lnTo>
                    <a:pt x="387681" y="1423741"/>
                  </a:lnTo>
                  <a:lnTo>
                    <a:pt x="383425" y="1430054"/>
                  </a:lnTo>
                  <a:lnTo>
                    <a:pt x="377112" y="1434310"/>
                  </a:lnTo>
                  <a:lnTo>
                    <a:pt x="369382" y="1435870"/>
                  </a:lnTo>
                  <a:lnTo>
                    <a:pt x="19859" y="1435870"/>
                  </a:lnTo>
                  <a:lnTo>
                    <a:pt x="12129" y="1434310"/>
                  </a:lnTo>
                  <a:lnTo>
                    <a:pt x="5816" y="1430054"/>
                  </a:lnTo>
                  <a:lnTo>
                    <a:pt x="1560" y="1423741"/>
                  </a:lnTo>
                  <a:lnTo>
                    <a:pt x="0" y="1416010"/>
                  </a:lnTo>
                  <a:lnTo>
                    <a:pt x="0" y="19859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811883" y="1420977"/>
              <a:ext cx="1748155" cy="2299970"/>
            </a:xfrm>
            <a:custGeom>
              <a:avLst/>
              <a:gdLst/>
              <a:ahLst/>
              <a:cxnLst/>
              <a:rect l="l" t="t" r="r" b="b"/>
              <a:pathLst>
                <a:path w="1748154" h="2299970">
                  <a:moveTo>
                    <a:pt x="1747634" y="672731"/>
                  </a:moveTo>
                  <a:lnTo>
                    <a:pt x="1671434" y="634631"/>
                  </a:lnTo>
                  <a:lnTo>
                    <a:pt x="1671434" y="668502"/>
                  </a:lnTo>
                  <a:lnTo>
                    <a:pt x="1137132" y="668502"/>
                  </a:lnTo>
                  <a:lnTo>
                    <a:pt x="1137132" y="1892"/>
                  </a:lnTo>
                  <a:lnTo>
                    <a:pt x="1135240" y="0"/>
                  </a:lnTo>
                  <a:lnTo>
                    <a:pt x="518172" y="0"/>
                  </a:lnTo>
                  <a:lnTo>
                    <a:pt x="518172" y="8458"/>
                  </a:lnTo>
                  <a:lnTo>
                    <a:pt x="1128674" y="8458"/>
                  </a:lnTo>
                  <a:lnTo>
                    <a:pt x="1128674" y="675068"/>
                  </a:lnTo>
                  <a:lnTo>
                    <a:pt x="1130566" y="676960"/>
                  </a:lnTo>
                  <a:lnTo>
                    <a:pt x="1135164" y="676960"/>
                  </a:lnTo>
                  <a:lnTo>
                    <a:pt x="1135164" y="2291067"/>
                  </a:lnTo>
                  <a:lnTo>
                    <a:pt x="8470" y="2291067"/>
                  </a:lnTo>
                  <a:lnTo>
                    <a:pt x="8470" y="2066721"/>
                  </a:lnTo>
                  <a:lnTo>
                    <a:pt x="0" y="2066721"/>
                  </a:lnTo>
                  <a:lnTo>
                    <a:pt x="0" y="2297646"/>
                  </a:lnTo>
                  <a:lnTo>
                    <a:pt x="1905" y="2299538"/>
                  </a:lnTo>
                  <a:lnTo>
                    <a:pt x="1141730" y="2299538"/>
                  </a:lnTo>
                  <a:lnTo>
                    <a:pt x="1143635" y="2297646"/>
                  </a:lnTo>
                  <a:lnTo>
                    <a:pt x="1143635" y="676960"/>
                  </a:lnTo>
                  <a:lnTo>
                    <a:pt x="1671434" y="676960"/>
                  </a:lnTo>
                  <a:lnTo>
                    <a:pt x="1671434" y="710831"/>
                  </a:lnTo>
                  <a:lnTo>
                    <a:pt x="1747634" y="672731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919328" y="2993722"/>
            <a:ext cx="6553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ProductionVariant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44636" y="1293407"/>
            <a:ext cx="55118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15" dirty="0">
                <a:solidFill>
                  <a:srgbClr val="00BAFF"/>
                </a:solidFill>
                <a:latin typeface="Trebuchet MS"/>
                <a:cs typeface="Trebuchet MS"/>
              </a:rPr>
              <a:t>Model</a:t>
            </a:r>
            <a:r>
              <a:rPr sz="600" spc="-6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00BAFF"/>
                </a:solidFill>
                <a:latin typeface="Trebuchet MS"/>
                <a:cs typeface="Trebuchet MS"/>
              </a:rPr>
              <a:t>Artifacts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96593" y="3594151"/>
            <a:ext cx="58039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00BAFF"/>
                </a:solidFill>
                <a:latin typeface="Trebuchet MS"/>
                <a:cs typeface="Trebuchet MS"/>
              </a:rPr>
              <a:t>Inference</a:t>
            </a:r>
            <a:r>
              <a:rPr sz="600" spc="-7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00BAFF"/>
                </a:solidFill>
                <a:latin typeface="Trebuchet MS"/>
                <a:cs typeface="Trebuchet MS"/>
              </a:rPr>
              <a:t>Image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37967" y="3707983"/>
            <a:ext cx="54165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15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6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versions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493909" y="1245746"/>
            <a:ext cx="1986914" cy="2430145"/>
            <a:chOff x="3493909" y="1245745"/>
            <a:chExt cx="1986914" cy="2430145"/>
          </a:xfrm>
        </p:grpSpPr>
        <p:sp>
          <p:nvSpPr>
            <p:cNvPr id="51" name="object 51"/>
            <p:cNvSpPr/>
            <p:nvPr/>
          </p:nvSpPr>
          <p:spPr>
            <a:xfrm>
              <a:off x="3493909" y="3327450"/>
              <a:ext cx="226695" cy="347980"/>
            </a:xfrm>
            <a:custGeom>
              <a:avLst/>
              <a:gdLst/>
              <a:ahLst/>
              <a:cxnLst/>
              <a:rect l="l" t="t" r="r" b="b"/>
              <a:pathLst>
                <a:path w="226695" h="347979">
                  <a:moveTo>
                    <a:pt x="25526" y="0"/>
                  </a:moveTo>
                  <a:lnTo>
                    <a:pt x="0" y="81279"/>
                  </a:lnTo>
                  <a:lnTo>
                    <a:pt x="32499" y="76060"/>
                  </a:lnTo>
                  <a:lnTo>
                    <a:pt x="37731" y="95872"/>
                  </a:lnTo>
                  <a:lnTo>
                    <a:pt x="66052" y="146075"/>
                  </a:lnTo>
                  <a:lnTo>
                    <a:pt x="102679" y="175894"/>
                  </a:lnTo>
                  <a:lnTo>
                    <a:pt x="130543" y="181000"/>
                  </a:lnTo>
                  <a:lnTo>
                    <a:pt x="138430" y="183540"/>
                  </a:lnTo>
                  <a:lnTo>
                    <a:pt x="169913" y="209803"/>
                  </a:lnTo>
                  <a:lnTo>
                    <a:pt x="196024" y="256324"/>
                  </a:lnTo>
                  <a:lnTo>
                    <a:pt x="211480" y="315531"/>
                  </a:lnTo>
                  <a:lnTo>
                    <a:pt x="213664" y="347941"/>
                  </a:lnTo>
                  <a:lnTo>
                    <a:pt x="226339" y="347090"/>
                  </a:lnTo>
                  <a:lnTo>
                    <a:pt x="217881" y="282486"/>
                  </a:lnTo>
                  <a:lnTo>
                    <a:pt x="194906" y="224548"/>
                  </a:lnTo>
                  <a:lnTo>
                    <a:pt x="162217" y="183565"/>
                  </a:lnTo>
                  <a:lnTo>
                    <a:pt x="114998" y="166522"/>
                  </a:lnTo>
                  <a:lnTo>
                    <a:pt x="107099" y="163982"/>
                  </a:lnTo>
                  <a:lnTo>
                    <a:pt x="75615" y="137706"/>
                  </a:lnTo>
                  <a:lnTo>
                    <a:pt x="49479" y="90982"/>
                  </a:lnTo>
                  <a:lnTo>
                    <a:pt x="45097" y="74040"/>
                  </a:lnTo>
                  <a:lnTo>
                    <a:pt x="75234" y="69189"/>
                  </a:lnTo>
                  <a:lnTo>
                    <a:pt x="25526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148211" y="1245745"/>
              <a:ext cx="332155" cy="3482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24846" y="2817864"/>
            <a:ext cx="8286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Versions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same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 saved</a:t>
            </a:r>
            <a:r>
              <a:rPr sz="6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containers.  </a:t>
            </a:r>
            <a:r>
              <a:rPr sz="600" spc="15" dirty="0">
                <a:solidFill>
                  <a:srgbClr val="00BAFF"/>
                </a:solidFill>
                <a:latin typeface="Trebuchet MS"/>
                <a:cs typeface="Trebuchet MS"/>
              </a:rPr>
              <a:t>Prod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is the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primary  </a:t>
            </a:r>
            <a:r>
              <a:rPr sz="600" spc="-15" dirty="0">
                <a:solidFill>
                  <a:srgbClr val="474746"/>
                </a:solidFill>
                <a:latin typeface="Trebuchet MS"/>
                <a:cs typeface="Trebuchet MS"/>
              </a:rPr>
              <a:t>one, </a:t>
            </a:r>
            <a:r>
              <a:rPr sz="600" spc="85" dirty="0">
                <a:solidFill>
                  <a:srgbClr val="474746"/>
                </a:solidFill>
                <a:latin typeface="Trebuchet MS"/>
                <a:cs typeface="Trebuchet MS"/>
              </a:rPr>
              <a:t>50%</a:t>
            </a:r>
            <a:r>
              <a:rPr sz="600" spc="-114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traffic  </a:t>
            </a:r>
            <a:r>
              <a:rPr sz="600" spc="15" dirty="0">
                <a:solidFill>
                  <a:srgbClr val="474746"/>
                </a:solidFill>
                <a:latin typeface="Trebuchet MS"/>
                <a:cs typeface="Trebuchet MS"/>
              </a:rPr>
              <a:t>must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be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served</a:t>
            </a:r>
            <a:r>
              <a:rPr sz="6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474746"/>
                </a:solidFill>
                <a:latin typeface="Trebuchet MS"/>
                <a:cs typeface="Trebuchet MS"/>
              </a:rPr>
              <a:t>there!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35231" y="4095382"/>
            <a:ext cx="81534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EndpointConfiguration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09299" y="1356070"/>
            <a:ext cx="6807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Endpoint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839043" y="4983312"/>
            <a:ext cx="8255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079137" y="4688510"/>
            <a:ext cx="302983" cy="302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8" name="object 58"/>
          <p:cNvSpPr/>
          <p:nvPr/>
        </p:nvSpPr>
        <p:spPr>
          <a:xfrm>
            <a:off x="6768377" y="1226249"/>
            <a:ext cx="1143635" cy="1708785"/>
          </a:xfrm>
          <a:custGeom>
            <a:avLst/>
            <a:gdLst/>
            <a:ahLst/>
            <a:cxnLst/>
            <a:rect l="l" t="t" r="r" b="b"/>
            <a:pathLst>
              <a:path w="1143634" h="1708785">
                <a:moveTo>
                  <a:pt x="0" y="112261"/>
                </a:moveTo>
                <a:lnTo>
                  <a:pt x="8822" y="68564"/>
                </a:lnTo>
                <a:lnTo>
                  <a:pt x="32880" y="32880"/>
                </a:lnTo>
                <a:lnTo>
                  <a:pt x="68564" y="8822"/>
                </a:lnTo>
                <a:lnTo>
                  <a:pt x="112261" y="0"/>
                </a:lnTo>
                <a:lnTo>
                  <a:pt x="1031160" y="0"/>
                </a:lnTo>
                <a:lnTo>
                  <a:pt x="1074857" y="8822"/>
                </a:lnTo>
                <a:lnTo>
                  <a:pt x="1110540" y="32880"/>
                </a:lnTo>
                <a:lnTo>
                  <a:pt x="1134598" y="68564"/>
                </a:lnTo>
                <a:lnTo>
                  <a:pt x="1143420" y="112261"/>
                </a:lnTo>
                <a:lnTo>
                  <a:pt x="1143420" y="1596210"/>
                </a:lnTo>
                <a:lnTo>
                  <a:pt x="1134598" y="1639907"/>
                </a:lnTo>
                <a:lnTo>
                  <a:pt x="1110540" y="1675590"/>
                </a:lnTo>
                <a:lnTo>
                  <a:pt x="1074857" y="1699649"/>
                </a:lnTo>
                <a:lnTo>
                  <a:pt x="1031160" y="1708470"/>
                </a:lnTo>
                <a:lnTo>
                  <a:pt x="112261" y="1708470"/>
                </a:lnTo>
                <a:lnTo>
                  <a:pt x="68564" y="1699649"/>
                </a:lnTo>
                <a:lnTo>
                  <a:pt x="32880" y="1675590"/>
                </a:lnTo>
                <a:lnTo>
                  <a:pt x="8822" y="1639907"/>
                </a:lnTo>
                <a:lnTo>
                  <a:pt x="0" y="1596210"/>
                </a:lnTo>
                <a:lnTo>
                  <a:pt x="0" y="112261"/>
                </a:lnTo>
                <a:close/>
              </a:path>
            </a:pathLst>
          </a:custGeom>
          <a:ln w="19050">
            <a:solidFill>
              <a:srgbClr val="00BA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9" name="object 59"/>
          <p:cNvSpPr txBox="1"/>
          <p:nvPr/>
        </p:nvSpPr>
        <p:spPr>
          <a:xfrm>
            <a:off x="6846137" y="1508672"/>
            <a:ext cx="872490" cy="628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InstanceType:</a:t>
            </a:r>
            <a:r>
              <a:rPr sz="6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c3.4xlarge</a:t>
            </a:r>
            <a:endParaRPr sz="600">
              <a:latin typeface="Trebuchet MS"/>
              <a:cs typeface="Trebuchet MS"/>
            </a:endParaRPr>
          </a:p>
          <a:p>
            <a:pPr marL="12700" marR="80008">
              <a:lnSpc>
                <a:spcPct val="199100"/>
              </a:lnSpc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InitialInstanceCount:</a:t>
            </a:r>
            <a:r>
              <a:rPr sz="6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35" dirty="0">
                <a:solidFill>
                  <a:srgbClr val="474746"/>
                </a:solidFill>
                <a:latin typeface="Trebuchet MS"/>
                <a:cs typeface="Trebuchet MS"/>
              </a:rPr>
              <a:t>3  </a:t>
            </a: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ModelName: </a:t>
            </a:r>
            <a:r>
              <a:rPr sz="600" spc="10" dirty="0">
                <a:solidFill>
                  <a:srgbClr val="00BAFF"/>
                </a:solidFill>
                <a:latin typeface="Trebuchet MS"/>
                <a:cs typeface="Trebuchet MS"/>
              </a:rPr>
              <a:t>prod 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VariantName:</a:t>
            </a:r>
            <a:r>
              <a:rPr sz="6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primary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846138" y="2236840"/>
            <a:ext cx="84518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InitialVariantWeight:</a:t>
            </a:r>
            <a:r>
              <a:rPr sz="600" spc="-5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30" dirty="0">
                <a:solidFill>
                  <a:srgbClr val="474746"/>
                </a:solidFill>
                <a:latin typeface="Trebuchet MS"/>
                <a:cs typeface="Trebuchet MS"/>
              </a:rPr>
              <a:t>50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773533" y="3371851"/>
            <a:ext cx="2225675" cy="443263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0"/>
              </a:spcBef>
            </a:pPr>
            <a:r>
              <a:rPr spc="-15" dirty="0">
                <a:solidFill>
                  <a:srgbClr val="474746"/>
                </a:solidFill>
                <a:latin typeface="Trebuchet MS"/>
                <a:cs typeface="Trebuchet MS"/>
              </a:rPr>
              <a:t>Create </a:t>
            </a:r>
            <a:r>
              <a:rPr spc="30" dirty="0">
                <a:solidFill>
                  <a:srgbClr val="474746"/>
                </a:solidFill>
                <a:latin typeface="Trebuchet MS"/>
                <a:cs typeface="Trebuchet MS"/>
              </a:rPr>
              <a:t>an </a:t>
            </a:r>
            <a:r>
              <a:rPr spc="25" dirty="0">
                <a:solidFill>
                  <a:srgbClr val="00BAFF"/>
                </a:solidFill>
                <a:latin typeface="Trebuchet MS"/>
                <a:cs typeface="Trebuchet MS"/>
              </a:rPr>
              <a:t>Endpoint </a:t>
            </a:r>
            <a:r>
              <a:rPr spc="30" dirty="0">
                <a:solidFill>
                  <a:srgbClr val="474746"/>
                </a:solidFill>
                <a:latin typeface="Trebuchet MS"/>
                <a:cs typeface="Trebuchet MS"/>
              </a:rPr>
              <a:t>from  </a:t>
            </a:r>
            <a:r>
              <a:rPr spc="30" dirty="0">
                <a:solidFill>
                  <a:srgbClr val="00BAFF"/>
                </a:solidFill>
                <a:latin typeface="Trebuchet MS"/>
                <a:cs typeface="Trebuchet MS"/>
              </a:rPr>
              <a:t>one</a:t>
            </a:r>
            <a:r>
              <a:rPr spc="-75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pc="20" dirty="0">
                <a:solidFill>
                  <a:srgbClr val="00B9FF"/>
                </a:solidFill>
                <a:latin typeface="Trebuchet MS"/>
                <a:cs typeface="Trebuchet MS"/>
              </a:rPr>
              <a:t>EndpointConfiguration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544218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19024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Model</a:t>
            </a:r>
            <a:r>
              <a:rPr spc="-90" dirty="0"/>
              <a:t> </a:t>
            </a:r>
            <a:r>
              <a:rPr dirty="0"/>
              <a:t>Deployment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700" y="823049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960" y="889445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328494" y="1559864"/>
            <a:ext cx="841247" cy="86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6" name="object 6"/>
          <p:cNvGrpSpPr/>
          <p:nvPr/>
        </p:nvGrpSpPr>
        <p:grpSpPr>
          <a:xfrm>
            <a:off x="1524445" y="1130566"/>
            <a:ext cx="5069840" cy="3439160"/>
            <a:chOff x="1524444" y="1130566"/>
            <a:chExt cx="5069840" cy="3439160"/>
          </a:xfrm>
        </p:grpSpPr>
        <p:sp>
          <p:nvSpPr>
            <p:cNvPr id="7" name="object 7"/>
            <p:cNvSpPr/>
            <p:nvPr/>
          </p:nvSpPr>
          <p:spPr>
            <a:xfrm>
              <a:off x="1786318" y="1143266"/>
              <a:ext cx="543737" cy="5638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3167608" y="1143266"/>
              <a:ext cx="3413760" cy="3413760"/>
            </a:xfrm>
            <a:custGeom>
              <a:avLst/>
              <a:gdLst/>
              <a:ahLst/>
              <a:cxnLst/>
              <a:rect l="l" t="t" r="r" b="b"/>
              <a:pathLst>
                <a:path w="3413759" h="3413760">
                  <a:moveTo>
                    <a:pt x="0" y="568925"/>
                  </a:moveTo>
                  <a:lnTo>
                    <a:pt x="2088" y="519836"/>
                  </a:lnTo>
                  <a:lnTo>
                    <a:pt x="8239" y="471906"/>
                  </a:lnTo>
                  <a:lnTo>
                    <a:pt x="18282" y="425307"/>
                  </a:lnTo>
                  <a:lnTo>
                    <a:pt x="32046" y="380209"/>
                  </a:lnTo>
                  <a:lnTo>
                    <a:pt x="49361" y="336783"/>
                  </a:lnTo>
                  <a:lnTo>
                    <a:pt x="70055" y="295199"/>
                  </a:lnTo>
                  <a:lnTo>
                    <a:pt x="93958" y="255629"/>
                  </a:lnTo>
                  <a:lnTo>
                    <a:pt x="120899" y="218243"/>
                  </a:lnTo>
                  <a:lnTo>
                    <a:pt x="150708" y="183213"/>
                  </a:lnTo>
                  <a:lnTo>
                    <a:pt x="183213" y="150708"/>
                  </a:lnTo>
                  <a:lnTo>
                    <a:pt x="218244" y="120899"/>
                  </a:lnTo>
                  <a:lnTo>
                    <a:pt x="255630" y="93958"/>
                  </a:lnTo>
                  <a:lnTo>
                    <a:pt x="295200" y="70055"/>
                  </a:lnTo>
                  <a:lnTo>
                    <a:pt x="336784" y="49361"/>
                  </a:lnTo>
                  <a:lnTo>
                    <a:pt x="380210" y="32046"/>
                  </a:lnTo>
                  <a:lnTo>
                    <a:pt x="425308" y="18282"/>
                  </a:lnTo>
                  <a:lnTo>
                    <a:pt x="471907" y="8239"/>
                  </a:lnTo>
                  <a:lnTo>
                    <a:pt x="519837" y="2088"/>
                  </a:lnTo>
                  <a:lnTo>
                    <a:pt x="568926" y="0"/>
                  </a:lnTo>
                  <a:lnTo>
                    <a:pt x="2844551" y="0"/>
                  </a:lnTo>
                  <a:lnTo>
                    <a:pt x="2893640" y="2088"/>
                  </a:lnTo>
                  <a:lnTo>
                    <a:pt x="2941570" y="8239"/>
                  </a:lnTo>
                  <a:lnTo>
                    <a:pt x="2988170" y="18282"/>
                  </a:lnTo>
                  <a:lnTo>
                    <a:pt x="3033268" y="32046"/>
                  </a:lnTo>
                  <a:lnTo>
                    <a:pt x="3076694" y="49361"/>
                  </a:lnTo>
                  <a:lnTo>
                    <a:pt x="3118278" y="70055"/>
                  </a:lnTo>
                  <a:lnTo>
                    <a:pt x="3157849" y="93958"/>
                  </a:lnTo>
                  <a:lnTo>
                    <a:pt x="3195235" y="120899"/>
                  </a:lnTo>
                  <a:lnTo>
                    <a:pt x="3230266" y="150708"/>
                  </a:lnTo>
                  <a:lnTo>
                    <a:pt x="3262771" y="183213"/>
                  </a:lnTo>
                  <a:lnTo>
                    <a:pt x="3292580" y="218243"/>
                  </a:lnTo>
                  <a:lnTo>
                    <a:pt x="3319522" y="255629"/>
                  </a:lnTo>
                  <a:lnTo>
                    <a:pt x="3343425" y="295199"/>
                  </a:lnTo>
                  <a:lnTo>
                    <a:pt x="3364120" y="336783"/>
                  </a:lnTo>
                  <a:lnTo>
                    <a:pt x="3381434" y="380209"/>
                  </a:lnTo>
                  <a:lnTo>
                    <a:pt x="3395199" y="425307"/>
                  </a:lnTo>
                  <a:lnTo>
                    <a:pt x="3405242" y="471906"/>
                  </a:lnTo>
                  <a:lnTo>
                    <a:pt x="3411393" y="519836"/>
                  </a:lnTo>
                  <a:lnTo>
                    <a:pt x="3413481" y="568925"/>
                  </a:lnTo>
                  <a:lnTo>
                    <a:pt x="3413481" y="2844651"/>
                  </a:lnTo>
                  <a:lnTo>
                    <a:pt x="3411393" y="2893740"/>
                  </a:lnTo>
                  <a:lnTo>
                    <a:pt x="3405242" y="2941670"/>
                  </a:lnTo>
                  <a:lnTo>
                    <a:pt x="3395199" y="2988269"/>
                  </a:lnTo>
                  <a:lnTo>
                    <a:pt x="3381434" y="3033367"/>
                  </a:lnTo>
                  <a:lnTo>
                    <a:pt x="3364120" y="3076793"/>
                  </a:lnTo>
                  <a:lnTo>
                    <a:pt x="3343425" y="3118376"/>
                  </a:lnTo>
                  <a:lnTo>
                    <a:pt x="3319522" y="3157946"/>
                  </a:lnTo>
                  <a:lnTo>
                    <a:pt x="3292580" y="3195331"/>
                  </a:lnTo>
                  <a:lnTo>
                    <a:pt x="3262771" y="3230361"/>
                  </a:lnTo>
                  <a:lnTo>
                    <a:pt x="3230266" y="3262866"/>
                  </a:lnTo>
                  <a:lnTo>
                    <a:pt x="3195235" y="3292674"/>
                  </a:lnTo>
                  <a:lnTo>
                    <a:pt x="3157849" y="3319615"/>
                  </a:lnTo>
                  <a:lnTo>
                    <a:pt x="3118278" y="3343518"/>
                  </a:lnTo>
                  <a:lnTo>
                    <a:pt x="3076694" y="3364211"/>
                  </a:lnTo>
                  <a:lnTo>
                    <a:pt x="3033268" y="3381526"/>
                  </a:lnTo>
                  <a:lnTo>
                    <a:pt x="2988170" y="3395290"/>
                  </a:lnTo>
                  <a:lnTo>
                    <a:pt x="2941570" y="3405332"/>
                  </a:lnTo>
                  <a:lnTo>
                    <a:pt x="2893640" y="3411483"/>
                  </a:lnTo>
                  <a:lnTo>
                    <a:pt x="2844551" y="3413571"/>
                  </a:lnTo>
                  <a:lnTo>
                    <a:pt x="568926" y="3413571"/>
                  </a:lnTo>
                  <a:lnTo>
                    <a:pt x="519837" y="3411483"/>
                  </a:lnTo>
                  <a:lnTo>
                    <a:pt x="471907" y="3405332"/>
                  </a:lnTo>
                  <a:lnTo>
                    <a:pt x="425308" y="3395290"/>
                  </a:lnTo>
                  <a:lnTo>
                    <a:pt x="380210" y="3381526"/>
                  </a:lnTo>
                  <a:lnTo>
                    <a:pt x="336784" y="3364211"/>
                  </a:lnTo>
                  <a:lnTo>
                    <a:pt x="295200" y="3343518"/>
                  </a:lnTo>
                  <a:lnTo>
                    <a:pt x="255630" y="3319615"/>
                  </a:lnTo>
                  <a:lnTo>
                    <a:pt x="218244" y="3292674"/>
                  </a:lnTo>
                  <a:lnTo>
                    <a:pt x="183213" y="3262866"/>
                  </a:lnTo>
                  <a:lnTo>
                    <a:pt x="150708" y="3230361"/>
                  </a:lnTo>
                  <a:lnTo>
                    <a:pt x="120899" y="3195331"/>
                  </a:lnTo>
                  <a:lnTo>
                    <a:pt x="93958" y="3157946"/>
                  </a:lnTo>
                  <a:lnTo>
                    <a:pt x="70055" y="3118376"/>
                  </a:lnTo>
                  <a:lnTo>
                    <a:pt x="49361" y="3076793"/>
                  </a:lnTo>
                  <a:lnTo>
                    <a:pt x="32046" y="3033367"/>
                  </a:lnTo>
                  <a:lnTo>
                    <a:pt x="18282" y="2988269"/>
                  </a:lnTo>
                  <a:lnTo>
                    <a:pt x="8239" y="2941670"/>
                  </a:lnTo>
                  <a:lnTo>
                    <a:pt x="2088" y="2893740"/>
                  </a:lnTo>
                  <a:lnTo>
                    <a:pt x="0" y="2844651"/>
                  </a:lnTo>
                  <a:lnTo>
                    <a:pt x="0" y="568925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4802797" y="1641284"/>
              <a:ext cx="1626870" cy="2586355"/>
            </a:xfrm>
            <a:custGeom>
              <a:avLst/>
              <a:gdLst/>
              <a:ahLst/>
              <a:cxnLst/>
              <a:rect l="l" t="t" r="r" b="b"/>
              <a:pathLst>
                <a:path w="1626870" h="2586354">
                  <a:moveTo>
                    <a:pt x="0" y="159713"/>
                  </a:moveTo>
                  <a:lnTo>
                    <a:pt x="8142" y="109231"/>
                  </a:lnTo>
                  <a:lnTo>
                    <a:pt x="30815" y="65388"/>
                  </a:lnTo>
                  <a:lnTo>
                    <a:pt x="65388" y="30815"/>
                  </a:lnTo>
                  <a:lnTo>
                    <a:pt x="109231" y="8142"/>
                  </a:lnTo>
                  <a:lnTo>
                    <a:pt x="159713" y="0"/>
                  </a:lnTo>
                  <a:lnTo>
                    <a:pt x="1467030" y="0"/>
                  </a:lnTo>
                  <a:lnTo>
                    <a:pt x="1517513" y="8142"/>
                  </a:lnTo>
                  <a:lnTo>
                    <a:pt x="1561355" y="30815"/>
                  </a:lnTo>
                  <a:lnTo>
                    <a:pt x="1595927" y="65388"/>
                  </a:lnTo>
                  <a:lnTo>
                    <a:pt x="1618599" y="109231"/>
                  </a:lnTo>
                  <a:lnTo>
                    <a:pt x="1626740" y="159713"/>
                  </a:lnTo>
                  <a:lnTo>
                    <a:pt x="1626740" y="2426201"/>
                  </a:lnTo>
                  <a:lnTo>
                    <a:pt x="1618599" y="2476680"/>
                  </a:lnTo>
                  <a:lnTo>
                    <a:pt x="1595927" y="2520521"/>
                  </a:lnTo>
                  <a:lnTo>
                    <a:pt x="1561355" y="2555095"/>
                  </a:lnTo>
                  <a:lnTo>
                    <a:pt x="1517513" y="2577768"/>
                  </a:lnTo>
                  <a:lnTo>
                    <a:pt x="1467030" y="2585911"/>
                  </a:lnTo>
                  <a:lnTo>
                    <a:pt x="159713" y="2585911"/>
                  </a:lnTo>
                  <a:lnTo>
                    <a:pt x="109231" y="2577768"/>
                  </a:lnTo>
                  <a:lnTo>
                    <a:pt x="65388" y="2555095"/>
                  </a:lnTo>
                  <a:lnTo>
                    <a:pt x="30815" y="2520521"/>
                  </a:lnTo>
                  <a:lnTo>
                    <a:pt x="8142" y="2476680"/>
                  </a:lnTo>
                  <a:lnTo>
                    <a:pt x="0" y="2426201"/>
                  </a:lnTo>
                  <a:lnTo>
                    <a:pt x="0" y="159713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4173" y="1943214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33D557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20588" y="1943214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61432" y="2966935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716828" y="2960700"/>
              <a:ext cx="590550" cy="882015"/>
            </a:xfrm>
            <a:custGeom>
              <a:avLst/>
              <a:gdLst/>
              <a:ahLst/>
              <a:cxnLst/>
              <a:rect l="l" t="t" r="r" b="b"/>
              <a:pathLst>
                <a:path w="590550" h="882014">
                  <a:moveTo>
                    <a:pt x="0" y="57936"/>
                  </a:moveTo>
                  <a:lnTo>
                    <a:pt x="4552" y="35384"/>
                  </a:lnTo>
                  <a:lnTo>
                    <a:pt x="16969" y="16969"/>
                  </a:lnTo>
                  <a:lnTo>
                    <a:pt x="35384" y="4552"/>
                  </a:lnTo>
                  <a:lnTo>
                    <a:pt x="57936" y="0"/>
                  </a:lnTo>
                  <a:lnTo>
                    <a:pt x="532164" y="0"/>
                  </a:lnTo>
                  <a:lnTo>
                    <a:pt x="554715" y="4552"/>
                  </a:lnTo>
                  <a:lnTo>
                    <a:pt x="573131" y="16969"/>
                  </a:lnTo>
                  <a:lnTo>
                    <a:pt x="585547" y="35384"/>
                  </a:lnTo>
                  <a:lnTo>
                    <a:pt x="590100" y="57936"/>
                  </a:lnTo>
                  <a:lnTo>
                    <a:pt x="590100" y="823780"/>
                  </a:lnTo>
                  <a:lnTo>
                    <a:pt x="585547" y="846331"/>
                  </a:lnTo>
                  <a:lnTo>
                    <a:pt x="573131" y="864747"/>
                  </a:lnTo>
                  <a:lnTo>
                    <a:pt x="554715" y="877163"/>
                  </a:lnTo>
                  <a:lnTo>
                    <a:pt x="532164" y="881716"/>
                  </a:lnTo>
                  <a:lnTo>
                    <a:pt x="57936" y="881716"/>
                  </a:lnTo>
                  <a:lnTo>
                    <a:pt x="35384" y="877163"/>
                  </a:lnTo>
                  <a:lnTo>
                    <a:pt x="16969" y="864747"/>
                  </a:lnTo>
                  <a:lnTo>
                    <a:pt x="4552" y="846331"/>
                  </a:lnTo>
                  <a:lnTo>
                    <a:pt x="0" y="823780"/>
                  </a:lnTo>
                  <a:lnTo>
                    <a:pt x="0" y="57936"/>
                  </a:lnTo>
                  <a:close/>
                </a:path>
              </a:pathLst>
            </a:custGeom>
            <a:ln w="19050">
              <a:solidFill>
                <a:srgbClr val="8C3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59518" y="1962035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9373" y="2272169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8C3F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9518" y="2582303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2"/>
                  </a:lnTo>
                  <a:lnTo>
                    <a:pt x="53909" y="25405"/>
                  </a:lnTo>
                  <a:lnTo>
                    <a:pt x="25405" y="53909"/>
                  </a:lnTo>
                  <a:lnTo>
                    <a:pt x="6712" y="90054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4"/>
                  </a:lnTo>
                  <a:lnTo>
                    <a:pt x="237941" y="53909"/>
                  </a:lnTo>
                  <a:lnTo>
                    <a:pt x="209437" y="25405"/>
                  </a:lnTo>
                  <a:lnTo>
                    <a:pt x="173292" y="6712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570554" y="2893479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673" y="0"/>
                  </a:moveTo>
                  <a:lnTo>
                    <a:pt x="90054" y="6711"/>
                  </a:lnTo>
                  <a:lnTo>
                    <a:pt x="53909" y="25402"/>
                  </a:lnTo>
                  <a:lnTo>
                    <a:pt x="25405" y="53903"/>
                  </a:lnTo>
                  <a:lnTo>
                    <a:pt x="6712" y="90050"/>
                  </a:lnTo>
                  <a:lnTo>
                    <a:pt x="0" y="131673"/>
                  </a:lnTo>
                  <a:lnTo>
                    <a:pt x="6712" y="173292"/>
                  </a:lnTo>
                  <a:lnTo>
                    <a:pt x="25405" y="209437"/>
                  </a:lnTo>
                  <a:lnTo>
                    <a:pt x="53909" y="237941"/>
                  </a:lnTo>
                  <a:lnTo>
                    <a:pt x="90054" y="256634"/>
                  </a:lnTo>
                  <a:lnTo>
                    <a:pt x="131673" y="263347"/>
                  </a:lnTo>
                  <a:lnTo>
                    <a:pt x="173292" y="256634"/>
                  </a:lnTo>
                  <a:lnTo>
                    <a:pt x="209437" y="237941"/>
                  </a:lnTo>
                  <a:lnTo>
                    <a:pt x="237941" y="209437"/>
                  </a:lnTo>
                  <a:lnTo>
                    <a:pt x="256634" y="173292"/>
                  </a:lnTo>
                  <a:lnTo>
                    <a:pt x="263347" y="131673"/>
                  </a:lnTo>
                  <a:lnTo>
                    <a:pt x="256634" y="90050"/>
                  </a:lnTo>
                  <a:lnTo>
                    <a:pt x="237941" y="53903"/>
                  </a:lnTo>
                  <a:lnTo>
                    <a:pt x="209437" y="25402"/>
                  </a:lnTo>
                  <a:lnTo>
                    <a:pt x="173292" y="6711"/>
                  </a:lnTo>
                  <a:lnTo>
                    <a:pt x="131673" y="0"/>
                  </a:lnTo>
                  <a:close/>
                </a:path>
              </a:pathLst>
            </a:custGeom>
            <a:solidFill>
              <a:srgbClr val="FF9600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37144" y="1905114"/>
              <a:ext cx="1054100" cy="2026285"/>
            </a:xfrm>
            <a:custGeom>
              <a:avLst/>
              <a:gdLst/>
              <a:ahLst/>
              <a:cxnLst/>
              <a:rect l="l" t="t" r="r" b="b"/>
              <a:pathLst>
                <a:path w="1054100" h="2026285">
                  <a:moveTo>
                    <a:pt x="0" y="175584"/>
                  </a:moveTo>
                  <a:lnTo>
                    <a:pt x="6272" y="128906"/>
                  </a:lnTo>
                  <a:lnTo>
                    <a:pt x="23972" y="86963"/>
                  </a:lnTo>
                  <a:lnTo>
                    <a:pt x="51427" y="51427"/>
                  </a:lnTo>
                  <a:lnTo>
                    <a:pt x="86963" y="23972"/>
                  </a:lnTo>
                  <a:lnTo>
                    <a:pt x="128906" y="6272"/>
                  </a:lnTo>
                  <a:lnTo>
                    <a:pt x="175584" y="0"/>
                  </a:lnTo>
                  <a:lnTo>
                    <a:pt x="877905" y="0"/>
                  </a:lnTo>
                  <a:lnTo>
                    <a:pt x="924583" y="6272"/>
                  </a:lnTo>
                  <a:lnTo>
                    <a:pt x="966526" y="23972"/>
                  </a:lnTo>
                  <a:lnTo>
                    <a:pt x="1002062" y="51427"/>
                  </a:lnTo>
                  <a:lnTo>
                    <a:pt x="1029518" y="86963"/>
                  </a:lnTo>
                  <a:lnTo>
                    <a:pt x="1047218" y="128906"/>
                  </a:lnTo>
                  <a:lnTo>
                    <a:pt x="1053490" y="175584"/>
                  </a:lnTo>
                  <a:lnTo>
                    <a:pt x="1053490" y="1850231"/>
                  </a:lnTo>
                  <a:lnTo>
                    <a:pt x="1047218" y="1896907"/>
                  </a:lnTo>
                  <a:lnTo>
                    <a:pt x="1029518" y="1938849"/>
                  </a:lnTo>
                  <a:lnTo>
                    <a:pt x="1002062" y="1974384"/>
                  </a:lnTo>
                  <a:lnTo>
                    <a:pt x="966526" y="2001839"/>
                  </a:lnTo>
                  <a:lnTo>
                    <a:pt x="924583" y="2019539"/>
                  </a:lnTo>
                  <a:lnTo>
                    <a:pt x="877905" y="2025811"/>
                  </a:lnTo>
                  <a:lnTo>
                    <a:pt x="175584" y="2025811"/>
                  </a:lnTo>
                  <a:lnTo>
                    <a:pt x="128906" y="2019539"/>
                  </a:lnTo>
                  <a:lnTo>
                    <a:pt x="86963" y="2001839"/>
                  </a:lnTo>
                  <a:lnTo>
                    <a:pt x="51427" y="1974384"/>
                  </a:lnTo>
                  <a:lnTo>
                    <a:pt x="23972" y="1938849"/>
                  </a:lnTo>
                  <a:lnTo>
                    <a:pt x="6272" y="1896907"/>
                  </a:lnTo>
                  <a:lnTo>
                    <a:pt x="0" y="1850231"/>
                  </a:lnTo>
                  <a:lnTo>
                    <a:pt x="0" y="175584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87576" y="2922803"/>
              <a:ext cx="138430" cy="176530"/>
            </a:xfrm>
            <a:custGeom>
              <a:avLst/>
              <a:gdLst/>
              <a:ahLst/>
              <a:cxnLst/>
              <a:rect l="l" t="t" r="r" b="b"/>
              <a:pathLst>
                <a:path w="138430" h="176530">
                  <a:moveTo>
                    <a:pt x="138328" y="0"/>
                  </a:moveTo>
                  <a:lnTo>
                    <a:pt x="0" y="0"/>
                  </a:lnTo>
                  <a:lnTo>
                    <a:pt x="0" y="176199"/>
                  </a:lnTo>
                  <a:lnTo>
                    <a:pt x="138328" y="176199"/>
                  </a:lnTo>
                  <a:lnTo>
                    <a:pt x="138328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528229" y="2946403"/>
              <a:ext cx="262467" cy="262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583245" y="2951327"/>
              <a:ext cx="152488" cy="152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620253" y="2998469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656740" y="3061365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03108" y="2280780"/>
              <a:ext cx="152488" cy="1810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40116" y="2356446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76603" y="2419337"/>
              <a:ext cx="365514" cy="3655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084476" y="2272512"/>
              <a:ext cx="152488" cy="1810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121471" y="2348179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157958" y="2411074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088057" y="2920377"/>
              <a:ext cx="152491" cy="1810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125065" y="2996044"/>
              <a:ext cx="391795" cy="489584"/>
            </a:xfrm>
            <a:custGeom>
              <a:avLst/>
              <a:gdLst/>
              <a:ahLst/>
              <a:cxnLst/>
              <a:rect l="l" t="t" r="r" b="b"/>
              <a:pathLst>
                <a:path w="391794" h="489585">
                  <a:moveTo>
                    <a:pt x="0" y="65291"/>
                  </a:moveTo>
                  <a:lnTo>
                    <a:pt x="5130" y="39876"/>
                  </a:lnTo>
                  <a:lnTo>
                    <a:pt x="19123" y="19123"/>
                  </a:lnTo>
                  <a:lnTo>
                    <a:pt x="39876" y="5130"/>
                  </a:lnTo>
                  <a:lnTo>
                    <a:pt x="65291" y="0"/>
                  </a:lnTo>
                  <a:lnTo>
                    <a:pt x="326449" y="0"/>
                  </a:lnTo>
                  <a:lnTo>
                    <a:pt x="351863" y="5130"/>
                  </a:lnTo>
                  <a:lnTo>
                    <a:pt x="372617" y="19123"/>
                  </a:lnTo>
                  <a:lnTo>
                    <a:pt x="386609" y="39876"/>
                  </a:lnTo>
                  <a:lnTo>
                    <a:pt x="391740" y="65291"/>
                  </a:lnTo>
                  <a:lnTo>
                    <a:pt x="391740" y="423919"/>
                  </a:lnTo>
                  <a:lnTo>
                    <a:pt x="386609" y="449333"/>
                  </a:lnTo>
                  <a:lnTo>
                    <a:pt x="372617" y="470086"/>
                  </a:lnTo>
                  <a:lnTo>
                    <a:pt x="351863" y="484079"/>
                  </a:lnTo>
                  <a:lnTo>
                    <a:pt x="326449" y="489210"/>
                  </a:lnTo>
                  <a:lnTo>
                    <a:pt x="65291" y="489210"/>
                  </a:lnTo>
                  <a:lnTo>
                    <a:pt x="39876" y="484079"/>
                  </a:lnTo>
                  <a:lnTo>
                    <a:pt x="19123" y="470086"/>
                  </a:lnTo>
                  <a:lnTo>
                    <a:pt x="5130" y="449333"/>
                  </a:lnTo>
                  <a:lnTo>
                    <a:pt x="0" y="423919"/>
                  </a:lnTo>
                  <a:lnTo>
                    <a:pt x="0" y="6529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161552" y="3058939"/>
              <a:ext cx="365514" cy="365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3" name="object 33"/>
          <p:cNvSpPr/>
          <p:nvPr/>
        </p:nvSpPr>
        <p:spPr>
          <a:xfrm>
            <a:off x="1914131" y="4036600"/>
            <a:ext cx="332259" cy="3429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4" name="object 34"/>
          <p:cNvSpPr txBox="1"/>
          <p:nvPr/>
        </p:nvSpPr>
        <p:spPr>
          <a:xfrm>
            <a:off x="1786508" y="4415086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88788" y="2247798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3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70042" y="2221383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14659" y="3261360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70042" y="3245650"/>
            <a:ext cx="280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811884" y="1420978"/>
            <a:ext cx="4242435" cy="2654300"/>
            <a:chOff x="1811883" y="1420977"/>
            <a:chExt cx="4242435" cy="2654300"/>
          </a:xfrm>
        </p:grpSpPr>
        <p:sp>
          <p:nvSpPr>
            <p:cNvPr id="40" name="object 40"/>
            <p:cNvSpPr/>
            <p:nvPr/>
          </p:nvSpPr>
          <p:spPr>
            <a:xfrm>
              <a:off x="3697998" y="3156826"/>
              <a:ext cx="1263650" cy="289560"/>
            </a:xfrm>
            <a:custGeom>
              <a:avLst/>
              <a:gdLst/>
              <a:ahLst/>
              <a:cxnLst/>
              <a:rect l="l" t="t" r="r" b="b"/>
              <a:pathLst>
                <a:path w="1263650" h="289560">
                  <a:moveTo>
                    <a:pt x="8458" y="0"/>
                  </a:moveTo>
                  <a:lnTo>
                    <a:pt x="0" y="0"/>
                  </a:lnTo>
                  <a:lnTo>
                    <a:pt x="0" y="253301"/>
                  </a:lnTo>
                  <a:lnTo>
                    <a:pt x="1892" y="255193"/>
                  </a:lnTo>
                  <a:lnTo>
                    <a:pt x="1187234" y="255193"/>
                  </a:lnTo>
                  <a:lnTo>
                    <a:pt x="1187234" y="289064"/>
                  </a:lnTo>
                  <a:lnTo>
                    <a:pt x="1263434" y="250964"/>
                  </a:lnTo>
                  <a:lnTo>
                    <a:pt x="1187234" y="212864"/>
                  </a:lnTo>
                  <a:lnTo>
                    <a:pt x="1187234" y="246735"/>
                  </a:lnTo>
                  <a:lnTo>
                    <a:pt x="8458" y="246735"/>
                  </a:lnTo>
                  <a:lnTo>
                    <a:pt x="8458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822865" y="2345969"/>
              <a:ext cx="1121410" cy="372745"/>
            </a:xfrm>
            <a:custGeom>
              <a:avLst/>
              <a:gdLst/>
              <a:ahLst/>
              <a:cxnLst/>
              <a:rect l="l" t="t" r="r" b="b"/>
              <a:pathLst>
                <a:path w="1121410" h="372744">
                  <a:moveTo>
                    <a:pt x="1045108" y="0"/>
                  </a:moveTo>
                  <a:lnTo>
                    <a:pt x="1045108" y="33870"/>
                  </a:lnTo>
                  <a:lnTo>
                    <a:pt x="558317" y="33870"/>
                  </a:lnTo>
                  <a:lnTo>
                    <a:pt x="556425" y="35763"/>
                  </a:lnTo>
                  <a:lnTo>
                    <a:pt x="556425" y="363778"/>
                  </a:lnTo>
                  <a:lnTo>
                    <a:pt x="0" y="363778"/>
                  </a:lnTo>
                  <a:lnTo>
                    <a:pt x="0" y="372237"/>
                  </a:lnTo>
                  <a:lnTo>
                    <a:pt x="562991" y="372237"/>
                  </a:lnTo>
                  <a:lnTo>
                    <a:pt x="564896" y="370344"/>
                  </a:lnTo>
                  <a:lnTo>
                    <a:pt x="564896" y="42341"/>
                  </a:lnTo>
                  <a:lnTo>
                    <a:pt x="1045108" y="42341"/>
                  </a:lnTo>
                  <a:lnTo>
                    <a:pt x="1045108" y="76200"/>
                  </a:lnTo>
                  <a:lnTo>
                    <a:pt x="1121308" y="38100"/>
                  </a:lnTo>
                  <a:lnTo>
                    <a:pt x="1045108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336544" y="2399614"/>
              <a:ext cx="2713990" cy="1675764"/>
            </a:xfrm>
            <a:custGeom>
              <a:avLst/>
              <a:gdLst/>
              <a:ahLst/>
              <a:cxnLst/>
              <a:rect l="l" t="t" r="r" b="b"/>
              <a:pathLst>
                <a:path w="2713990" h="1675764">
                  <a:moveTo>
                    <a:pt x="232829" y="0"/>
                  </a:moveTo>
                  <a:lnTo>
                    <a:pt x="1892" y="0"/>
                  </a:lnTo>
                  <a:lnTo>
                    <a:pt x="0" y="1892"/>
                  </a:lnTo>
                  <a:lnTo>
                    <a:pt x="0" y="1673740"/>
                  </a:lnTo>
                  <a:lnTo>
                    <a:pt x="1892" y="1675636"/>
                  </a:lnTo>
                  <a:lnTo>
                    <a:pt x="2677667" y="1675636"/>
                  </a:lnTo>
                  <a:lnTo>
                    <a:pt x="2679572" y="1673740"/>
                  </a:lnTo>
                  <a:lnTo>
                    <a:pt x="2679572" y="1519000"/>
                  </a:lnTo>
                  <a:lnTo>
                    <a:pt x="2713431" y="1519000"/>
                  </a:lnTo>
                  <a:lnTo>
                    <a:pt x="2675331" y="1442796"/>
                  </a:lnTo>
                  <a:lnTo>
                    <a:pt x="2637231" y="1519000"/>
                  </a:lnTo>
                  <a:lnTo>
                    <a:pt x="2671102" y="1519000"/>
                  </a:lnTo>
                  <a:lnTo>
                    <a:pt x="2671102" y="1667169"/>
                  </a:lnTo>
                  <a:lnTo>
                    <a:pt x="8470" y="1667169"/>
                  </a:lnTo>
                  <a:lnTo>
                    <a:pt x="8470" y="8458"/>
                  </a:lnTo>
                  <a:lnTo>
                    <a:pt x="232829" y="8458"/>
                  </a:lnTo>
                  <a:close/>
                </a:path>
              </a:pathLst>
            </a:custGeom>
            <a:solidFill>
              <a:srgbClr val="8C3F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686962" y="1710385"/>
              <a:ext cx="2367280" cy="252095"/>
            </a:xfrm>
            <a:custGeom>
              <a:avLst/>
              <a:gdLst/>
              <a:ahLst/>
              <a:cxnLst/>
              <a:rect l="l" t="t" r="r" b="b"/>
              <a:pathLst>
                <a:path w="2367279" h="252094">
                  <a:moveTo>
                    <a:pt x="2331008" y="0"/>
                  </a:moveTo>
                  <a:lnTo>
                    <a:pt x="1892" y="0"/>
                  </a:lnTo>
                  <a:lnTo>
                    <a:pt x="0" y="1892"/>
                  </a:lnTo>
                  <a:lnTo>
                    <a:pt x="0" y="251650"/>
                  </a:lnTo>
                  <a:lnTo>
                    <a:pt x="8458" y="251650"/>
                  </a:lnTo>
                  <a:lnTo>
                    <a:pt x="8458" y="8458"/>
                  </a:lnTo>
                  <a:lnTo>
                    <a:pt x="2324442" y="8458"/>
                  </a:lnTo>
                  <a:lnTo>
                    <a:pt x="2324442" y="156629"/>
                  </a:lnTo>
                  <a:lnTo>
                    <a:pt x="2290572" y="156629"/>
                  </a:lnTo>
                  <a:lnTo>
                    <a:pt x="2328672" y="232829"/>
                  </a:lnTo>
                  <a:lnTo>
                    <a:pt x="2366772" y="156629"/>
                  </a:lnTo>
                  <a:lnTo>
                    <a:pt x="2332913" y="156629"/>
                  </a:lnTo>
                  <a:lnTo>
                    <a:pt x="2332913" y="1892"/>
                  </a:lnTo>
                  <a:lnTo>
                    <a:pt x="2331008" y="0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905" y="1832305"/>
              <a:ext cx="389255" cy="1436370"/>
            </a:xfrm>
            <a:custGeom>
              <a:avLst/>
              <a:gdLst/>
              <a:ahLst/>
              <a:cxnLst/>
              <a:rect l="l" t="t" r="r" b="b"/>
              <a:pathLst>
                <a:path w="389254" h="1436370">
                  <a:moveTo>
                    <a:pt x="0" y="19859"/>
                  </a:moveTo>
                  <a:lnTo>
                    <a:pt x="1560" y="12129"/>
                  </a:lnTo>
                  <a:lnTo>
                    <a:pt x="5816" y="5816"/>
                  </a:lnTo>
                  <a:lnTo>
                    <a:pt x="12129" y="1560"/>
                  </a:lnTo>
                  <a:lnTo>
                    <a:pt x="19859" y="0"/>
                  </a:lnTo>
                  <a:lnTo>
                    <a:pt x="369382" y="0"/>
                  </a:lnTo>
                  <a:lnTo>
                    <a:pt x="377112" y="1560"/>
                  </a:lnTo>
                  <a:lnTo>
                    <a:pt x="383425" y="5816"/>
                  </a:lnTo>
                  <a:lnTo>
                    <a:pt x="387681" y="12129"/>
                  </a:lnTo>
                  <a:lnTo>
                    <a:pt x="389242" y="19859"/>
                  </a:lnTo>
                  <a:lnTo>
                    <a:pt x="389242" y="1416010"/>
                  </a:lnTo>
                  <a:lnTo>
                    <a:pt x="387681" y="1423741"/>
                  </a:lnTo>
                  <a:lnTo>
                    <a:pt x="383425" y="1430054"/>
                  </a:lnTo>
                  <a:lnTo>
                    <a:pt x="377112" y="1434310"/>
                  </a:lnTo>
                  <a:lnTo>
                    <a:pt x="369382" y="1435870"/>
                  </a:lnTo>
                  <a:lnTo>
                    <a:pt x="19859" y="1435870"/>
                  </a:lnTo>
                  <a:lnTo>
                    <a:pt x="12129" y="1434310"/>
                  </a:lnTo>
                  <a:lnTo>
                    <a:pt x="5816" y="1430054"/>
                  </a:lnTo>
                  <a:lnTo>
                    <a:pt x="1560" y="1423741"/>
                  </a:lnTo>
                  <a:lnTo>
                    <a:pt x="0" y="1416010"/>
                  </a:lnTo>
                  <a:lnTo>
                    <a:pt x="0" y="19859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811883" y="1420977"/>
              <a:ext cx="1748155" cy="2299970"/>
            </a:xfrm>
            <a:custGeom>
              <a:avLst/>
              <a:gdLst/>
              <a:ahLst/>
              <a:cxnLst/>
              <a:rect l="l" t="t" r="r" b="b"/>
              <a:pathLst>
                <a:path w="1748154" h="2299970">
                  <a:moveTo>
                    <a:pt x="1747634" y="672731"/>
                  </a:moveTo>
                  <a:lnTo>
                    <a:pt x="1671434" y="634631"/>
                  </a:lnTo>
                  <a:lnTo>
                    <a:pt x="1671434" y="668502"/>
                  </a:lnTo>
                  <a:lnTo>
                    <a:pt x="1137132" y="668502"/>
                  </a:lnTo>
                  <a:lnTo>
                    <a:pt x="1137132" y="1892"/>
                  </a:lnTo>
                  <a:lnTo>
                    <a:pt x="1135240" y="0"/>
                  </a:lnTo>
                  <a:lnTo>
                    <a:pt x="518172" y="0"/>
                  </a:lnTo>
                  <a:lnTo>
                    <a:pt x="518172" y="8458"/>
                  </a:lnTo>
                  <a:lnTo>
                    <a:pt x="1128674" y="8458"/>
                  </a:lnTo>
                  <a:lnTo>
                    <a:pt x="1128674" y="675068"/>
                  </a:lnTo>
                  <a:lnTo>
                    <a:pt x="1130566" y="676960"/>
                  </a:lnTo>
                  <a:lnTo>
                    <a:pt x="1135164" y="676960"/>
                  </a:lnTo>
                  <a:lnTo>
                    <a:pt x="1135164" y="2291067"/>
                  </a:lnTo>
                  <a:lnTo>
                    <a:pt x="8470" y="2291067"/>
                  </a:lnTo>
                  <a:lnTo>
                    <a:pt x="8470" y="2066721"/>
                  </a:lnTo>
                  <a:lnTo>
                    <a:pt x="0" y="2066721"/>
                  </a:lnTo>
                  <a:lnTo>
                    <a:pt x="0" y="2297646"/>
                  </a:lnTo>
                  <a:lnTo>
                    <a:pt x="1905" y="2299538"/>
                  </a:lnTo>
                  <a:lnTo>
                    <a:pt x="1141730" y="2299538"/>
                  </a:lnTo>
                  <a:lnTo>
                    <a:pt x="1143635" y="2297646"/>
                  </a:lnTo>
                  <a:lnTo>
                    <a:pt x="1143635" y="676960"/>
                  </a:lnTo>
                  <a:lnTo>
                    <a:pt x="1671434" y="676960"/>
                  </a:lnTo>
                  <a:lnTo>
                    <a:pt x="1671434" y="710831"/>
                  </a:lnTo>
                  <a:lnTo>
                    <a:pt x="1747634" y="672731"/>
                  </a:lnTo>
                  <a:close/>
                </a:path>
              </a:pathLst>
            </a:custGeom>
            <a:solidFill>
              <a:srgbClr val="00BA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919328" y="2993722"/>
            <a:ext cx="6553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ProductionVariant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44636" y="1293407"/>
            <a:ext cx="55118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15" dirty="0">
                <a:solidFill>
                  <a:srgbClr val="00BAFF"/>
                </a:solidFill>
                <a:latin typeface="Trebuchet MS"/>
                <a:cs typeface="Trebuchet MS"/>
              </a:rPr>
              <a:t>Model</a:t>
            </a:r>
            <a:r>
              <a:rPr sz="600" spc="-6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00BAFF"/>
                </a:solidFill>
                <a:latin typeface="Trebuchet MS"/>
                <a:cs typeface="Trebuchet MS"/>
              </a:rPr>
              <a:t>Artifacts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96593" y="3594151"/>
            <a:ext cx="58039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00BAFF"/>
                </a:solidFill>
                <a:latin typeface="Trebuchet MS"/>
                <a:cs typeface="Trebuchet MS"/>
              </a:rPr>
              <a:t>Inference</a:t>
            </a:r>
            <a:r>
              <a:rPr sz="600" spc="-7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00BAFF"/>
                </a:solidFill>
                <a:latin typeface="Trebuchet MS"/>
                <a:cs typeface="Trebuchet MS"/>
              </a:rPr>
              <a:t>Image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37967" y="3707983"/>
            <a:ext cx="54165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15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6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versions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493909" y="1245746"/>
            <a:ext cx="1986914" cy="2430145"/>
            <a:chOff x="3493909" y="1245745"/>
            <a:chExt cx="1986914" cy="2430145"/>
          </a:xfrm>
        </p:grpSpPr>
        <p:sp>
          <p:nvSpPr>
            <p:cNvPr id="51" name="object 51"/>
            <p:cNvSpPr/>
            <p:nvPr/>
          </p:nvSpPr>
          <p:spPr>
            <a:xfrm>
              <a:off x="3493909" y="3327450"/>
              <a:ext cx="226695" cy="347980"/>
            </a:xfrm>
            <a:custGeom>
              <a:avLst/>
              <a:gdLst/>
              <a:ahLst/>
              <a:cxnLst/>
              <a:rect l="l" t="t" r="r" b="b"/>
              <a:pathLst>
                <a:path w="226695" h="347979">
                  <a:moveTo>
                    <a:pt x="25526" y="0"/>
                  </a:moveTo>
                  <a:lnTo>
                    <a:pt x="0" y="81279"/>
                  </a:lnTo>
                  <a:lnTo>
                    <a:pt x="32499" y="76060"/>
                  </a:lnTo>
                  <a:lnTo>
                    <a:pt x="37731" y="95872"/>
                  </a:lnTo>
                  <a:lnTo>
                    <a:pt x="66052" y="146075"/>
                  </a:lnTo>
                  <a:lnTo>
                    <a:pt x="102679" y="175894"/>
                  </a:lnTo>
                  <a:lnTo>
                    <a:pt x="130543" y="181000"/>
                  </a:lnTo>
                  <a:lnTo>
                    <a:pt x="138430" y="183540"/>
                  </a:lnTo>
                  <a:lnTo>
                    <a:pt x="169913" y="209803"/>
                  </a:lnTo>
                  <a:lnTo>
                    <a:pt x="196024" y="256324"/>
                  </a:lnTo>
                  <a:lnTo>
                    <a:pt x="211480" y="315531"/>
                  </a:lnTo>
                  <a:lnTo>
                    <a:pt x="213664" y="347941"/>
                  </a:lnTo>
                  <a:lnTo>
                    <a:pt x="226339" y="347090"/>
                  </a:lnTo>
                  <a:lnTo>
                    <a:pt x="217881" y="282486"/>
                  </a:lnTo>
                  <a:lnTo>
                    <a:pt x="194906" y="224548"/>
                  </a:lnTo>
                  <a:lnTo>
                    <a:pt x="162217" y="183565"/>
                  </a:lnTo>
                  <a:lnTo>
                    <a:pt x="114998" y="166522"/>
                  </a:lnTo>
                  <a:lnTo>
                    <a:pt x="107099" y="163982"/>
                  </a:lnTo>
                  <a:lnTo>
                    <a:pt x="75615" y="137706"/>
                  </a:lnTo>
                  <a:lnTo>
                    <a:pt x="49479" y="90982"/>
                  </a:lnTo>
                  <a:lnTo>
                    <a:pt x="45097" y="74040"/>
                  </a:lnTo>
                  <a:lnTo>
                    <a:pt x="75234" y="69189"/>
                  </a:lnTo>
                  <a:lnTo>
                    <a:pt x="25526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148211" y="1245745"/>
              <a:ext cx="332155" cy="3482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24846" y="2817864"/>
            <a:ext cx="8286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Versions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same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 saved</a:t>
            </a:r>
            <a:r>
              <a:rPr sz="6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 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inference containers.  </a:t>
            </a:r>
            <a:r>
              <a:rPr sz="600" spc="15" dirty="0">
                <a:solidFill>
                  <a:srgbClr val="00BAFF"/>
                </a:solidFill>
                <a:latin typeface="Trebuchet MS"/>
                <a:cs typeface="Trebuchet MS"/>
              </a:rPr>
              <a:t>Prod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is the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primary  </a:t>
            </a:r>
            <a:r>
              <a:rPr sz="600" spc="-15" dirty="0">
                <a:solidFill>
                  <a:srgbClr val="474746"/>
                </a:solidFill>
                <a:latin typeface="Trebuchet MS"/>
                <a:cs typeface="Trebuchet MS"/>
              </a:rPr>
              <a:t>one, </a:t>
            </a:r>
            <a:r>
              <a:rPr sz="600" spc="85" dirty="0">
                <a:solidFill>
                  <a:srgbClr val="474746"/>
                </a:solidFill>
                <a:latin typeface="Trebuchet MS"/>
                <a:cs typeface="Trebuchet MS"/>
              </a:rPr>
              <a:t>50%</a:t>
            </a:r>
            <a:r>
              <a:rPr sz="600" spc="-114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the </a:t>
            </a: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traffic  </a:t>
            </a:r>
            <a:r>
              <a:rPr sz="600" spc="15" dirty="0">
                <a:solidFill>
                  <a:srgbClr val="474746"/>
                </a:solidFill>
                <a:latin typeface="Trebuchet MS"/>
                <a:cs typeface="Trebuchet MS"/>
              </a:rPr>
              <a:t>must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be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served</a:t>
            </a:r>
            <a:r>
              <a:rPr sz="6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474746"/>
                </a:solidFill>
                <a:latin typeface="Trebuchet MS"/>
                <a:cs typeface="Trebuchet MS"/>
              </a:rPr>
              <a:t>there!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145477" y="3120022"/>
            <a:ext cx="14535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85" dirty="0">
                <a:solidFill>
                  <a:srgbClr val="00BAFF"/>
                </a:solidFill>
                <a:latin typeface="Trebuchet MS"/>
                <a:cs typeface="Trebuchet MS"/>
              </a:rPr>
              <a:t>O</a:t>
            </a:r>
            <a:r>
              <a:rPr sz="2400" spc="155" dirty="0">
                <a:solidFill>
                  <a:srgbClr val="00BAFF"/>
                </a:solidFill>
                <a:latin typeface="Trebuchet MS"/>
                <a:cs typeface="Trebuchet MS"/>
              </a:rPr>
              <a:t>n</a:t>
            </a:r>
            <a:r>
              <a:rPr sz="2400" spc="-40" dirty="0">
                <a:solidFill>
                  <a:srgbClr val="00BAFF"/>
                </a:solidFill>
                <a:latin typeface="Trebuchet MS"/>
                <a:cs typeface="Trebuchet MS"/>
              </a:rPr>
              <a:t>e</a:t>
            </a:r>
            <a:r>
              <a:rPr sz="2400" spc="50" dirty="0">
                <a:solidFill>
                  <a:srgbClr val="00BAFF"/>
                </a:solidFill>
                <a:latin typeface="Trebuchet MS"/>
                <a:cs typeface="Trebuchet MS"/>
              </a:rPr>
              <a:t>-</a:t>
            </a:r>
            <a:r>
              <a:rPr sz="2400" dirty="0">
                <a:solidFill>
                  <a:srgbClr val="00BAFF"/>
                </a:solidFill>
                <a:latin typeface="Trebuchet MS"/>
                <a:cs typeface="Trebuchet MS"/>
              </a:rPr>
              <a:t>C</a:t>
            </a:r>
            <a:r>
              <a:rPr sz="2400" spc="-5" dirty="0">
                <a:solidFill>
                  <a:srgbClr val="00BAFF"/>
                </a:solidFill>
                <a:latin typeface="Trebuchet MS"/>
                <a:cs typeface="Trebuchet MS"/>
              </a:rPr>
              <a:t>l</a:t>
            </a:r>
            <a:r>
              <a:rPr sz="2400" spc="-75" dirty="0">
                <a:solidFill>
                  <a:srgbClr val="00BAFF"/>
                </a:solidFill>
                <a:latin typeface="Trebuchet MS"/>
                <a:cs typeface="Trebuchet MS"/>
              </a:rPr>
              <a:t>i</a:t>
            </a:r>
            <a:r>
              <a:rPr sz="2400" spc="-10" dirty="0">
                <a:solidFill>
                  <a:srgbClr val="00BAFF"/>
                </a:solidFill>
                <a:latin typeface="Trebuchet MS"/>
                <a:cs typeface="Trebuchet MS"/>
              </a:rPr>
              <a:t>c</a:t>
            </a:r>
            <a:r>
              <a:rPr sz="2400" spc="-20" dirty="0">
                <a:solidFill>
                  <a:srgbClr val="00BAFF"/>
                </a:solidFill>
                <a:latin typeface="Trebuchet MS"/>
                <a:cs typeface="Trebuchet MS"/>
              </a:rPr>
              <a:t>k</a:t>
            </a:r>
            <a:r>
              <a:rPr sz="2400" spc="-265" dirty="0">
                <a:solidFill>
                  <a:srgbClr val="00BAFF"/>
                </a:solidFill>
                <a:latin typeface="Trebuchet MS"/>
                <a:cs typeface="Trebuchet MS"/>
              </a:rPr>
              <a:t>!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335231" y="4095382"/>
            <a:ext cx="81534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EndpointConfiguration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09299" y="1356070"/>
            <a:ext cx="6807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Endpoint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288225" y="3590240"/>
            <a:ext cx="1069975" cy="503555"/>
            <a:chOff x="7288224" y="3590239"/>
            <a:chExt cx="1069975" cy="503555"/>
          </a:xfrm>
        </p:grpSpPr>
        <p:sp>
          <p:nvSpPr>
            <p:cNvPr id="58" name="object 58"/>
            <p:cNvSpPr/>
            <p:nvPr/>
          </p:nvSpPr>
          <p:spPr>
            <a:xfrm>
              <a:off x="7399146" y="3590239"/>
              <a:ext cx="890016" cy="3043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7288224" y="3900638"/>
              <a:ext cx="1069594" cy="19268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6739725" y="3537459"/>
            <a:ext cx="2286000" cy="851515"/>
          </a:xfrm>
          <a:prstGeom prst="rect">
            <a:avLst/>
          </a:prstGeom>
          <a:ln w="12700">
            <a:solidFill>
              <a:srgbClr val="00BA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215894"/>
            <a:r>
              <a:rPr sz="1200" spc="40" dirty="0">
                <a:solidFill>
                  <a:srgbClr val="474746"/>
                </a:solidFill>
                <a:latin typeface="Trebuchet MS"/>
                <a:cs typeface="Trebuchet MS"/>
              </a:rPr>
              <a:t>Amazon </a:t>
            </a:r>
            <a:r>
              <a:rPr sz="1200" spc="15" dirty="0">
                <a:solidFill>
                  <a:srgbClr val="474746"/>
                </a:solidFill>
                <a:latin typeface="Trebuchet MS"/>
                <a:cs typeface="Trebuchet MS"/>
              </a:rPr>
              <a:t>Provided</a:t>
            </a:r>
            <a:r>
              <a:rPr sz="1200" spc="-1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474746"/>
                </a:solidFill>
                <a:latin typeface="Trebuchet MS"/>
                <a:cs typeface="Trebuchet MS"/>
              </a:rPr>
              <a:t>Algorithms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39043" y="4983312"/>
            <a:ext cx="8255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079137" y="4688510"/>
            <a:ext cx="302983" cy="3029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3" name="object 63"/>
          <p:cNvSpPr/>
          <p:nvPr/>
        </p:nvSpPr>
        <p:spPr>
          <a:xfrm>
            <a:off x="6768377" y="1226249"/>
            <a:ext cx="1143635" cy="1708785"/>
          </a:xfrm>
          <a:custGeom>
            <a:avLst/>
            <a:gdLst/>
            <a:ahLst/>
            <a:cxnLst/>
            <a:rect l="l" t="t" r="r" b="b"/>
            <a:pathLst>
              <a:path w="1143634" h="1708785">
                <a:moveTo>
                  <a:pt x="0" y="112261"/>
                </a:moveTo>
                <a:lnTo>
                  <a:pt x="8822" y="68564"/>
                </a:lnTo>
                <a:lnTo>
                  <a:pt x="32880" y="32880"/>
                </a:lnTo>
                <a:lnTo>
                  <a:pt x="68564" y="8822"/>
                </a:lnTo>
                <a:lnTo>
                  <a:pt x="112261" y="0"/>
                </a:lnTo>
                <a:lnTo>
                  <a:pt x="1031160" y="0"/>
                </a:lnTo>
                <a:lnTo>
                  <a:pt x="1074857" y="8822"/>
                </a:lnTo>
                <a:lnTo>
                  <a:pt x="1110540" y="32880"/>
                </a:lnTo>
                <a:lnTo>
                  <a:pt x="1134598" y="68564"/>
                </a:lnTo>
                <a:lnTo>
                  <a:pt x="1143420" y="112261"/>
                </a:lnTo>
                <a:lnTo>
                  <a:pt x="1143420" y="1596210"/>
                </a:lnTo>
                <a:lnTo>
                  <a:pt x="1134598" y="1639907"/>
                </a:lnTo>
                <a:lnTo>
                  <a:pt x="1110540" y="1675590"/>
                </a:lnTo>
                <a:lnTo>
                  <a:pt x="1074857" y="1699649"/>
                </a:lnTo>
                <a:lnTo>
                  <a:pt x="1031160" y="1708470"/>
                </a:lnTo>
                <a:lnTo>
                  <a:pt x="112261" y="1708470"/>
                </a:lnTo>
                <a:lnTo>
                  <a:pt x="68564" y="1699649"/>
                </a:lnTo>
                <a:lnTo>
                  <a:pt x="32880" y="1675590"/>
                </a:lnTo>
                <a:lnTo>
                  <a:pt x="8822" y="1639907"/>
                </a:lnTo>
                <a:lnTo>
                  <a:pt x="0" y="1596210"/>
                </a:lnTo>
                <a:lnTo>
                  <a:pt x="0" y="112261"/>
                </a:lnTo>
                <a:close/>
              </a:path>
            </a:pathLst>
          </a:custGeom>
          <a:ln w="19050">
            <a:solidFill>
              <a:srgbClr val="00BA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4" name="object 64"/>
          <p:cNvSpPr txBox="1"/>
          <p:nvPr/>
        </p:nvSpPr>
        <p:spPr>
          <a:xfrm>
            <a:off x="6846137" y="1508672"/>
            <a:ext cx="872490" cy="628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10" dirty="0">
                <a:solidFill>
                  <a:srgbClr val="474746"/>
                </a:solidFill>
                <a:latin typeface="Trebuchet MS"/>
                <a:cs typeface="Trebuchet MS"/>
              </a:rPr>
              <a:t>InstanceType:</a:t>
            </a:r>
            <a:r>
              <a:rPr sz="6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c3.4xlarge</a:t>
            </a:r>
            <a:endParaRPr sz="600">
              <a:latin typeface="Trebuchet MS"/>
              <a:cs typeface="Trebuchet MS"/>
            </a:endParaRPr>
          </a:p>
          <a:p>
            <a:pPr marL="12700" marR="80008">
              <a:lnSpc>
                <a:spcPct val="199100"/>
              </a:lnSpc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InitialInstanceCount:</a:t>
            </a:r>
            <a:r>
              <a:rPr sz="6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35" dirty="0">
                <a:solidFill>
                  <a:srgbClr val="474746"/>
                </a:solidFill>
                <a:latin typeface="Trebuchet MS"/>
                <a:cs typeface="Trebuchet MS"/>
              </a:rPr>
              <a:t>3  </a:t>
            </a: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ModelName: </a:t>
            </a:r>
            <a:r>
              <a:rPr sz="600" spc="10" dirty="0">
                <a:solidFill>
                  <a:srgbClr val="00BAFF"/>
                </a:solidFill>
                <a:latin typeface="Trebuchet MS"/>
                <a:cs typeface="Trebuchet MS"/>
              </a:rPr>
              <a:t>prod  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VariantName:</a:t>
            </a:r>
            <a:r>
              <a:rPr sz="6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primary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846138" y="2236840"/>
            <a:ext cx="84518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InitialVariantWeight:</a:t>
            </a:r>
            <a:r>
              <a:rPr sz="600" spc="-5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30" dirty="0">
                <a:solidFill>
                  <a:srgbClr val="474746"/>
                </a:solidFill>
                <a:latin typeface="Trebuchet MS"/>
                <a:cs typeface="Trebuchet MS"/>
              </a:rPr>
              <a:t>50</a:t>
            </a:r>
            <a:endParaRPr sz="6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212987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19024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Model</a:t>
            </a:r>
            <a:r>
              <a:rPr spc="-90" dirty="0"/>
              <a:t> </a:t>
            </a:r>
            <a:r>
              <a:rPr dirty="0"/>
              <a:t>Deployment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700" y="823049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960" y="889445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328494" y="1559864"/>
            <a:ext cx="841247" cy="860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6"/>
          <p:cNvSpPr/>
          <p:nvPr/>
        </p:nvSpPr>
        <p:spPr>
          <a:xfrm>
            <a:off x="3167608" y="863866"/>
            <a:ext cx="3413760" cy="3413760"/>
          </a:xfrm>
          <a:custGeom>
            <a:avLst/>
            <a:gdLst/>
            <a:ahLst/>
            <a:cxnLst/>
            <a:rect l="l" t="t" r="r" b="b"/>
            <a:pathLst>
              <a:path w="3413759" h="3413760">
                <a:moveTo>
                  <a:pt x="0" y="568925"/>
                </a:moveTo>
                <a:lnTo>
                  <a:pt x="2088" y="519836"/>
                </a:lnTo>
                <a:lnTo>
                  <a:pt x="8239" y="471906"/>
                </a:lnTo>
                <a:lnTo>
                  <a:pt x="18282" y="425307"/>
                </a:lnTo>
                <a:lnTo>
                  <a:pt x="32046" y="380209"/>
                </a:lnTo>
                <a:lnTo>
                  <a:pt x="49361" y="336783"/>
                </a:lnTo>
                <a:lnTo>
                  <a:pt x="70055" y="295199"/>
                </a:lnTo>
                <a:lnTo>
                  <a:pt x="93958" y="255629"/>
                </a:lnTo>
                <a:lnTo>
                  <a:pt x="120899" y="218243"/>
                </a:lnTo>
                <a:lnTo>
                  <a:pt x="150708" y="183213"/>
                </a:lnTo>
                <a:lnTo>
                  <a:pt x="183213" y="150708"/>
                </a:lnTo>
                <a:lnTo>
                  <a:pt x="218244" y="120899"/>
                </a:lnTo>
                <a:lnTo>
                  <a:pt x="255630" y="93958"/>
                </a:lnTo>
                <a:lnTo>
                  <a:pt x="295200" y="70055"/>
                </a:lnTo>
                <a:lnTo>
                  <a:pt x="336784" y="49361"/>
                </a:lnTo>
                <a:lnTo>
                  <a:pt x="380210" y="32046"/>
                </a:lnTo>
                <a:lnTo>
                  <a:pt x="425308" y="18282"/>
                </a:lnTo>
                <a:lnTo>
                  <a:pt x="471907" y="8239"/>
                </a:lnTo>
                <a:lnTo>
                  <a:pt x="519837" y="2088"/>
                </a:lnTo>
                <a:lnTo>
                  <a:pt x="568926" y="0"/>
                </a:lnTo>
                <a:lnTo>
                  <a:pt x="2844551" y="0"/>
                </a:lnTo>
                <a:lnTo>
                  <a:pt x="2893640" y="2088"/>
                </a:lnTo>
                <a:lnTo>
                  <a:pt x="2941570" y="8239"/>
                </a:lnTo>
                <a:lnTo>
                  <a:pt x="2988170" y="18282"/>
                </a:lnTo>
                <a:lnTo>
                  <a:pt x="3033268" y="32046"/>
                </a:lnTo>
                <a:lnTo>
                  <a:pt x="3076694" y="49361"/>
                </a:lnTo>
                <a:lnTo>
                  <a:pt x="3118278" y="70055"/>
                </a:lnTo>
                <a:lnTo>
                  <a:pt x="3157849" y="93958"/>
                </a:lnTo>
                <a:lnTo>
                  <a:pt x="3195235" y="120899"/>
                </a:lnTo>
                <a:lnTo>
                  <a:pt x="3230266" y="150708"/>
                </a:lnTo>
                <a:lnTo>
                  <a:pt x="3262771" y="183213"/>
                </a:lnTo>
                <a:lnTo>
                  <a:pt x="3292580" y="218243"/>
                </a:lnTo>
                <a:lnTo>
                  <a:pt x="3319522" y="255629"/>
                </a:lnTo>
                <a:lnTo>
                  <a:pt x="3343425" y="295199"/>
                </a:lnTo>
                <a:lnTo>
                  <a:pt x="3364120" y="336783"/>
                </a:lnTo>
                <a:lnTo>
                  <a:pt x="3381434" y="380209"/>
                </a:lnTo>
                <a:lnTo>
                  <a:pt x="3395199" y="425307"/>
                </a:lnTo>
                <a:lnTo>
                  <a:pt x="3405242" y="471906"/>
                </a:lnTo>
                <a:lnTo>
                  <a:pt x="3411393" y="519836"/>
                </a:lnTo>
                <a:lnTo>
                  <a:pt x="3413481" y="568925"/>
                </a:lnTo>
                <a:lnTo>
                  <a:pt x="3413481" y="2844651"/>
                </a:lnTo>
                <a:lnTo>
                  <a:pt x="3411393" y="2893740"/>
                </a:lnTo>
                <a:lnTo>
                  <a:pt x="3405242" y="2941670"/>
                </a:lnTo>
                <a:lnTo>
                  <a:pt x="3395199" y="2988269"/>
                </a:lnTo>
                <a:lnTo>
                  <a:pt x="3381434" y="3033367"/>
                </a:lnTo>
                <a:lnTo>
                  <a:pt x="3364120" y="3076793"/>
                </a:lnTo>
                <a:lnTo>
                  <a:pt x="3343425" y="3118376"/>
                </a:lnTo>
                <a:lnTo>
                  <a:pt x="3319522" y="3157946"/>
                </a:lnTo>
                <a:lnTo>
                  <a:pt x="3292580" y="3195331"/>
                </a:lnTo>
                <a:lnTo>
                  <a:pt x="3262771" y="3230361"/>
                </a:lnTo>
                <a:lnTo>
                  <a:pt x="3230266" y="3262866"/>
                </a:lnTo>
                <a:lnTo>
                  <a:pt x="3195235" y="3292674"/>
                </a:lnTo>
                <a:lnTo>
                  <a:pt x="3157849" y="3319615"/>
                </a:lnTo>
                <a:lnTo>
                  <a:pt x="3118278" y="3343518"/>
                </a:lnTo>
                <a:lnTo>
                  <a:pt x="3076694" y="3364211"/>
                </a:lnTo>
                <a:lnTo>
                  <a:pt x="3033268" y="3381526"/>
                </a:lnTo>
                <a:lnTo>
                  <a:pt x="2988170" y="3395290"/>
                </a:lnTo>
                <a:lnTo>
                  <a:pt x="2941570" y="3405332"/>
                </a:lnTo>
                <a:lnTo>
                  <a:pt x="2893640" y="3411483"/>
                </a:lnTo>
                <a:lnTo>
                  <a:pt x="2844551" y="3413571"/>
                </a:lnTo>
                <a:lnTo>
                  <a:pt x="568926" y="3413571"/>
                </a:lnTo>
                <a:lnTo>
                  <a:pt x="519837" y="3411483"/>
                </a:lnTo>
                <a:lnTo>
                  <a:pt x="471907" y="3405332"/>
                </a:lnTo>
                <a:lnTo>
                  <a:pt x="425308" y="3395290"/>
                </a:lnTo>
                <a:lnTo>
                  <a:pt x="380210" y="3381526"/>
                </a:lnTo>
                <a:lnTo>
                  <a:pt x="336784" y="3364211"/>
                </a:lnTo>
                <a:lnTo>
                  <a:pt x="295200" y="3343518"/>
                </a:lnTo>
                <a:lnTo>
                  <a:pt x="255630" y="3319615"/>
                </a:lnTo>
                <a:lnTo>
                  <a:pt x="218244" y="3292674"/>
                </a:lnTo>
                <a:lnTo>
                  <a:pt x="183213" y="3262866"/>
                </a:lnTo>
                <a:lnTo>
                  <a:pt x="150708" y="3230361"/>
                </a:lnTo>
                <a:lnTo>
                  <a:pt x="120899" y="3195331"/>
                </a:lnTo>
                <a:lnTo>
                  <a:pt x="93958" y="3157946"/>
                </a:lnTo>
                <a:lnTo>
                  <a:pt x="70055" y="3118376"/>
                </a:lnTo>
                <a:lnTo>
                  <a:pt x="49361" y="3076793"/>
                </a:lnTo>
                <a:lnTo>
                  <a:pt x="32046" y="3033367"/>
                </a:lnTo>
                <a:lnTo>
                  <a:pt x="18282" y="2988269"/>
                </a:lnTo>
                <a:lnTo>
                  <a:pt x="8239" y="2941670"/>
                </a:lnTo>
                <a:lnTo>
                  <a:pt x="2088" y="2893740"/>
                </a:lnTo>
                <a:lnTo>
                  <a:pt x="0" y="2844651"/>
                </a:lnTo>
                <a:lnTo>
                  <a:pt x="0" y="568925"/>
                </a:lnTo>
                <a:close/>
              </a:path>
            </a:pathLst>
          </a:custGeom>
          <a:ln w="25400">
            <a:solidFill>
              <a:srgbClr val="00BA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3589934" y="1201560"/>
            <a:ext cx="1628139" cy="49321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42" marR="5080" indent="-285743">
              <a:lnSpc>
                <a:spcPct val="100699"/>
              </a:lnSpc>
              <a:spcBef>
                <a:spcPts val="85"/>
              </a:spcBef>
              <a:buFont typeface="Wingdings"/>
              <a:buChar char=""/>
              <a:tabLst>
                <a:tab pos="298442" algn="l"/>
              </a:tabLst>
            </a:pPr>
            <a:r>
              <a:rPr sz="1600" spc="30" dirty="0">
                <a:solidFill>
                  <a:srgbClr val="474746"/>
                </a:solidFill>
                <a:latin typeface="Trebuchet MS"/>
                <a:cs typeface="Trebuchet MS"/>
              </a:rPr>
              <a:t>Auto-Scaling  </a:t>
            </a:r>
            <a:r>
              <a:rPr sz="1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1600" spc="-12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600" spc="45" dirty="0">
                <a:solidFill>
                  <a:srgbClr val="474746"/>
                </a:solidFill>
                <a:latin typeface="Trebuchet MS"/>
                <a:cs typeface="Trebuchet MS"/>
              </a:rPr>
              <a:t>APIs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89935" y="1933930"/>
            <a:ext cx="2402840" cy="22571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42" marR="683878" indent="-285743">
              <a:lnSpc>
                <a:spcPct val="100699"/>
              </a:lnSpc>
              <a:spcBef>
                <a:spcPts val="85"/>
              </a:spcBef>
              <a:buFont typeface="Wingdings"/>
              <a:buChar char=""/>
              <a:tabLst>
                <a:tab pos="298442" algn="l"/>
              </a:tabLst>
            </a:pPr>
            <a:r>
              <a:rPr sz="1600" spc="20" dirty="0">
                <a:solidFill>
                  <a:srgbClr val="474746"/>
                </a:solidFill>
                <a:latin typeface="Trebuchet MS"/>
                <a:cs typeface="Trebuchet MS"/>
              </a:rPr>
              <a:t>A/B </a:t>
            </a:r>
            <a:r>
              <a:rPr sz="1600" spc="15" dirty="0">
                <a:solidFill>
                  <a:srgbClr val="474746"/>
                </a:solidFill>
                <a:latin typeface="Trebuchet MS"/>
                <a:cs typeface="Trebuchet MS"/>
              </a:rPr>
              <a:t>Testing  </a:t>
            </a:r>
            <a:r>
              <a:rPr sz="1600" dirty="0">
                <a:solidFill>
                  <a:srgbClr val="474746"/>
                </a:solidFill>
                <a:latin typeface="Trebuchet MS"/>
                <a:cs typeface="Trebuchet MS"/>
              </a:rPr>
              <a:t>(more </a:t>
            </a:r>
            <a:r>
              <a:rPr sz="1600" spc="20" dirty="0">
                <a:solidFill>
                  <a:srgbClr val="474746"/>
                </a:solidFill>
                <a:latin typeface="Trebuchet MS"/>
                <a:cs typeface="Trebuchet MS"/>
              </a:rPr>
              <a:t>to</a:t>
            </a:r>
            <a:r>
              <a:rPr sz="1600" spc="-1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Trebuchet MS"/>
                <a:cs typeface="Trebuchet MS"/>
              </a:rPr>
              <a:t>come)</a:t>
            </a:r>
            <a:endParaRPr sz="1600">
              <a:latin typeface="Trebuchet MS"/>
              <a:cs typeface="Trebuchet MS"/>
            </a:endParaRPr>
          </a:p>
          <a:p>
            <a:pPr>
              <a:spcBef>
                <a:spcPts val="40"/>
              </a:spcBef>
              <a:buClr>
                <a:srgbClr val="474746"/>
              </a:buClr>
              <a:buFont typeface="Wingdings"/>
              <a:buChar char=""/>
            </a:pPr>
            <a:endParaRPr sz="1600">
              <a:latin typeface="Trebuchet MS"/>
              <a:cs typeface="Trebuchet MS"/>
            </a:endParaRPr>
          </a:p>
          <a:p>
            <a:pPr marL="298442" marR="508622" indent="-285743">
              <a:lnSpc>
                <a:spcPct val="100699"/>
              </a:lnSpc>
              <a:buFont typeface="Wingdings"/>
              <a:buChar char=""/>
              <a:tabLst>
                <a:tab pos="298442" algn="l"/>
              </a:tabLst>
            </a:pPr>
            <a:r>
              <a:rPr sz="1600" spc="40" dirty="0">
                <a:solidFill>
                  <a:srgbClr val="474746"/>
                </a:solidFill>
                <a:latin typeface="Trebuchet MS"/>
                <a:cs typeface="Trebuchet MS"/>
              </a:rPr>
              <a:t>Low </a:t>
            </a:r>
            <a:r>
              <a:rPr sz="1600" spc="-5" dirty="0">
                <a:solidFill>
                  <a:srgbClr val="474746"/>
                </a:solidFill>
                <a:latin typeface="Trebuchet MS"/>
                <a:cs typeface="Trebuchet MS"/>
              </a:rPr>
              <a:t>Latency </a:t>
            </a:r>
            <a:r>
              <a:rPr sz="1600" spc="40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600" spc="60" dirty="0">
                <a:solidFill>
                  <a:srgbClr val="474746"/>
                </a:solidFill>
                <a:latin typeface="Trebuchet MS"/>
                <a:cs typeface="Trebuchet MS"/>
              </a:rPr>
              <a:t>High</a:t>
            </a:r>
            <a:r>
              <a:rPr sz="16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474746"/>
                </a:solidFill>
                <a:latin typeface="Trebuchet MS"/>
                <a:cs typeface="Trebuchet MS"/>
              </a:rPr>
              <a:t>Throughput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474746"/>
              </a:buClr>
              <a:buFont typeface="Wingdings"/>
              <a:buChar char=""/>
            </a:pPr>
            <a:endParaRPr sz="1650">
              <a:latin typeface="Trebuchet MS"/>
              <a:cs typeface="Trebuchet MS"/>
            </a:endParaRPr>
          </a:p>
          <a:p>
            <a:pPr marL="298442" indent="-285743">
              <a:buFont typeface="Wingdings"/>
              <a:buChar char=""/>
              <a:tabLst>
                <a:tab pos="298442" algn="l"/>
              </a:tabLst>
            </a:pPr>
            <a:r>
              <a:rPr sz="1600" spc="35" dirty="0">
                <a:solidFill>
                  <a:srgbClr val="474746"/>
                </a:solidFill>
                <a:latin typeface="Trebuchet MS"/>
                <a:cs typeface="Trebuchet MS"/>
              </a:rPr>
              <a:t>Bring </a:t>
            </a:r>
            <a:r>
              <a:rPr sz="1600" spc="30" dirty="0">
                <a:solidFill>
                  <a:srgbClr val="474746"/>
                </a:solidFill>
                <a:latin typeface="Trebuchet MS"/>
                <a:cs typeface="Trebuchet MS"/>
              </a:rPr>
              <a:t>Your </a:t>
            </a:r>
            <a:r>
              <a:rPr sz="1600" spc="80" dirty="0">
                <a:solidFill>
                  <a:srgbClr val="474746"/>
                </a:solidFill>
                <a:latin typeface="Trebuchet MS"/>
                <a:cs typeface="Trebuchet MS"/>
              </a:rPr>
              <a:t>Own</a:t>
            </a:r>
            <a:r>
              <a:rPr sz="1600" spc="-2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endParaRPr sz="1600">
              <a:latin typeface="Trebuchet MS"/>
              <a:cs typeface="Trebuchet MS"/>
            </a:endParaRPr>
          </a:p>
          <a:p>
            <a:pPr>
              <a:spcBef>
                <a:spcPts val="55"/>
              </a:spcBef>
              <a:buClr>
                <a:srgbClr val="474746"/>
              </a:buClr>
              <a:buFont typeface="Wingdings"/>
              <a:buChar char=""/>
            </a:pPr>
            <a:endParaRPr sz="1600">
              <a:latin typeface="Trebuchet MS"/>
              <a:cs typeface="Trebuchet MS"/>
            </a:endParaRPr>
          </a:p>
          <a:p>
            <a:pPr marL="298442" indent="-285743">
              <a:buFont typeface="Wingdings"/>
              <a:buChar char=""/>
              <a:tabLst>
                <a:tab pos="298442" algn="l"/>
              </a:tabLst>
            </a:pPr>
            <a:r>
              <a:rPr sz="1600" spc="40" dirty="0">
                <a:solidFill>
                  <a:srgbClr val="474746"/>
                </a:solidFill>
                <a:latin typeface="Trebuchet MS"/>
                <a:cs typeface="Trebuchet MS"/>
              </a:rPr>
              <a:t>Python</a:t>
            </a:r>
            <a:r>
              <a:rPr sz="1600" spc="-7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600" spc="105" dirty="0">
                <a:solidFill>
                  <a:srgbClr val="474746"/>
                </a:solidFill>
                <a:latin typeface="Trebuchet MS"/>
                <a:cs typeface="Trebuchet MS"/>
              </a:rPr>
              <a:t>SDK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46944" y="4680416"/>
            <a:ext cx="8255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87037" y="4385614"/>
            <a:ext cx="302983" cy="302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476568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852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937" y="811712"/>
            <a:ext cx="8055032" cy="37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7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753729"/>
            <a:ext cx="8093479" cy="38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9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999" y="367838"/>
            <a:ext cx="7020575" cy="426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4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1" y="486295"/>
            <a:ext cx="7700702" cy="37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91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and Availability Zones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613" b="6096"/>
          <a:stretch/>
        </p:blipFill>
        <p:spPr>
          <a:xfrm>
            <a:off x="231197" y="627534"/>
            <a:ext cx="8681604" cy="38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65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75" y="679566"/>
            <a:ext cx="7693429" cy="350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74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Account, Users and Service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14"/>
          <a:stretch/>
        </p:blipFill>
        <p:spPr>
          <a:xfrm>
            <a:off x="343771" y="551238"/>
            <a:ext cx="8556913" cy="41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3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94"/>
          <a:stretch/>
        </p:blipFill>
        <p:spPr>
          <a:xfrm>
            <a:off x="628650" y="843558"/>
            <a:ext cx="7713172" cy="33718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9E74C88-4AD1-4D9E-9AA3-970002D8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 Model</a:t>
            </a:r>
          </a:p>
        </p:txBody>
      </p:sp>
    </p:spTree>
    <p:extLst>
      <p:ext uri="{BB962C8B-B14F-4D97-AF65-F5344CB8AC3E}">
        <p14:creationId xmlns:p14="http://schemas.microsoft.com/office/powerpoint/2010/main" val="201990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Compute and Analytics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38" b="2401"/>
          <a:stretch/>
        </p:blipFill>
        <p:spPr>
          <a:xfrm>
            <a:off x="189490" y="664161"/>
            <a:ext cx="8806295" cy="39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94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937" y="771550"/>
            <a:ext cx="7668490" cy="37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76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8"/>
          <a:stretch/>
        </p:blipFill>
        <p:spPr>
          <a:xfrm>
            <a:off x="467544" y="771551"/>
            <a:ext cx="788670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25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109" y="486296"/>
            <a:ext cx="7880465" cy="375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392776"/>
            <a:ext cx="8248303" cy="38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13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1" y="430184"/>
            <a:ext cx="7931381" cy="424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4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5" y="355370"/>
            <a:ext cx="7886700" cy="388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0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1" y="355369"/>
            <a:ext cx="7207134" cy="39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61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486295"/>
            <a:ext cx="7376507" cy="377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18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295" y="629689"/>
            <a:ext cx="8079970" cy="35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Infrastructure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12"/>
          <a:stretch/>
        </p:blipFill>
        <p:spPr>
          <a:xfrm>
            <a:off x="386542" y="666640"/>
            <a:ext cx="7886700" cy="39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81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Amazon SES 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411"/>
          <a:stretch/>
        </p:blipFill>
        <p:spPr>
          <a:xfrm>
            <a:off x="539552" y="843558"/>
            <a:ext cx="770485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51"/>
          <a:stretch/>
        </p:blipFill>
        <p:spPr>
          <a:xfrm>
            <a:off x="205740" y="627534"/>
            <a:ext cx="830961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19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273845"/>
            <a:ext cx="7798525" cy="4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51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Storage and Database Services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98"/>
          <a:stretch/>
        </p:blipFill>
        <p:spPr>
          <a:xfrm>
            <a:off x="395536" y="527540"/>
            <a:ext cx="7896497" cy="39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67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and Management Services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280"/>
          <a:stretch/>
        </p:blipFill>
        <p:spPr>
          <a:xfrm>
            <a:off x="301191" y="575577"/>
            <a:ext cx="8172450" cy="39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00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Application and Development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998" b="10011"/>
          <a:stretch/>
        </p:blipFill>
        <p:spPr>
          <a:xfrm>
            <a:off x="278705" y="727464"/>
            <a:ext cx="811203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05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95" y="273844"/>
            <a:ext cx="8288383" cy="43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20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292" y="273844"/>
            <a:ext cx="8143058" cy="43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46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1" y="273844"/>
            <a:ext cx="8170817" cy="43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72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97" y="273844"/>
            <a:ext cx="8435340" cy="43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Footprint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767"/>
          <a:stretch/>
        </p:blipFill>
        <p:spPr>
          <a:xfrm>
            <a:off x="454980" y="771550"/>
            <a:ext cx="748768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54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088" y="146957"/>
            <a:ext cx="8474529" cy="44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5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56755"/>
            <a:ext cx="8249195" cy="447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72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" y="127363"/>
            <a:ext cx="8592095" cy="450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26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77" y="273844"/>
            <a:ext cx="8258991" cy="43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44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73843"/>
            <a:ext cx="9008918" cy="445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2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5714" y="151528"/>
            <a:ext cx="6091333" cy="332783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  <a:tabLst>
                <a:tab pos="988219" algn="l"/>
              </a:tabLst>
            </a:pPr>
            <a:r>
              <a:rPr dirty="0"/>
              <a:t>BIGD</a:t>
            </a:r>
            <a:r>
              <a:rPr spc="-251" dirty="0"/>
              <a:t>A</a:t>
            </a:r>
            <a:r>
              <a:rPr spc="-244" dirty="0"/>
              <a:t>T</a:t>
            </a:r>
            <a:r>
              <a:rPr dirty="0"/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3518631" y="484632"/>
            <a:ext cx="2105501" cy="40005"/>
          </a:xfrm>
          <a:custGeom>
            <a:avLst/>
            <a:gdLst/>
            <a:ahLst/>
            <a:cxnLst/>
            <a:rect l="l" t="t" r="r" b="b"/>
            <a:pathLst>
              <a:path w="2807335" h="53340">
                <a:moveTo>
                  <a:pt x="2807208" y="0"/>
                </a:moveTo>
                <a:lnTo>
                  <a:pt x="0" y="0"/>
                </a:lnTo>
                <a:lnTo>
                  <a:pt x="0" y="53339"/>
                </a:lnTo>
                <a:lnTo>
                  <a:pt x="2807208" y="53339"/>
                </a:lnTo>
                <a:lnTo>
                  <a:pt x="2807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2644426" y="3727361"/>
            <a:ext cx="3854291" cy="683040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1429" algn="ctr">
              <a:spcBef>
                <a:spcPts val="506"/>
              </a:spcBef>
            </a:pPr>
            <a:r>
              <a:rPr lang="en-IN" sz="1800" spc="-8" dirty="0">
                <a:latin typeface="Carlito"/>
                <a:cs typeface="Carlito"/>
              </a:rPr>
              <a:t>Big Data</a:t>
            </a:r>
          </a:p>
          <a:p>
            <a:pPr marL="1429" algn="ctr">
              <a:spcBef>
                <a:spcPts val="506"/>
              </a:spcBef>
            </a:pPr>
            <a:r>
              <a:rPr lang="en-IN" sz="1800" spc="-8" dirty="0">
                <a:latin typeface="Carlito"/>
                <a:cs typeface="Carlito"/>
              </a:rPr>
              <a:t>Dr Rajiv </a:t>
            </a:r>
            <a:r>
              <a:rPr lang="en-IN" sz="1800" spc="-8" dirty="0" err="1">
                <a:latin typeface="Carlito"/>
                <a:cs typeface="Carlito"/>
              </a:rPr>
              <a:t>Misra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628650"/>
            <a:ext cx="6858000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4566" y="2707"/>
            <a:ext cx="1227773" cy="42511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u="heavy" spc="-8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2700" u="heavy" spc="-19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Content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3555" y="412195"/>
            <a:ext cx="4401026" cy="4281461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352425" indent="-343376">
              <a:spcBef>
                <a:spcPts val="506"/>
              </a:spcBef>
              <a:buAutoNum type="arabicPeriod"/>
              <a:tabLst>
                <a:tab pos="352425" algn="l"/>
                <a:tab pos="352901" algn="l"/>
              </a:tabLst>
            </a:pPr>
            <a:r>
              <a:rPr sz="1800" spc="-8" dirty="0">
                <a:latin typeface="Carlito"/>
                <a:cs typeface="Carlito"/>
              </a:rPr>
              <a:t>Introduction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5"/>
              </a:spcBef>
              <a:buAutoNum type="arabicPeriod"/>
              <a:tabLst>
                <a:tab pos="352425" algn="l"/>
                <a:tab pos="352901" algn="l"/>
              </a:tabLst>
            </a:pPr>
            <a:r>
              <a:rPr sz="1800" spc="-4" dirty="0">
                <a:latin typeface="Carlito"/>
                <a:cs typeface="Carlito"/>
              </a:rPr>
              <a:t>What </a:t>
            </a:r>
            <a:r>
              <a:rPr sz="1800" dirty="0">
                <a:latin typeface="Carlito"/>
                <a:cs typeface="Carlito"/>
              </a:rPr>
              <a:t>is Big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11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1"/>
              </a:spcBef>
              <a:buAutoNum type="arabicPeriod"/>
              <a:tabLst>
                <a:tab pos="352425" algn="l"/>
                <a:tab pos="352901" algn="l"/>
              </a:tabLst>
            </a:pPr>
            <a:r>
              <a:rPr sz="1800" spc="-8" dirty="0">
                <a:latin typeface="Carlito"/>
                <a:cs typeface="Carlito"/>
              </a:rPr>
              <a:t>Characteristic </a:t>
            </a:r>
            <a:r>
              <a:rPr sz="1800" spc="-4" dirty="0">
                <a:latin typeface="Carlito"/>
                <a:cs typeface="Carlito"/>
              </a:rPr>
              <a:t>of </a:t>
            </a:r>
            <a:r>
              <a:rPr sz="1800" dirty="0">
                <a:latin typeface="Carlito"/>
                <a:cs typeface="Carlito"/>
              </a:rPr>
              <a:t>Big</a:t>
            </a:r>
            <a:r>
              <a:rPr sz="1800" spc="-53" dirty="0">
                <a:latin typeface="Carlito"/>
                <a:cs typeface="Carlito"/>
              </a:rPr>
              <a:t> </a:t>
            </a:r>
            <a:r>
              <a:rPr sz="1800" spc="-11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1"/>
              </a:spcBef>
              <a:buAutoNum type="arabicPeriod"/>
              <a:tabLst>
                <a:tab pos="352425" algn="l"/>
                <a:tab pos="352901" algn="l"/>
              </a:tabLst>
            </a:pPr>
            <a:r>
              <a:rPr sz="1800" spc="-4" dirty="0">
                <a:latin typeface="Carlito"/>
                <a:cs typeface="Carlito"/>
              </a:rPr>
              <a:t>Storing,selecting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8" dirty="0">
                <a:latin typeface="Carlito"/>
                <a:cs typeface="Carlito"/>
              </a:rPr>
              <a:t>processing </a:t>
            </a:r>
            <a:r>
              <a:rPr sz="1800" spc="-4" dirty="0">
                <a:latin typeface="Carlito"/>
                <a:cs typeface="Carlito"/>
              </a:rPr>
              <a:t>of </a:t>
            </a:r>
            <a:r>
              <a:rPr sz="1800" dirty="0">
                <a:latin typeface="Carlito"/>
                <a:cs typeface="Carlito"/>
              </a:rPr>
              <a:t>Big</a:t>
            </a:r>
            <a:r>
              <a:rPr sz="1800" spc="-49" dirty="0">
                <a:latin typeface="Carlito"/>
                <a:cs typeface="Carlito"/>
              </a:rPr>
              <a:t> </a:t>
            </a:r>
            <a:r>
              <a:rPr sz="1800" spc="-11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5"/>
              </a:spcBef>
              <a:buAutoNum type="arabicPeriod"/>
              <a:tabLst>
                <a:tab pos="352425" algn="l"/>
                <a:tab pos="352901" algn="l"/>
              </a:tabLst>
            </a:pPr>
            <a:r>
              <a:rPr sz="1800" spc="-11" dirty="0">
                <a:latin typeface="Carlito"/>
                <a:cs typeface="Carlito"/>
              </a:rPr>
              <a:t>Why </a:t>
            </a:r>
            <a:r>
              <a:rPr sz="1800" dirty="0">
                <a:latin typeface="Carlito"/>
                <a:cs typeface="Carlito"/>
              </a:rPr>
              <a:t>Big</a:t>
            </a:r>
            <a:r>
              <a:rPr sz="1800" spc="-8" dirty="0">
                <a:latin typeface="Carlito"/>
                <a:cs typeface="Carlito"/>
              </a:rPr>
              <a:t> </a:t>
            </a:r>
            <a:r>
              <a:rPr sz="1800" spc="-11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1"/>
              </a:spcBef>
              <a:buAutoNum type="arabicPeriod"/>
              <a:tabLst>
                <a:tab pos="352425" algn="l"/>
                <a:tab pos="352901" algn="l"/>
              </a:tabLst>
            </a:pPr>
            <a:r>
              <a:rPr sz="1800" spc="-4" dirty="0">
                <a:latin typeface="Carlito"/>
                <a:cs typeface="Carlito"/>
              </a:rPr>
              <a:t>How </a:t>
            </a:r>
            <a:r>
              <a:rPr sz="1800" dirty="0">
                <a:latin typeface="Carlito"/>
                <a:cs typeface="Carlito"/>
              </a:rPr>
              <a:t>it is</a:t>
            </a:r>
            <a:r>
              <a:rPr sz="1800" spc="-23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Different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1"/>
              </a:spcBef>
              <a:buAutoNum type="arabicPeriod"/>
              <a:tabLst>
                <a:tab pos="352425" algn="l"/>
                <a:tab pos="352901" algn="l"/>
              </a:tabLst>
            </a:pPr>
            <a:r>
              <a:rPr sz="1800" dirty="0">
                <a:latin typeface="Carlito"/>
                <a:cs typeface="Carlito"/>
              </a:rPr>
              <a:t>Big </a:t>
            </a:r>
            <a:r>
              <a:rPr sz="1800" spc="-11" dirty="0">
                <a:latin typeface="Carlito"/>
                <a:cs typeface="Carlito"/>
              </a:rPr>
              <a:t>Data</a:t>
            </a:r>
            <a:r>
              <a:rPr sz="1800" spc="-41" dirty="0">
                <a:latin typeface="Carlito"/>
                <a:cs typeface="Carlito"/>
              </a:rPr>
              <a:t> </a:t>
            </a:r>
            <a:r>
              <a:rPr sz="1800" spc="-8" dirty="0">
                <a:latin typeface="Carlito"/>
                <a:cs typeface="Carlito"/>
              </a:rPr>
              <a:t>sources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5"/>
              </a:spcBef>
              <a:buAutoNum type="arabicPeriod"/>
              <a:tabLst>
                <a:tab pos="352425" algn="l"/>
                <a:tab pos="352901" algn="l"/>
              </a:tabLst>
            </a:pPr>
            <a:r>
              <a:rPr sz="1800" spc="-38" dirty="0">
                <a:latin typeface="Carlito"/>
                <a:cs typeface="Carlito"/>
              </a:rPr>
              <a:t>Tools </a:t>
            </a:r>
            <a:r>
              <a:rPr sz="1800" spc="-4" dirty="0">
                <a:latin typeface="Carlito"/>
                <a:cs typeface="Carlito"/>
              </a:rPr>
              <a:t>used </a:t>
            </a:r>
            <a:r>
              <a:rPr sz="1800" dirty="0">
                <a:latin typeface="Carlito"/>
                <a:cs typeface="Carlito"/>
              </a:rPr>
              <a:t>in Big</a:t>
            </a:r>
            <a:r>
              <a:rPr sz="1800" spc="23" dirty="0">
                <a:latin typeface="Carlito"/>
                <a:cs typeface="Carlito"/>
              </a:rPr>
              <a:t> </a:t>
            </a:r>
            <a:r>
              <a:rPr sz="1800" spc="-11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1"/>
              </a:spcBef>
              <a:buAutoNum type="arabicPeriod"/>
              <a:tabLst>
                <a:tab pos="352425" algn="l"/>
                <a:tab pos="352901" algn="l"/>
              </a:tabLst>
            </a:pPr>
            <a:r>
              <a:rPr sz="1800" spc="-4" dirty="0">
                <a:latin typeface="Carlito"/>
                <a:cs typeface="Carlito"/>
              </a:rPr>
              <a:t>Application of </a:t>
            </a:r>
            <a:r>
              <a:rPr sz="1800" dirty="0">
                <a:latin typeface="Carlito"/>
                <a:cs typeface="Carlito"/>
              </a:rPr>
              <a:t>Big</a:t>
            </a:r>
            <a:r>
              <a:rPr sz="1800" spc="-41" dirty="0">
                <a:latin typeface="Carlito"/>
                <a:cs typeface="Carlito"/>
              </a:rPr>
              <a:t> </a:t>
            </a:r>
            <a:r>
              <a:rPr sz="1800" spc="-11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1"/>
              </a:spcBef>
              <a:buAutoNum type="arabicPeriod"/>
              <a:tabLst>
                <a:tab pos="352901" algn="l"/>
              </a:tabLst>
            </a:pPr>
            <a:r>
              <a:rPr sz="1800" spc="-4" dirty="0">
                <a:latin typeface="Carlito"/>
                <a:cs typeface="Carlito"/>
              </a:rPr>
              <a:t>Risks of </a:t>
            </a:r>
            <a:r>
              <a:rPr sz="1800" dirty="0">
                <a:latin typeface="Carlito"/>
                <a:cs typeface="Carlito"/>
              </a:rPr>
              <a:t>Big</a:t>
            </a:r>
            <a:r>
              <a:rPr sz="1800" spc="-34" dirty="0">
                <a:latin typeface="Carlito"/>
                <a:cs typeface="Carlito"/>
              </a:rPr>
              <a:t> </a:t>
            </a:r>
            <a:r>
              <a:rPr sz="1800" spc="-11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1"/>
              </a:spcBef>
              <a:buAutoNum type="arabicPeriod"/>
              <a:tabLst>
                <a:tab pos="352901" algn="l"/>
              </a:tabLst>
            </a:pPr>
            <a:r>
              <a:rPr sz="1800" spc="-4" dirty="0">
                <a:latin typeface="Carlito"/>
                <a:cs typeface="Carlito"/>
              </a:rPr>
              <a:t>Benefits of </a:t>
            </a:r>
            <a:r>
              <a:rPr sz="1800" dirty="0">
                <a:latin typeface="Carlito"/>
                <a:cs typeface="Carlito"/>
              </a:rPr>
              <a:t>Big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11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5"/>
              </a:spcBef>
              <a:buAutoNum type="arabicPeriod"/>
              <a:tabLst>
                <a:tab pos="352901" algn="l"/>
              </a:tabLst>
            </a:pPr>
            <a:r>
              <a:rPr sz="1800" spc="-4" dirty="0">
                <a:latin typeface="Carlito"/>
                <a:cs typeface="Carlito"/>
              </a:rPr>
              <a:t>How </a:t>
            </a:r>
            <a:r>
              <a:rPr sz="1800" dirty="0">
                <a:latin typeface="Carlito"/>
                <a:cs typeface="Carlito"/>
              </a:rPr>
              <a:t>Big </a:t>
            </a:r>
            <a:r>
              <a:rPr sz="1800" spc="-11" dirty="0">
                <a:latin typeface="Carlito"/>
                <a:cs typeface="Carlito"/>
              </a:rPr>
              <a:t>Data </a:t>
            </a:r>
            <a:r>
              <a:rPr sz="1800" dirty="0">
                <a:latin typeface="Carlito"/>
                <a:cs typeface="Carlito"/>
              </a:rPr>
              <a:t>Impact </a:t>
            </a:r>
            <a:r>
              <a:rPr sz="1800" spc="-4" dirty="0">
                <a:latin typeface="Carlito"/>
                <a:cs typeface="Carlito"/>
              </a:rPr>
              <a:t>on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4" dirty="0">
                <a:latin typeface="Carlito"/>
                <a:cs typeface="Carlito"/>
              </a:rPr>
              <a:t>IT</a:t>
            </a:r>
            <a:endParaRPr sz="1800">
              <a:latin typeface="Carlito"/>
              <a:cs typeface="Carlito"/>
            </a:endParaRPr>
          </a:p>
          <a:p>
            <a:pPr marL="352425" indent="-343376">
              <a:spcBef>
                <a:spcPts val="431"/>
              </a:spcBef>
              <a:buAutoNum type="arabicPeriod"/>
              <a:tabLst>
                <a:tab pos="352901" algn="l"/>
              </a:tabLst>
            </a:pPr>
            <a:r>
              <a:rPr sz="1800" spc="-8" dirty="0">
                <a:latin typeface="Carlito"/>
                <a:cs typeface="Carlito"/>
              </a:rPr>
              <a:t>Future of </a:t>
            </a:r>
            <a:r>
              <a:rPr sz="1800" dirty="0">
                <a:latin typeface="Carlito"/>
                <a:cs typeface="Carlito"/>
              </a:rPr>
              <a:t>Big</a:t>
            </a:r>
            <a:r>
              <a:rPr sz="1800" spc="-4" dirty="0">
                <a:latin typeface="Carlito"/>
                <a:cs typeface="Carlito"/>
              </a:rPr>
              <a:t> </a:t>
            </a:r>
            <a:r>
              <a:rPr sz="1800" spc="-11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9012" y="237763"/>
            <a:ext cx="2088833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Int</a:t>
            </a:r>
            <a:r>
              <a:rPr sz="3000" u="heavy" spc="-49" dirty="0">
                <a:uFill>
                  <a:solidFill>
                    <a:srgbClr val="000000"/>
                  </a:solidFill>
                </a:uFill>
              </a:rPr>
              <a:t>r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oduct</a:t>
            </a:r>
            <a:r>
              <a:rPr sz="3000" u="heavy" spc="8" dirty="0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257301" y="1044511"/>
            <a:ext cx="6515099" cy="2257895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9049" marR="575786">
              <a:lnSpc>
                <a:spcPts val="1800"/>
              </a:lnSpc>
              <a:spcBef>
                <a:spcPts val="506"/>
              </a:spcBef>
              <a:tabLst>
                <a:tab pos="319088" algn="l"/>
                <a:tab pos="319563" algn="l"/>
              </a:tabLst>
            </a:pPr>
            <a:endParaRPr sz="2213" dirty="0">
              <a:latin typeface="Carlito"/>
              <a:cs typeface="Carlito"/>
            </a:endParaRPr>
          </a:p>
          <a:p>
            <a:pPr marL="266700" marR="209074" indent="-257651">
              <a:lnSpc>
                <a:spcPts val="1800"/>
              </a:lnSpc>
              <a:buFont typeface="Arial"/>
              <a:buChar char="•"/>
              <a:tabLst>
                <a:tab pos="266700" algn="l"/>
                <a:tab pos="267176" algn="l"/>
              </a:tabLst>
            </a:pPr>
            <a:r>
              <a:rPr sz="1875" spc="-4" dirty="0">
                <a:latin typeface="Carlito"/>
                <a:cs typeface="Carlito"/>
              </a:rPr>
              <a:t>The </a:t>
            </a:r>
            <a:r>
              <a:rPr sz="1875" spc="-15" dirty="0">
                <a:latin typeface="Carlito"/>
                <a:cs typeface="Carlito"/>
              </a:rPr>
              <a:t>first </a:t>
            </a:r>
            <a:r>
              <a:rPr sz="1875" spc="-11" dirty="0">
                <a:latin typeface="Carlito"/>
                <a:cs typeface="Carlito"/>
              </a:rPr>
              <a:t>organizations to </a:t>
            </a:r>
            <a:r>
              <a:rPr sz="1875" spc="-8" dirty="0">
                <a:latin typeface="Carlito"/>
                <a:cs typeface="Carlito"/>
              </a:rPr>
              <a:t>embrace </a:t>
            </a:r>
            <a:r>
              <a:rPr sz="1875" spc="-4" dirty="0">
                <a:latin typeface="Carlito"/>
                <a:cs typeface="Carlito"/>
              </a:rPr>
              <a:t>it </a:t>
            </a:r>
            <a:r>
              <a:rPr sz="1875" spc="-11" dirty="0">
                <a:latin typeface="Carlito"/>
                <a:cs typeface="Carlito"/>
              </a:rPr>
              <a:t>were </a:t>
            </a:r>
            <a:r>
              <a:rPr sz="1875" spc="-4" dirty="0">
                <a:latin typeface="Carlito"/>
                <a:cs typeface="Carlito"/>
              </a:rPr>
              <a:t>online and  </a:t>
            </a:r>
            <a:r>
              <a:rPr sz="1875" spc="-8" dirty="0">
                <a:latin typeface="Carlito"/>
                <a:cs typeface="Carlito"/>
              </a:rPr>
              <a:t>startup firms. </a:t>
            </a:r>
            <a:r>
              <a:rPr sz="1875" spc="-4" dirty="0">
                <a:latin typeface="Carlito"/>
                <a:cs typeface="Carlito"/>
              </a:rPr>
              <a:t>Firms </a:t>
            </a:r>
            <a:r>
              <a:rPr sz="1875" spc="-15" dirty="0">
                <a:latin typeface="Carlito"/>
                <a:cs typeface="Carlito"/>
              </a:rPr>
              <a:t>like </a:t>
            </a:r>
            <a:r>
              <a:rPr sz="1875" dirty="0">
                <a:latin typeface="Carlito"/>
                <a:cs typeface="Carlito"/>
              </a:rPr>
              <a:t>Google, </a:t>
            </a:r>
            <a:r>
              <a:rPr sz="1875" spc="-38" dirty="0">
                <a:latin typeface="Carlito"/>
                <a:cs typeface="Carlito"/>
              </a:rPr>
              <a:t>eBay, </a:t>
            </a:r>
            <a:r>
              <a:rPr sz="1875" spc="-11" dirty="0">
                <a:latin typeface="Carlito"/>
                <a:cs typeface="Carlito"/>
              </a:rPr>
              <a:t>LinkedIn, </a:t>
            </a:r>
            <a:r>
              <a:rPr sz="1875" spc="-4" dirty="0">
                <a:latin typeface="Carlito"/>
                <a:cs typeface="Carlito"/>
              </a:rPr>
              <a:t>and  </a:t>
            </a:r>
            <a:r>
              <a:rPr sz="1875" spc="-8" dirty="0">
                <a:latin typeface="Carlito"/>
                <a:cs typeface="Carlito"/>
              </a:rPr>
              <a:t>Facebook </a:t>
            </a:r>
            <a:r>
              <a:rPr sz="1875" spc="-11" dirty="0">
                <a:latin typeface="Carlito"/>
                <a:cs typeface="Carlito"/>
              </a:rPr>
              <a:t>were </a:t>
            </a:r>
            <a:r>
              <a:rPr sz="1875" spc="-4" dirty="0">
                <a:latin typeface="Carlito"/>
                <a:cs typeface="Carlito"/>
              </a:rPr>
              <a:t>built </a:t>
            </a:r>
            <a:r>
              <a:rPr sz="1875" spc="-8" dirty="0">
                <a:latin typeface="Carlito"/>
                <a:cs typeface="Carlito"/>
              </a:rPr>
              <a:t>around </a:t>
            </a:r>
            <a:r>
              <a:rPr sz="1875" spc="-4" dirty="0">
                <a:latin typeface="Carlito"/>
                <a:cs typeface="Carlito"/>
              </a:rPr>
              <a:t>big </a:t>
            </a:r>
            <a:r>
              <a:rPr sz="1875" spc="-15" dirty="0">
                <a:latin typeface="Carlito"/>
                <a:cs typeface="Carlito"/>
              </a:rPr>
              <a:t>data </a:t>
            </a:r>
            <a:r>
              <a:rPr sz="1875" spc="-11" dirty="0">
                <a:latin typeface="Carlito"/>
                <a:cs typeface="Carlito"/>
              </a:rPr>
              <a:t>from </a:t>
            </a:r>
            <a:r>
              <a:rPr sz="1875" spc="-4" dirty="0">
                <a:latin typeface="Carlito"/>
                <a:cs typeface="Carlito"/>
              </a:rPr>
              <a:t>the  beginning.</a:t>
            </a:r>
            <a:endParaRPr sz="1875" dirty="0">
              <a:latin typeface="Carlito"/>
              <a:cs typeface="Carlito"/>
            </a:endParaRPr>
          </a:p>
          <a:p>
            <a:pPr>
              <a:spcBef>
                <a:spcPts val="19"/>
              </a:spcBef>
              <a:buFont typeface="Arial"/>
              <a:buChar char="•"/>
            </a:pPr>
            <a:endParaRPr sz="2213" dirty="0">
              <a:latin typeface="Carlito"/>
              <a:cs typeface="Carlito"/>
            </a:endParaRPr>
          </a:p>
          <a:p>
            <a:pPr marL="266700" marR="100489" indent="-257651">
              <a:lnSpc>
                <a:spcPct val="80000"/>
              </a:lnSpc>
              <a:buFont typeface="Arial"/>
              <a:buChar char="•"/>
              <a:tabLst>
                <a:tab pos="266700" algn="l"/>
                <a:tab pos="267176" algn="l"/>
              </a:tabLst>
            </a:pPr>
            <a:r>
              <a:rPr sz="1875" spc="-19" dirty="0">
                <a:latin typeface="Carlito"/>
                <a:cs typeface="Carlito"/>
              </a:rPr>
              <a:t>Like </a:t>
            </a:r>
            <a:r>
              <a:rPr sz="1875" spc="-11" dirty="0">
                <a:latin typeface="Carlito"/>
                <a:cs typeface="Carlito"/>
              </a:rPr>
              <a:t>many </a:t>
            </a:r>
            <a:r>
              <a:rPr sz="1875" spc="-4" dirty="0">
                <a:latin typeface="Carlito"/>
                <a:cs typeface="Carlito"/>
              </a:rPr>
              <a:t>new </a:t>
            </a:r>
            <a:r>
              <a:rPr sz="1875" spc="-8" dirty="0">
                <a:latin typeface="Carlito"/>
                <a:cs typeface="Carlito"/>
              </a:rPr>
              <a:t>information </a:t>
            </a:r>
            <a:r>
              <a:rPr sz="1875" spc="-4" dirty="0">
                <a:latin typeface="Carlito"/>
                <a:cs typeface="Carlito"/>
              </a:rPr>
              <a:t>technologies, big </a:t>
            </a:r>
            <a:r>
              <a:rPr sz="1875" spc="-15" dirty="0">
                <a:latin typeface="Carlito"/>
                <a:cs typeface="Carlito"/>
              </a:rPr>
              <a:t>data </a:t>
            </a:r>
            <a:r>
              <a:rPr sz="1875" spc="-8" dirty="0">
                <a:latin typeface="Carlito"/>
                <a:cs typeface="Carlito"/>
              </a:rPr>
              <a:t>can  bring </a:t>
            </a:r>
            <a:r>
              <a:rPr sz="1875" spc="-4" dirty="0">
                <a:latin typeface="Carlito"/>
                <a:cs typeface="Carlito"/>
              </a:rPr>
              <a:t>about </a:t>
            </a:r>
            <a:r>
              <a:rPr sz="1875" spc="-8" dirty="0">
                <a:latin typeface="Carlito"/>
                <a:cs typeface="Carlito"/>
              </a:rPr>
              <a:t>dramatic </a:t>
            </a:r>
            <a:r>
              <a:rPr sz="1875" spc="-15" dirty="0">
                <a:latin typeface="Carlito"/>
                <a:cs typeface="Carlito"/>
              </a:rPr>
              <a:t>cost </a:t>
            </a:r>
            <a:r>
              <a:rPr sz="1875" spc="-4" dirty="0">
                <a:latin typeface="Carlito"/>
                <a:cs typeface="Carlito"/>
              </a:rPr>
              <a:t>reductions, </a:t>
            </a:r>
            <a:r>
              <a:rPr sz="1875" spc="-11" dirty="0">
                <a:latin typeface="Carlito"/>
                <a:cs typeface="Carlito"/>
              </a:rPr>
              <a:t>substantial  </a:t>
            </a:r>
            <a:r>
              <a:rPr sz="1875" spc="-8" dirty="0">
                <a:latin typeface="Carlito"/>
                <a:cs typeface="Carlito"/>
              </a:rPr>
              <a:t>improvements </a:t>
            </a:r>
            <a:r>
              <a:rPr sz="1875" spc="-4" dirty="0">
                <a:latin typeface="Carlito"/>
                <a:cs typeface="Carlito"/>
              </a:rPr>
              <a:t>in the time </a:t>
            </a:r>
            <a:r>
              <a:rPr sz="1875" spc="-8" dirty="0">
                <a:latin typeface="Carlito"/>
                <a:cs typeface="Carlito"/>
              </a:rPr>
              <a:t>required </a:t>
            </a:r>
            <a:r>
              <a:rPr sz="1875" spc="-11" dirty="0">
                <a:latin typeface="Carlito"/>
                <a:cs typeface="Carlito"/>
              </a:rPr>
              <a:t>to perform </a:t>
            </a:r>
            <a:r>
              <a:rPr sz="1875" spc="-4" dirty="0">
                <a:latin typeface="Carlito"/>
                <a:cs typeface="Carlito"/>
              </a:rPr>
              <a:t>a  </a:t>
            </a:r>
            <a:r>
              <a:rPr sz="1875" spc="-8" dirty="0">
                <a:latin typeface="Carlito"/>
                <a:cs typeface="Carlito"/>
              </a:rPr>
              <a:t>computing task, </a:t>
            </a:r>
            <a:r>
              <a:rPr sz="1875" spc="-4" dirty="0">
                <a:latin typeface="Carlito"/>
                <a:cs typeface="Carlito"/>
              </a:rPr>
              <a:t>or </a:t>
            </a:r>
            <a:r>
              <a:rPr sz="1875" spc="-8" dirty="0">
                <a:latin typeface="Carlito"/>
                <a:cs typeface="Carlito"/>
              </a:rPr>
              <a:t>new product </a:t>
            </a:r>
            <a:r>
              <a:rPr sz="1875" spc="-4" dirty="0">
                <a:latin typeface="Carlito"/>
                <a:cs typeface="Carlito"/>
              </a:rPr>
              <a:t>and </a:t>
            </a:r>
            <a:r>
              <a:rPr sz="1875" dirty="0">
                <a:latin typeface="Carlito"/>
                <a:cs typeface="Carlito"/>
              </a:rPr>
              <a:t>service</a:t>
            </a:r>
            <a:r>
              <a:rPr sz="1875" spc="83" dirty="0">
                <a:latin typeface="Carlito"/>
                <a:cs typeface="Carlito"/>
              </a:rPr>
              <a:t> </a:t>
            </a:r>
            <a:r>
              <a:rPr sz="1875" spc="-11" dirty="0">
                <a:latin typeface="Carlito"/>
                <a:cs typeface="Carlito"/>
              </a:rPr>
              <a:t>offerings.</a:t>
            </a:r>
            <a:endParaRPr sz="1875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4451" y="991934"/>
            <a:ext cx="6572249" cy="3558763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266700" marR="149543" indent="-257651">
              <a:lnSpc>
                <a:spcPct val="80000"/>
              </a:lnSpc>
              <a:spcBef>
                <a:spcPts val="506"/>
              </a:spcBef>
              <a:buFont typeface="Arial"/>
              <a:buChar char="•"/>
              <a:tabLst>
                <a:tab pos="266700" algn="l"/>
                <a:tab pos="267176" algn="l"/>
              </a:tabLst>
            </a:pPr>
            <a:r>
              <a:rPr sz="1800" spc="-4" dirty="0">
                <a:latin typeface="Trebuchet MS"/>
                <a:cs typeface="Trebuchet MS"/>
              </a:rPr>
              <a:t>‘</a:t>
            </a:r>
            <a:r>
              <a:rPr sz="1800" spc="-4" dirty="0">
                <a:solidFill>
                  <a:srgbClr val="FF0000"/>
                </a:solidFill>
                <a:latin typeface="Trebuchet MS"/>
                <a:cs typeface="Trebuchet MS"/>
              </a:rPr>
              <a:t>Big Data</a:t>
            </a:r>
            <a:r>
              <a:rPr sz="1800" spc="-4" dirty="0">
                <a:latin typeface="Trebuchet MS"/>
                <a:cs typeface="Trebuchet MS"/>
              </a:rPr>
              <a:t>’ is </a:t>
            </a:r>
            <a:r>
              <a:rPr sz="1800" dirty="0">
                <a:latin typeface="Trebuchet MS"/>
                <a:cs typeface="Trebuchet MS"/>
              </a:rPr>
              <a:t>similar </a:t>
            </a:r>
            <a:r>
              <a:rPr sz="1800" spc="-4" dirty="0">
                <a:latin typeface="Trebuchet MS"/>
                <a:cs typeface="Trebuchet MS"/>
              </a:rPr>
              <a:t>to ‘small data’, but bigger in  </a:t>
            </a:r>
            <a:r>
              <a:rPr sz="1800" dirty="0">
                <a:latin typeface="Trebuchet MS"/>
                <a:cs typeface="Trebuchet MS"/>
              </a:rPr>
              <a:t>size</a:t>
            </a:r>
            <a:r>
              <a:rPr lang="en-IN" sz="1800" dirty="0">
                <a:latin typeface="Trebuchet MS"/>
                <a:cs typeface="Trebuchet MS"/>
              </a:rPr>
              <a:t>, fast in velocity and of different types</a:t>
            </a:r>
            <a:endParaRPr sz="1800" dirty="0">
              <a:latin typeface="Trebuchet MS"/>
              <a:cs typeface="Trebuchet MS"/>
            </a:endParaRPr>
          </a:p>
          <a:p>
            <a:pPr>
              <a:spcBef>
                <a:spcPts val="11"/>
              </a:spcBef>
              <a:buFont typeface="Arial"/>
              <a:buChar char="•"/>
            </a:pPr>
            <a:endParaRPr sz="2213" dirty="0">
              <a:latin typeface="Trebuchet MS"/>
              <a:cs typeface="Trebuchet MS"/>
            </a:endParaRPr>
          </a:p>
          <a:p>
            <a:pPr marL="266700" marR="770096" indent="-257651">
              <a:lnSpc>
                <a:spcPts val="1725"/>
              </a:lnSpc>
              <a:buFont typeface="Arial"/>
              <a:buChar char="•"/>
              <a:tabLst>
                <a:tab pos="266700" algn="l"/>
                <a:tab pos="267176" algn="l"/>
              </a:tabLst>
            </a:pPr>
            <a:r>
              <a:rPr sz="1800" spc="-4" dirty="0">
                <a:latin typeface="Trebuchet MS"/>
                <a:cs typeface="Trebuchet MS"/>
              </a:rPr>
              <a:t>but having data bigger it requires different  approaches:</a:t>
            </a:r>
            <a:endParaRPr sz="1800" dirty="0">
              <a:latin typeface="Trebuchet MS"/>
              <a:cs typeface="Trebuchet MS"/>
            </a:endParaRPr>
          </a:p>
          <a:p>
            <a:pPr marL="352425">
              <a:spcBef>
                <a:spcPts val="19"/>
              </a:spcBef>
            </a:pPr>
            <a:r>
              <a:rPr sz="1800" dirty="0">
                <a:latin typeface="Arial"/>
                <a:cs typeface="Arial"/>
              </a:rPr>
              <a:t>– </a:t>
            </a:r>
            <a:r>
              <a:rPr sz="1800" spc="-26" dirty="0">
                <a:latin typeface="Trebuchet MS"/>
                <a:cs typeface="Trebuchet MS"/>
              </a:rPr>
              <a:t>Techniques, </a:t>
            </a:r>
            <a:r>
              <a:rPr sz="1800" spc="-4" dirty="0">
                <a:latin typeface="Trebuchet MS"/>
                <a:cs typeface="Trebuchet MS"/>
              </a:rPr>
              <a:t>tools and</a:t>
            </a:r>
            <a:r>
              <a:rPr sz="1800" spc="-259" dirty="0">
                <a:latin typeface="Trebuchet MS"/>
                <a:cs typeface="Trebuchet MS"/>
              </a:rPr>
              <a:t> </a:t>
            </a:r>
            <a:r>
              <a:rPr sz="1800" spc="-4" dirty="0">
                <a:latin typeface="Trebuchet MS"/>
                <a:cs typeface="Trebuchet MS"/>
              </a:rPr>
              <a:t>architecture</a:t>
            </a:r>
            <a:endParaRPr sz="1800" dirty="0">
              <a:latin typeface="Trebuchet MS"/>
              <a:cs typeface="Trebuchet MS"/>
            </a:endParaRPr>
          </a:p>
          <a:p>
            <a:pPr>
              <a:spcBef>
                <a:spcPts val="26"/>
              </a:spcBef>
            </a:pPr>
            <a:endParaRPr sz="1838" dirty="0">
              <a:latin typeface="Trebuchet MS"/>
              <a:cs typeface="Trebuchet MS"/>
            </a:endParaRPr>
          </a:p>
          <a:p>
            <a:pPr marL="266700" indent="-257651">
              <a:lnSpc>
                <a:spcPts val="1943"/>
              </a:lnSpc>
              <a:spcBef>
                <a:spcPts val="4"/>
              </a:spcBef>
              <a:buFont typeface="Arial"/>
              <a:buChar char="•"/>
              <a:tabLst>
                <a:tab pos="266700" algn="l"/>
                <a:tab pos="267176" algn="l"/>
              </a:tabLst>
            </a:pPr>
            <a:r>
              <a:rPr sz="1800" spc="-4" dirty="0">
                <a:latin typeface="Trebuchet MS"/>
                <a:cs typeface="Trebuchet MS"/>
              </a:rPr>
              <a:t>an aim to solve new problems </a:t>
            </a:r>
            <a:r>
              <a:rPr sz="1800" dirty="0">
                <a:latin typeface="Trebuchet MS"/>
                <a:cs typeface="Trebuchet MS"/>
              </a:rPr>
              <a:t>or </a:t>
            </a:r>
            <a:r>
              <a:rPr sz="1800" spc="-4" dirty="0">
                <a:latin typeface="Trebuchet MS"/>
                <a:cs typeface="Trebuchet MS"/>
              </a:rPr>
              <a:t>old problems in</a:t>
            </a:r>
            <a:r>
              <a:rPr sz="1800" spc="86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</a:p>
          <a:p>
            <a:pPr marL="266700">
              <a:lnSpc>
                <a:spcPts val="1943"/>
              </a:lnSpc>
            </a:pPr>
            <a:r>
              <a:rPr sz="1800" spc="-4" dirty="0">
                <a:latin typeface="Trebuchet MS"/>
                <a:cs typeface="Trebuchet MS"/>
              </a:rPr>
              <a:t>better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4" dirty="0">
                <a:latin typeface="Trebuchet MS"/>
                <a:cs typeface="Trebuchet MS"/>
              </a:rPr>
              <a:t>way</a:t>
            </a:r>
            <a:endParaRPr sz="1800" dirty="0">
              <a:latin typeface="Trebuchet MS"/>
              <a:cs typeface="Trebuchet MS"/>
            </a:endParaRPr>
          </a:p>
          <a:p>
            <a:pPr>
              <a:spcBef>
                <a:spcPts val="23"/>
              </a:spcBef>
            </a:pPr>
            <a:endParaRPr sz="2213" dirty="0">
              <a:latin typeface="Trebuchet MS"/>
              <a:cs typeface="Trebuchet MS"/>
            </a:endParaRPr>
          </a:p>
          <a:p>
            <a:pPr marL="266700" marR="413861" indent="-257651">
              <a:lnSpc>
                <a:spcPct val="80000"/>
              </a:lnSpc>
              <a:buFont typeface="Arial"/>
              <a:buChar char="•"/>
              <a:tabLst>
                <a:tab pos="266700" algn="l"/>
                <a:tab pos="267176" algn="l"/>
              </a:tabLst>
            </a:pPr>
            <a:r>
              <a:rPr sz="1800" dirty="0">
                <a:latin typeface="Trebuchet MS"/>
                <a:cs typeface="Trebuchet MS"/>
              </a:rPr>
              <a:t>Big </a:t>
            </a:r>
            <a:r>
              <a:rPr sz="1800" spc="-4" dirty="0">
                <a:latin typeface="Trebuchet MS"/>
                <a:cs typeface="Trebuchet MS"/>
              </a:rPr>
              <a:t>Data </a:t>
            </a:r>
            <a:r>
              <a:rPr sz="1800" dirty="0">
                <a:latin typeface="Trebuchet MS"/>
                <a:cs typeface="Trebuchet MS"/>
              </a:rPr>
              <a:t>generates value from </a:t>
            </a:r>
            <a:r>
              <a:rPr sz="1800" spc="-4" dirty="0">
                <a:latin typeface="Trebuchet MS"/>
                <a:cs typeface="Trebuchet MS"/>
              </a:rPr>
              <a:t>the </a:t>
            </a:r>
            <a:r>
              <a:rPr sz="1800" dirty="0">
                <a:latin typeface="Trebuchet MS"/>
                <a:cs typeface="Trebuchet MS"/>
              </a:rPr>
              <a:t>storage </a:t>
            </a:r>
            <a:r>
              <a:rPr sz="1800" spc="-4" dirty="0">
                <a:latin typeface="Trebuchet MS"/>
                <a:cs typeface="Trebuchet MS"/>
              </a:rPr>
              <a:t>and  processing </a:t>
            </a:r>
            <a:r>
              <a:rPr sz="1800" dirty="0">
                <a:latin typeface="Trebuchet MS"/>
                <a:cs typeface="Trebuchet MS"/>
              </a:rPr>
              <a:t>of very large </a:t>
            </a:r>
            <a:r>
              <a:rPr sz="1800" spc="-4" dirty="0">
                <a:latin typeface="Trebuchet MS"/>
                <a:cs typeface="Trebuchet MS"/>
              </a:rPr>
              <a:t>quantities </a:t>
            </a:r>
            <a:r>
              <a:rPr sz="1800" dirty="0">
                <a:latin typeface="Trebuchet MS"/>
                <a:cs typeface="Trebuchet MS"/>
              </a:rPr>
              <a:t>of </a:t>
            </a:r>
            <a:r>
              <a:rPr sz="1800" spc="-4" dirty="0">
                <a:latin typeface="Trebuchet MS"/>
                <a:cs typeface="Trebuchet MS"/>
              </a:rPr>
              <a:t>digital  information that cannot be analyzed with  traditional computing</a:t>
            </a:r>
            <a:r>
              <a:rPr sz="1800" spc="11" dirty="0">
                <a:latin typeface="Trebuchet MS"/>
                <a:cs typeface="Trebuchet MS"/>
              </a:rPr>
              <a:t> </a:t>
            </a:r>
            <a:r>
              <a:rPr sz="1800" spc="-4" dirty="0">
                <a:latin typeface="Trebuchet MS"/>
                <a:cs typeface="Trebuchet MS"/>
              </a:rPr>
              <a:t>techniques.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2931" y="386639"/>
            <a:ext cx="3380423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What is BIG</a:t>
            </a:r>
            <a:r>
              <a:rPr sz="3000" u="heavy" spc="-3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94" dirty="0">
                <a:uFill>
                  <a:solidFill>
                    <a:srgbClr val="000000"/>
                  </a:solidFill>
                </a:uFill>
              </a:rPr>
              <a:t>DATA?</a:t>
            </a:r>
            <a:endParaRPr sz="3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0953" y="94833"/>
            <a:ext cx="3046571" cy="332783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u="heavy" spc="-8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What 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is BIG</a:t>
            </a:r>
            <a:r>
              <a:rPr u="heavy" spc="-6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u="heavy" spc="-153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054" y="579310"/>
            <a:ext cx="6204585" cy="251379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66700" marR="819150" indent="-257175">
              <a:spcBef>
                <a:spcPts val="7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100" spc="-15" dirty="0">
                <a:latin typeface="Carlito"/>
                <a:cs typeface="Carlito"/>
              </a:rPr>
              <a:t>Walmart </a:t>
            </a:r>
            <a:r>
              <a:rPr sz="2100" spc="-8" dirty="0">
                <a:latin typeface="Carlito"/>
                <a:cs typeface="Carlito"/>
              </a:rPr>
              <a:t>handles </a:t>
            </a:r>
            <a:r>
              <a:rPr sz="2100" spc="-11" dirty="0">
                <a:latin typeface="Carlito"/>
                <a:cs typeface="Carlito"/>
              </a:rPr>
              <a:t>more </a:t>
            </a:r>
            <a:r>
              <a:rPr sz="2100" spc="-4" dirty="0">
                <a:latin typeface="Carlito"/>
                <a:cs typeface="Carlito"/>
              </a:rPr>
              <a:t>than 1 </a:t>
            </a:r>
            <a:r>
              <a:rPr sz="2100" spc="-8" dirty="0">
                <a:latin typeface="Carlito"/>
                <a:cs typeface="Carlito"/>
              </a:rPr>
              <a:t>million </a:t>
            </a:r>
            <a:r>
              <a:rPr sz="2100" spc="-11" dirty="0">
                <a:latin typeface="Carlito"/>
                <a:cs typeface="Carlito"/>
              </a:rPr>
              <a:t>customer  </a:t>
            </a:r>
            <a:r>
              <a:rPr sz="2100" spc="-8" dirty="0">
                <a:latin typeface="Carlito"/>
                <a:cs typeface="Carlito"/>
              </a:rPr>
              <a:t>transactions every</a:t>
            </a:r>
            <a:r>
              <a:rPr sz="2100" spc="19" dirty="0">
                <a:latin typeface="Carlito"/>
                <a:cs typeface="Carlito"/>
              </a:rPr>
              <a:t> </a:t>
            </a:r>
            <a:r>
              <a:rPr sz="2100" spc="-49" dirty="0">
                <a:latin typeface="Carlito"/>
                <a:cs typeface="Carlito"/>
              </a:rPr>
              <a:t>hour.</a:t>
            </a:r>
            <a:endParaRPr sz="2100">
              <a:latin typeface="Carlito"/>
              <a:cs typeface="Carlito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2888">
              <a:latin typeface="Carlito"/>
              <a:cs typeface="Carlito"/>
            </a:endParaRPr>
          </a:p>
          <a:p>
            <a:pPr marL="202406" indent="-193358">
              <a:buFont typeface="Arial"/>
              <a:buChar char="•"/>
              <a:tabLst>
                <a:tab pos="202883" algn="l"/>
              </a:tabLst>
            </a:pPr>
            <a:r>
              <a:rPr sz="2100" spc="-11" dirty="0">
                <a:latin typeface="Carlito"/>
                <a:cs typeface="Carlito"/>
              </a:rPr>
              <a:t>Facebook </a:t>
            </a:r>
            <a:r>
              <a:rPr sz="2100" spc="-8" dirty="0">
                <a:latin typeface="Carlito"/>
                <a:cs typeface="Carlito"/>
              </a:rPr>
              <a:t>handles </a:t>
            </a:r>
            <a:r>
              <a:rPr sz="2100" spc="-4" dirty="0">
                <a:latin typeface="Carlito"/>
                <a:cs typeface="Carlito"/>
              </a:rPr>
              <a:t>40 </a:t>
            </a:r>
            <a:r>
              <a:rPr sz="2100" spc="-8" dirty="0">
                <a:latin typeface="Carlito"/>
                <a:cs typeface="Carlito"/>
              </a:rPr>
              <a:t>billion </a:t>
            </a:r>
            <a:r>
              <a:rPr sz="2100" spc="-11" dirty="0">
                <a:latin typeface="Carlito"/>
                <a:cs typeface="Carlito"/>
              </a:rPr>
              <a:t>photos </a:t>
            </a:r>
            <a:r>
              <a:rPr sz="2100" spc="-15" dirty="0">
                <a:latin typeface="Carlito"/>
                <a:cs typeface="Carlito"/>
              </a:rPr>
              <a:t>from </a:t>
            </a:r>
            <a:r>
              <a:rPr sz="2100" spc="-4" dirty="0">
                <a:latin typeface="Carlito"/>
                <a:cs typeface="Carlito"/>
              </a:rPr>
              <a:t>its </a:t>
            </a:r>
            <a:r>
              <a:rPr sz="2100" spc="-8" dirty="0">
                <a:latin typeface="Carlito"/>
                <a:cs typeface="Carlito"/>
              </a:rPr>
              <a:t>user</a:t>
            </a:r>
            <a:r>
              <a:rPr sz="2100" spc="203" dirty="0">
                <a:latin typeface="Carlito"/>
                <a:cs typeface="Carlito"/>
              </a:rPr>
              <a:t> </a:t>
            </a:r>
            <a:r>
              <a:rPr sz="2100" spc="-8" dirty="0">
                <a:latin typeface="Carlito"/>
                <a:cs typeface="Carlito"/>
              </a:rPr>
              <a:t>base.</a:t>
            </a:r>
            <a:endParaRPr sz="2100">
              <a:latin typeface="Carlito"/>
              <a:cs typeface="Carlito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2888">
              <a:latin typeface="Carlito"/>
              <a:cs typeface="Carlito"/>
            </a:endParaRPr>
          </a:p>
          <a:p>
            <a:pPr marL="202406" marR="3810" indent="-202406">
              <a:buChar char="•"/>
              <a:tabLst>
                <a:tab pos="202406" algn="l"/>
              </a:tabLst>
            </a:pPr>
            <a:r>
              <a:rPr sz="2100" spc="-116" dirty="0">
                <a:latin typeface="Arial"/>
                <a:cs typeface="Arial"/>
              </a:rPr>
              <a:t>Decoding </a:t>
            </a:r>
            <a:r>
              <a:rPr sz="2100" spc="-26" dirty="0">
                <a:latin typeface="Arial"/>
                <a:cs typeface="Arial"/>
              </a:rPr>
              <a:t>the </a:t>
            </a:r>
            <a:r>
              <a:rPr sz="2100" spc="-90" dirty="0">
                <a:latin typeface="Arial"/>
                <a:cs typeface="Arial"/>
              </a:rPr>
              <a:t>human </a:t>
            </a:r>
            <a:r>
              <a:rPr sz="2100" spc="-109" dirty="0">
                <a:latin typeface="Arial"/>
                <a:cs typeface="Arial"/>
              </a:rPr>
              <a:t>genome </a:t>
            </a:r>
            <a:r>
              <a:rPr sz="2100" spc="-53" dirty="0">
                <a:latin typeface="Arial"/>
                <a:cs typeface="Arial"/>
              </a:rPr>
              <a:t>originally </a:t>
            </a:r>
            <a:r>
              <a:rPr sz="2100" spc="-34" dirty="0">
                <a:latin typeface="Arial"/>
                <a:cs typeface="Arial"/>
              </a:rPr>
              <a:t>took </a:t>
            </a:r>
            <a:r>
              <a:rPr sz="2100" spc="-15" dirty="0">
                <a:latin typeface="Carlito"/>
                <a:cs typeface="Carlito"/>
              </a:rPr>
              <a:t>10years</a:t>
            </a:r>
            <a:r>
              <a:rPr sz="2100" spc="-165" dirty="0">
                <a:latin typeface="Carlito"/>
                <a:cs typeface="Carlito"/>
              </a:rPr>
              <a:t> </a:t>
            </a:r>
            <a:r>
              <a:rPr sz="2100" spc="-15" dirty="0">
                <a:latin typeface="Carlito"/>
                <a:cs typeface="Carlito"/>
              </a:rPr>
              <a:t>to  </a:t>
            </a:r>
            <a:r>
              <a:rPr sz="2100" spc="-11" dirty="0">
                <a:latin typeface="Carlito"/>
                <a:cs typeface="Carlito"/>
              </a:rPr>
              <a:t>process; </a:t>
            </a:r>
            <a:r>
              <a:rPr sz="2100" spc="-8" dirty="0">
                <a:latin typeface="Carlito"/>
                <a:cs typeface="Carlito"/>
              </a:rPr>
              <a:t>now </a:t>
            </a:r>
            <a:r>
              <a:rPr sz="2100" spc="-4" dirty="0">
                <a:latin typeface="Carlito"/>
                <a:cs typeface="Carlito"/>
              </a:rPr>
              <a:t>it </a:t>
            </a:r>
            <a:r>
              <a:rPr sz="2100" spc="-8" dirty="0">
                <a:latin typeface="Carlito"/>
                <a:cs typeface="Carlito"/>
              </a:rPr>
              <a:t>can </a:t>
            </a:r>
            <a:r>
              <a:rPr sz="2100" spc="-4" dirty="0">
                <a:latin typeface="Carlito"/>
                <a:cs typeface="Carlito"/>
              </a:rPr>
              <a:t>be </a:t>
            </a:r>
            <a:r>
              <a:rPr sz="2100" spc="-8" dirty="0">
                <a:latin typeface="Carlito"/>
                <a:cs typeface="Carlito"/>
              </a:rPr>
              <a:t>achieved </a:t>
            </a:r>
            <a:r>
              <a:rPr sz="2100" spc="-4" dirty="0">
                <a:latin typeface="Carlito"/>
                <a:cs typeface="Carlito"/>
              </a:rPr>
              <a:t>in one</a:t>
            </a:r>
            <a:r>
              <a:rPr sz="2100" spc="60" dirty="0">
                <a:latin typeface="Carlito"/>
                <a:cs typeface="Carlito"/>
              </a:rPr>
              <a:t> </a:t>
            </a:r>
            <a:r>
              <a:rPr sz="2100" spc="-8" dirty="0">
                <a:latin typeface="Carlito"/>
                <a:cs typeface="Carlito"/>
              </a:rPr>
              <a:t>week.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4450" y="3086100"/>
            <a:ext cx="6391275" cy="2057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Global Datacenter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973"/>
          <a:stretch/>
        </p:blipFill>
        <p:spPr>
          <a:xfrm>
            <a:off x="264968" y="843557"/>
            <a:ext cx="8603673" cy="3888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90" y="1278104"/>
            <a:ext cx="5343006" cy="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6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9830" y="340633"/>
            <a:ext cx="5784056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11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Three </a:t>
            </a:r>
            <a:r>
              <a:rPr sz="3000" u="heavy" spc="-1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Characteristics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of Big </a:t>
            </a:r>
            <a:r>
              <a:rPr sz="3000" u="heavy" spc="-23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Data</a:t>
            </a:r>
            <a:r>
              <a:rPr sz="3000" u="heavy" spc="7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3000" u="heavy" spc="-8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V3s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9492" y="1371600"/>
            <a:ext cx="1936433" cy="3200400"/>
          </a:xfrm>
          <a:custGeom>
            <a:avLst/>
            <a:gdLst/>
            <a:ahLst/>
            <a:cxnLst/>
            <a:rect l="l" t="t" r="r" b="b"/>
            <a:pathLst>
              <a:path w="2581910" h="4267200">
                <a:moveTo>
                  <a:pt x="0" y="0"/>
                </a:moveTo>
                <a:lnTo>
                  <a:pt x="0" y="4267200"/>
                </a:lnTo>
                <a:lnTo>
                  <a:pt x="2581681" y="3413760"/>
                </a:lnTo>
                <a:lnTo>
                  <a:pt x="2581681" y="853439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1643939" y="1718789"/>
            <a:ext cx="1430654" cy="1736373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marL="9525">
              <a:spcBef>
                <a:spcPts val="1710"/>
              </a:spcBef>
            </a:pPr>
            <a:r>
              <a:rPr sz="3525" spc="-26" dirty="0">
                <a:solidFill>
                  <a:srgbClr val="FFFFFF"/>
                </a:solidFill>
                <a:latin typeface="Carlito"/>
                <a:cs typeface="Carlito"/>
              </a:rPr>
              <a:t>Volume</a:t>
            </a:r>
            <a:endParaRPr sz="3525">
              <a:latin typeface="Carlito"/>
              <a:cs typeface="Carlito"/>
            </a:endParaRPr>
          </a:p>
          <a:p>
            <a:pPr marL="224314" marR="3810" indent="-215265">
              <a:lnSpc>
                <a:spcPts val="3045"/>
              </a:lnSpc>
              <a:spcBef>
                <a:spcPts val="1620"/>
              </a:spcBef>
              <a:buFont typeface="Arial"/>
              <a:buChar char="•"/>
              <a:tabLst>
                <a:tab pos="224790" algn="l"/>
              </a:tabLst>
            </a:pPr>
            <a:r>
              <a:rPr sz="2775" spc="-19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2775" spc="-8" dirty="0">
                <a:solidFill>
                  <a:srgbClr val="FFFFFF"/>
                </a:solidFill>
                <a:latin typeface="Carlito"/>
                <a:cs typeface="Carlito"/>
              </a:rPr>
              <a:t>qu</a:t>
            </a:r>
            <a:r>
              <a:rPr sz="277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775" spc="-3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2775" spc="-4" dirty="0">
                <a:solidFill>
                  <a:srgbClr val="FFFFFF"/>
                </a:solidFill>
                <a:latin typeface="Carlito"/>
                <a:cs typeface="Carlito"/>
              </a:rPr>
              <a:t>tity</a:t>
            </a:r>
            <a:endParaRPr sz="2775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11010" y="1371600"/>
            <a:ext cx="1936433" cy="3200400"/>
          </a:xfrm>
          <a:custGeom>
            <a:avLst/>
            <a:gdLst/>
            <a:ahLst/>
            <a:cxnLst/>
            <a:rect l="l" t="t" r="r" b="b"/>
            <a:pathLst>
              <a:path w="2581910" h="4267200">
                <a:moveTo>
                  <a:pt x="0" y="0"/>
                </a:moveTo>
                <a:lnTo>
                  <a:pt x="0" y="4267200"/>
                </a:lnTo>
                <a:lnTo>
                  <a:pt x="2581655" y="3413760"/>
                </a:lnTo>
                <a:lnTo>
                  <a:pt x="2581655" y="853439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 txBox="1"/>
          <p:nvPr/>
        </p:nvSpPr>
        <p:spPr>
          <a:xfrm>
            <a:off x="3725799" y="1718789"/>
            <a:ext cx="1460183" cy="1736373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marL="9525">
              <a:spcBef>
                <a:spcPts val="1710"/>
              </a:spcBef>
            </a:pPr>
            <a:r>
              <a:rPr sz="3525" spc="-176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3525" dirty="0">
                <a:solidFill>
                  <a:srgbClr val="FFFFFF"/>
                </a:solidFill>
                <a:latin typeface="Carlito"/>
                <a:cs typeface="Carlito"/>
              </a:rPr>
              <a:t>elocity</a:t>
            </a:r>
            <a:endParaRPr sz="3525">
              <a:latin typeface="Carlito"/>
              <a:cs typeface="Carlito"/>
            </a:endParaRPr>
          </a:p>
          <a:p>
            <a:pPr marL="224314" marR="346710" indent="-215265">
              <a:lnSpc>
                <a:spcPts val="3045"/>
              </a:lnSpc>
              <a:spcBef>
                <a:spcPts val="1620"/>
              </a:spcBef>
              <a:buFont typeface="Arial"/>
              <a:buChar char="•"/>
              <a:tabLst>
                <a:tab pos="224790" algn="l"/>
              </a:tabLst>
            </a:pPr>
            <a:r>
              <a:rPr sz="2775" spc="-19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2775" spc="-8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2775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2775" spc="-4" dirty="0">
                <a:solidFill>
                  <a:srgbClr val="FFFFFF"/>
                </a:solidFill>
                <a:latin typeface="Carlito"/>
                <a:cs typeface="Carlito"/>
              </a:rPr>
              <a:t>eed</a:t>
            </a:r>
            <a:endParaRPr sz="2775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92508" y="1371600"/>
            <a:ext cx="1936433" cy="3200400"/>
          </a:xfrm>
          <a:custGeom>
            <a:avLst/>
            <a:gdLst/>
            <a:ahLst/>
            <a:cxnLst/>
            <a:rect l="l" t="t" r="r" b="b"/>
            <a:pathLst>
              <a:path w="2581909" h="4267200">
                <a:moveTo>
                  <a:pt x="0" y="0"/>
                </a:moveTo>
                <a:lnTo>
                  <a:pt x="0" y="4267200"/>
                </a:lnTo>
                <a:lnTo>
                  <a:pt x="2581655" y="3413760"/>
                </a:lnTo>
                <a:lnTo>
                  <a:pt x="2581655" y="853439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807393" y="1718789"/>
            <a:ext cx="1294923" cy="1736373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marL="9525">
              <a:spcBef>
                <a:spcPts val="1710"/>
              </a:spcBef>
            </a:pPr>
            <a:r>
              <a:rPr sz="3525" spc="-34" dirty="0">
                <a:solidFill>
                  <a:srgbClr val="FFFFFF"/>
                </a:solidFill>
                <a:latin typeface="Carlito"/>
                <a:cs typeface="Carlito"/>
              </a:rPr>
              <a:t>Variety</a:t>
            </a:r>
            <a:endParaRPr sz="3525">
              <a:latin typeface="Carlito"/>
              <a:cs typeface="Carlito"/>
            </a:endParaRPr>
          </a:p>
          <a:p>
            <a:pPr marL="224314" marR="250984" indent="-215265">
              <a:lnSpc>
                <a:spcPts val="3045"/>
              </a:lnSpc>
              <a:spcBef>
                <a:spcPts val="1620"/>
              </a:spcBef>
              <a:buFont typeface="Arial"/>
              <a:buChar char="•"/>
              <a:tabLst>
                <a:tab pos="224790" algn="l"/>
              </a:tabLst>
            </a:pPr>
            <a:r>
              <a:rPr sz="2775" spc="-19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2775" spc="-131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2775" spc="-4" dirty="0">
                <a:solidFill>
                  <a:srgbClr val="FFFFFF"/>
                </a:solidFill>
                <a:latin typeface="Carlito"/>
                <a:cs typeface="Carlito"/>
              </a:rPr>
              <a:t>ypes</a:t>
            </a:r>
            <a:endParaRPr sz="2775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3050" y="45759"/>
            <a:ext cx="5715000" cy="42511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-8" dirty="0">
                <a:latin typeface="Carlito"/>
                <a:cs typeface="Carlito"/>
              </a:rPr>
              <a:t>1</a:t>
            </a:r>
            <a:r>
              <a:rPr sz="2700" spc="-11" baseline="25462" dirty="0">
                <a:latin typeface="Carlito"/>
                <a:cs typeface="Carlito"/>
              </a:rPr>
              <a:t>st </a:t>
            </a:r>
            <a:r>
              <a:rPr sz="2700" spc="-11" dirty="0">
                <a:latin typeface="Carlito"/>
                <a:cs typeface="Carlito"/>
              </a:rPr>
              <a:t>Character </a:t>
            </a:r>
            <a:r>
              <a:rPr sz="2700" dirty="0">
                <a:latin typeface="Carlito"/>
                <a:cs typeface="Carlito"/>
              </a:rPr>
              <a:t>of Big</a:t>
            </a:r>
            <a:r>
              <a:rPr sz="2700" spc="-248" dirty="0">
                <a:latin typeface="Carlito"/>
                <a:cs typeface="Carlito"/>
              </a:rPr>
              <a:t> </a:t>
            </a:r>
            <a:r>
              <a:rPr sz="2700" spc="-15" dirty="0">
                <a:latin typeface="Carlito"/>
                <a:cs typeface="Carlito"/>
              </a:rPr>
              <a:t>Data</a:t>
            </a:r>
            <a:endParaRPr sz="27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04256" y="425196"/>
            <a:ext cx="3419951" cy="30956"/>
          </a:xfrm>
          <a:custGeom>
            <a:avLst/>
            <a:gdLst/>
            <a:ahLst/>
            <a:cxnLst/>
            <a:rect l="l" t="t" r="r" b="b"/>
            <a:pathLst>
              <a:path w="4559934" h="41275">
                <a:moveTo>
                  <a:pt x="4559808" y="0"/>
                </a:moveTo>
                <a:lnTo>
                  <a:pt x="0" y="0"/>
                </a:lnTo>
                <a:lnTo>
                  <a:pt x="0" y="41148"/>
                </a:lnTo>
                <a:lnTo>
                  <a:pt x="4559808" y="41148"/>
                </a:lnTo>
                <a:lnTo>
                  <a:pt x="4559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5112639" y="10771"/>
            <a:ext cx="1111568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u="heavy" spc="-131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V</a:t>
            </a:r>
            <a:r>
              <a:rPr sz="2700" b="1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olume</a:t>
            </a:r>
            <a:endParaRPr sz="27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6356" y="1237297"/>
            <a:ext cx="6332696" cy="303948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011" indent="-80963">
              <a:spcBef>
                <a:spcPts val="75"/>
              </a:spcBef>
              <a:buSzPct val="95833"/>
              <a:buFont typeface="Arial"/>
              <a:buChar char="•"/>
              <a:tabLst>
                <a:tab pos="90488" algn="l"/>
              </a:tabLst>
            </a:pPr>
            <a:r>
              <a:rPr sz="1800" dirty="0">
                <a:latin typeface="Carlito"/>
                <a:cs typeface="Carlito"/>
              </a:rPr>
              <a:t>A </a:t>
            </a:r>
            <a:r>
              <a:rPr sz="1800" spc="-4" dirty="0">
                <a:latin typeface="Carlito"/>
                <a:cs typeface="Carlito"/>
              </a:rPr>
              <a:t>typical </a:t>
            </a:r>
            <a:r>
              <a:rPr sz="1800" dirty="0">
                <a:latin typeface="Carlito"/>
                <a:cs typeface="Carlito"/>
              </a:rPr>
              <a:t>PC </a:t>
            </a:r>
            <a:r>
              <a:rPr sz="1800" spc="-4" dirty="0">
                <a:latin typeface="Carlito"/>
                <a:cs typeface="Carlito"/>
              </a:rPr>
              <a:t>might </a:t>
            </a:r>
            <a:r>
              <a:rPr sz="1800" spc="-15" dirty="0">
                <a:latin typeface="Carlito"/>
                <a:cs typeface="Carlito"/>
              </a:rPr>
              <a:t>have </a:t>
            </a:r>
            <a:r>
              <a:rPr sz="1800" spc="-4" dirty="0">
                <a:latin typeface="Carlito"/>
                <a:cs typeface="Carlito"/>
              </a:rPr>
              <a:t>had </a:t>
            </a:r>
            <a:r>
              <a:rPr sz="1800" dirty="0">
                <a:latin typeface="Carlito"/>
                <a:cs typeface="Carlito"/>
              </a:rPr>
              <a:t>10 </a:t>
            </a:r>
            <a:r>
              <a:rPr sz="1800" spc="-8" dirty="0">
                <a:latin typeface="Carlito"/>
                <a:cs typeface="Carlito"/>
              </a:rPr>
              <a:t>gigabytes </a:t>
            </a:r>
            <a:r>
              <a:rPr sz="1800" spc="-4" dirty="0">
                <a:latin typeface="Carlito"/>
                <a:cs typeface="Carlito"/>
              </a:rPr>
              <a:t>of </a:t>
            </a:r>
            <a:r>
              <a:rPr sz="1800" spc="-19" dirty="0">
                <a:latin typeface="Carlito"/>
                <a:cs typeface="Carlito"/>
              </a:rPr>
              <a:t>storage </a:t>
            </a:r>
            <a:r>
              <a:rPr sz="1800" dirty="0">
                <a:latin typeface="Carlito"/>
                <a:cs typeface="Carlito"/>
              </a:rPr>
              <a:t>in</a:t>
            </a:r>
            <a:r>
              <a:rPr sz="1800" spc="-34" dirty="0">
                <a:latin typeface="Carlito"/>
                <a:cs typeface="Carlito"/>
              </a:rPr>
              <a:t> </a:t>
            </a:r>
            <a:r>
              <a:rPr sz="1800" spc="-4" dirty="0">
                <a:latin typeface="Carlito"/>
                <a:cs typeface="Carlito"/>
              </a:rPr>
              <a:t>2000.</a:t>
            </a:r>
            <a:endParaRPr sz="1800">
              <a:latin typeface="Carlito"/>
              <a:cs typeface="Carlito"/>
            </a:endParaRPr>
          </a:p>
          <a:p>
            <a:pPr>
              <a:spcBef>
                <a:spcPts val="8"/>
              </a:spcBef>
              <a:buFont typeface="Arial"/>
              <a:buChar char="•"/>
            </a:pPr>
            <a:endParaRPr sz="1763">
              <a:latin typeface="Carlito"/>
              <a:cs typeface="Carlito"/>
            </a:endParaRPr>
          </a:p>
          <a:p>
            <a:pPr marL="90011" indent="-80963">
              <a:buSzPct val="95833"/>
              <a:buFont typeface="Arial"/>
              <a:buChar char="•"/>
              <a:tabLst>
                <a:tab pos="90488" algn="l"/>
              </a:tabLst>
            </a:pPr>
            <a:r>
              <a:rPr sz="1800" spc="-56" dirty="0">
                <a:latin typeface="Carlito"/>
                <a:cs typeface="Carlito"/>
              </a:rPr>
              <a:t>Today, </a:t>
            </a:r>
            <a:r>
              <a:rPr sz="1800" spc="-8" dirty="0">
                <a:latin typeface="Carlito"/>
                <a:cs typeface="Carlito"/>
              </a:rPr>
              <a:t>Facebook ingests </a:t>
            </a:r>
            <a:r>
              <a:rPr sz="1800" spc="-4" dirty="0">
                <a:latin typeface="Carlito"/>
                <a:cs typeface="Carlito"/>
              </a:rPr>
              <a:t>500 </a:t>
            </a:r>
            <a:r>
              <a:rPr sz="1800" spc="-8" dirty="0">
                <a:latin typeface="Carlito"/>
                <a:cs typeface="Carlito"/>
              </a:rPr>
              <a:t>terabytes </a:t>
            </a:r>
            <a:r>
              <a:rPr sz="1800" spc="-4" dirty="0">
                <a:latin typeface="Carlito"/>
                <a:cs typeface="Carlito"/>
              </a:rPr>
              <a:t>of new </a:t>
            </a:r>
            <a:r>
              <a:rPr sz="1800" spc="-11" dirty="0">
                <a:latin typeface="Carlito"/>
                <a:cs typeface="Carlito"/>
              </a:rPr>
              <a:t>data </a:t>
            </a:r>
            <a:r>
              <a:rPr sz="1800" spc="-4" dirty="0">
                <a:latin typeface="Carlito"/>
                <a:cs typeface="Carlito"/>
              </a:rPr>
              <a:t>every</a:t>
            </a:r>
            <a:r>
              <a:rPr sz="1800" spc="15" dirty="0">
                <a:latin typeface="Carlito"/>
                <a:cs typeface="Carlito"/>
              </a:rPr>
              <a:t> </a:t>
            </a:r>
            <a:r>
              <a:rPr sz="1800" spc="-41" dirty="0">
                <a:latin typeface="Carlito"/>
                <a:cs typeface="Carlito"/>
              </a:rPr>
              <a:t>day.</a:t>
            </a:r>
            <a:endParaRPr sz="1800">
              <a:latin typeface="Carlito"/>
              <a:cs typeface="Carlito"/>
            </a:endParaRPr>
          </a:p>
          <a:p>
            <a:pPr>
              <a:spcBef>
                <a:spcPts val="8"/>
              </a:spcBef>
              <a:buFont typeface="Arial"/>
              <a:buChar char="•"/>
            </a:pPr>
            <a:endParaRPr sz="1763">
              <a:latin typeface="Carlito"/>
              <a:cs typeface="Carlito"/>
            </a:endParaRPr>
          </a:p>
          <a:p>
            <a:pPr marL="9525" marR="3810">
              <a:spcBef>
                <a:spcPts val="4"/>
              </a:spcBef>
              <a:buSzPct val="95833"/>
              <a:buFont typeface="Arial"/>
              <a:buChar char="•"/>
              <a:tabLst>
                <a:tab pos="90488" algn="l"/>
              </a:tabLst>
            </a:pPr>
            <a:r>
              <a:rPr sz="1800" dirty="0">
                <a:latin typeface="Carlito"/>
                <a:cs typeface="Carlito"/>
              </a:rPr>
              <a:t>Boeing </a:t>
            </a:r>
            <a:r>
              <a:rPr sz="1800" spc="-4" dirty="0">
                <a:latin typeface="Carlito"/>
                <a:cs typeface="Carlito"/>
              </a:rPr>
              <a:t>737 </a:t>
            </a:r>
            <a:r>
              <a:rPr sz="1800" dirty="0">
                <a:latin typeface="Carlito"/>
                <a:cs typeface="Carlito"/>
              </a:rPr>
              <a:t>will </a:t>
            </a:r>
            <a:r>
              <a:rPr sz="1800" spc="-11" dirty="0">
                <a:latin typeface="Carlito"/>
                <a:cs typeface="Carlito"/>
              </a:rPr>
              <a:t>generate </a:t>
            </a:r>
            <a:r>
              <a:rPr sz="1800" spc="-4" dirty="0">
                <a:latin typeface="Carlito"/>
                <a:cs typeface="Carlito"/>
              </a:rPr>
              <a:t>240 </a:t>
            </a:r>
            <a:r>
              <a:rPr sz="1800" spc="-8" dirty="0">
                <a:latin typeface="Carlito"/>
                <a:cs typeface="Carlito"/>
              </a:rPr>
              <a:t>terabytes </a:t>
            </a:r>
            <a:r>
              <a:rPr sz="1800" spc="-4" dirty="0">
                <a:latin typeface="Carlito"/>
                <a:cs typeface="Carlito"/>
              </a:rPr>
              <a:t>of </a:t>
            </a:r>
            <a:r>
              <a:rPr sz="1800" spc="-8" dirty="0">
                <a:latin typeface="Carlito"/>
                <a:cs typeface="Carlito"/>
              </a:rPr>
              <a:t>flight </a:t>
            </a:r>
            <a:r>
              <a:rPr sz="1800" spc="-11" dirty="0">
                <a:latin typeface="Carlito"/>
                <a:cs typeface="Carlito"/>
              </a:rPr>
              <a:t>data </a:t>
            </a:r>
            <a:r>
              <a:rPr sz="1800" spc="-4" dirty="0">
                <a:latin typeface="Carlito"/>
                <a:cs typeface="Carlito"/>
              </a:rPr>
              <a:t>during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4" dirty="0">
                <a:latin typeface="Carlito"/>
                <a:cs typeface="Carlito"/>
              </a:rPr>
              <a:t>single  </a:t>
            </a:r>
            <a:r>
              <a:rPr sz="1800" spc="-8" dirty="0">
                <a:latin typeface="Carlito"/>
                <a:cs typeface="Carlito"/>
              </a:rPr>
              <a:t>flight across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-23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US.</a:t>
            </a:r>
            <a:endParaRPr sz="1800">
              <a:latin typeface="Carlito"/>
              <a:cs typeface="Carlito"/>
            </a:endParaRPr>
          </a:p>
          <a:p>
            <a:pPr>
              <a:spcBef>
                <a:spcPts val="8"/>
              </a:spcBef>
              <a:buFont typeface="Arial"/>
              <a:buChar char="•"/>
            </a:pPr>
            <a:endParaRPr sz="1763">
              <a:latin typeface="Carlito"/>
              <a:cs typeface="Carlito"/>
            </a:endParaRPr>
          </a:p>
          <a:p>
            <a:pPr marL="9525" marR="167164">
              <a:buSzPct val="95833"/>
              <a:buFont typeface="Arial"/>
              <a:buChar char="•"/>
              <a:tabLst>
                <a:tab pos="140018" algn="l"/>
              </a:tabLst>
            </a:pPr>
            <a:r>
              <a:rPr sz="1800" spc="-4" dirty="0">
                <a:latin typeface="Carlito"/>
                <a:cs typeface="Carlito"/>
              </a:rPr>
              <a:t>The smart phones,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1" dirty="0">
                <a:latin typeface="Carlito"/>
                <a:cs typeface="Carlito"/>
              </a:rPr>
              <a:t>data </a:t>
            </a:r>
            <a:r>
              <a:rPr sz="1800" spc="-4" dirty="0">
                <a:latin typeface="Carlito"/>
                <a:cs typeface="Carlito"/>
              </a:rPr>
              <a:t>they </a:t>
            </a:r>
            <a:r>
              <a:rPr sz="1800" spc="-11" dirty="0">
                <a:latin typeface="Carlito"/>
                <a:cs typeface="Carlito"/>
              </a:rPr>
              <a:t>create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8" dirty="0">
                <a:latin typeface="Carlito"/>
                <a:cs typeface="Carlito"/>
              </a:rPr>
              <a:t>consume; sensors  </a:t>
            </a:r>
            <a:r>
              <a:rPr sz="1800" spc="-4" dirty="0">
                <a:latin typeface="Carlito"/>
                <a:cs typeface="Carlito"/>
              </a:rPr>
              <a:t>embedded </a:t>
            </a:r>
            <a:r>
              <a:rPr sz="1800" spc="-11" dirty="0">
                <a:latin typeface="Carlito"/>
                <a:cs typeface="Carlito"/>
              </a:rPr>
              <a:t>into everyday </a:t>
            </a:r>
            <a:r>
              <a:rPr sz="1800" spc="-4" dirty="0">
                <a:latin typeface="Carlito"/>
                <a:cs typeface="Carlito"/>
              </a:rPr>
              <a:t>objects </a:t>
            </a:r>
            <a:r>
              <a:rPr sz="1800" dirty="0">
                <a:latin typeface="Carlito"/>
                <a:cs typeface="Carlito"/>
              </a:rPr>
              <a:t>will </a:t>
            </a:r>
            <a:r>
              <a:rPr sz="1800" spc="-8" dirty="0">
                <a:latin typeface="Carlito"/>
                <a:cs typeface="Carlito"/>
              </a:rPr>
              <a:t>soon result </a:t>
            </a:r>
            <a:r>
              <a:rPr sz="1800" dirty="0">
                <a:latin typeface="Carlito"/>
                <a:cs typeface="Carlito"/>
              </a:rPr>
              <a:t>in </a:t>
            </a:r>
            <a:r>
              <a:rPr sz="1800" spc="-4" dirty="0">
                <a:latin typeface="Carlito"/>
                <a:cs typeface="Carlito"/>
              </a:rPr>
              <a:t>billions of </a:t>
            </a:r>
            <a:r>
              <a:rPr sz="1800" spc="-45" dirty="0">
                <a:latin typeface="Carlito"/>
                <a:cs typeface="Carlito"/>
              </a:rPr>
              <a:t>new,  </a:t>
            </a:r>
            <a:r>
              <a:rPr sz="1800" spc="-8" dirty="0">
                <a:latin typeface="Carlito"/>
                <a:cs typeface="Carlito"/>
              </a:rPr>
              <a:t>constantly-updated </a:t>
            </a:r>
            <a:r>
              <a:rPr sz="1800" spc="-11" dirty="0">
                <a:latin typeface="Carlito"/>
                <a:cs typeface="Carlito"/>
              </a:rPr>
              <a:t>data feeds </a:t>
            </a:r>
            <a:r>
              <a:rPr sz="1800" spc="-8" dirty="0">
                <a:latin typeface="Carlito"/>
                <a:cs typeface="Carlito"/>
              </a:rPr>
              <a:t>containing environmental, location, 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4" dirty="0">
                <a:latin typeface="Carlito"/>
                <a:cs typeface="Carlito"/>
              </a:rPr>
              <a:t>other </a:t>
            </a:r>
            <a:r>
              <a:rPr sz="1800" spc="-8" dirty="0">
                <a:latin typeface="Carlito"/>
                <a:cs typeface="Carlito"/>
              </a:rPr>
              <a:t>information, </a:t>
            </a:r>
            <a:r>
              <a:rPr sz="1800" dirty="0">
                <a:latin typeface="Carlito"/>
                <a:cs typeface="Carlito"/>
              </a:rPr>
              <a:t>including</a:t>
            </a:r>
            <a:r>
              <a:rPr sz="1800" spc="-3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video.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1461" y="492"/>
            <a:ext cx="4043839" cy="932467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1390173" marR="3810" indent="-1381125">
              <a:spcBef>
                <a:spcPts val="71"/>
              </a:spcBef>
            </a:pPr>
            <a:r>
              <a:rPr sz="3000"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2nd </a:t>
            </a:r>
            <a:r>
              <a:rPr sz="3000" u="heavy" spc="-19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Character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of 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Big </a:t>
            </a:r>
            <a:r>
              <a:rPr sz="3000" u="heavy" spc="-19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Data </a:t>
            </a:r>
            <a:r>
              <a:rPr sz="3000" spc="-19" dirty="0">
                <a:latin typeface="Carlito"/>
                <a:cs typeface="Carlito"/>
              </a:rPr>
              <a:t> </a:t>
            </a:r>
            <a:r>
              <a:rPr sz="3000" u="heavy" spc="-26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Velocity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4956" y="954214"/>
            <a:ext cx="5907881" cy="3885775"/>
          </a:xfrm>
          <a:prstGeom prst="rect">
            <a:avLst/>
          </a:prstGeom>
        </p:spPr>
        <p:txBody>
          <a:bodyPr vert="horz" wrap="square" lIns="0" tIns="40481" rIns="0" bIns="0" rtlCol="0">
            <a:spAutoFit/>
          </a:bodyPr>
          <a:lstStyle/>
          <a:p>
            <a:pPr marL="266700" marR="265271" indent="-257175">
              <a:lnSpc>
                <a:spcPts val="1943"/>
              </a:lnSpc>
              <a:spcBef>
                <a:spcPts val="319"/>
              </a:spcBef>
              <a:buFont typeface="Arial"/>
              <a:buChar char="•"/>
              <a:tabLst>
                <a:tab pos="316706" algn="l"/>
                <a:tab pos="317182" algn="l"/>
              </a:tabLst>
            </a:pPr>
            <a:r>
              <a:rPr sz="1050" dirty="0"/>
              <a:t>	</a:t>
            </a:r>
            <a:r>
              <a:rPr sz="1800" spc="-8" dirty="0">
                <a:latin typeface="Carlito"/>
                <a:cs typeface="Carlito"/>
              </a:rPr>
              <a:t>Clickstreams </a:t>
            </a:r>
            <a:r>
              <a:rPr sz="1800" dirty="0">
                <a:latin typeface="Carlito"/>
                <a:cs typeface="Carlito"/>
              </a:rPr>
              <a:t>and ad </a:t>
            </a:r>
            <a:r>
              <a:rPr sz="1800" spc="-4" dirty="0">
                <a:latin typeface="Carlito"/>
                <a:cs typeface="Carlito"/>
              </a:rPr>
              <a:t>impressions </a:t>
            </a:r>
            <a:r>
              <a:rPr sz="1800" spc="-8" dirty="0">
                <a:latin typeface="Carlito"/>
                <a:cs typeface="Carlito"/>
              </a:rPr>
              <a:t>capture </a:t>
            </a:r>
            <a:r>
              <a:rPr sz="1800" spc="-4" dirty="0">
                <a:latin typeface="Carlito"/>
                <a:cs typeface="Carlito"/>
              </a:rPr>
              <a:t>user </a:t>
            </a:r>
            <a:r>
              <a:rPr sz="1800" spc="-8" dirty="0">
                <a:latin typeface="Carlito"/>
                <a:cs typeface="Carlito"/>
              </a:rPr>
              <a:t>behavior </a:t>
            </a:r>
            <a:r>
              <a:rPr sz="1800" spc="-11" dirty="0">
                <a:latin typeface="Carlito"/>
                <a:cs typeface="Carlito"/>
              </a:rPr>
              <a:t>at  </a:t>
            </a:r>
            <a:r>
              <a:rPr sz="1800" dirty="0">
                <a:latin typeface="Carlito"/>
                <a:cs typeface="Carlito"/>
              </a:rPr>
              <a:t>millions </a:t>
            </a:r>
            <a:r>
              <a:rPr sz="1800" spc="-4" dirty="0">
                <a:latin typeface="Carlito"/>
                <a:cs typeface="Carlito"/>
              </a:rPr>
              <a:t>of </a:t>
            </a:r>
            <a:r>
              <a:rPr sz="1800" spc="-11" dirty="0">
                <a:latin typeface="Carlito"/>
                <a:cs typeface="Carlito"/>
              </a:rPr>
              <a:t>events </a:t>
            </a:r>
            <a:r>
              <a:rPr sz="1800" spc="-4" dirty="0">
                <a:latin typeface="Carlito"/>
                <a:cs typeface="Carlito"/>
              </a:rPr>
              <a:t>per</a:t>
            </a:r>
            <a:r>
              <a:rPr sz="1800" spc="-11" dirty="0">
                <a:latin typeface="Carlito"/>
                <a:cs typeface="Carlito"/>
              </a:rPr>
              <a:t> </a:t>
            </a:r>
            <a:r>
              <a:rPr sz="1800" spc="-8" dirty="0">
                <a:latin typeface="Carlito"/>
                <a:cs typeface="Carlito"/>
              </a:rPr>
              <a:t>second</a:t>
            </a:r>
            <a:endParaRPr sz="1800">
              <a:latin typeface="Carlito"/>
              <a:cs typeface="Carlito"/>
            </a:endParaRPr>
          </a:p>
          <a:p>
            <a:pPr>
              <a:spcBef>
                <a:spcPts val="23"/>
              </a:spcBef>
              <a:buFont typeface="Arial"/>
              <a:buChar char="•"/>
            </a:pPr>
            <a:endParaRPr sz="2288">
              <a:latin typeface="Carlito"/>
              <a:cs typeface="Carlito"/>
            </a:endParaRPr>
          </a:p>
          <a:p>
            <a:pPr marL="266700" marR="537210" indent="-257175">
              <a:lnSpc>
                <a:spcPts val="1943"/>
              </a:lnSpc>
              <a:buFont typeface="Arial"/>
              <a:buChar char="•"/>
              <a:tabLst>
                <a:tab pos="316706" algn="l"/>
                <a:tab pos="317182" algn="l"/>
              </a:tabLst>
            </a:pPr>
            <a:r>
              <a:rPr sz="1050" dirty="0"/>
              <a:t>	</a:t>
            </a:r>
            <a:r>
              <a:rPr sz="1800" spc="-4" dirty="0">
                <a:latin typeface="Carlito"/>
                <a:cs typeface="Carlito"/>
              </a:rPr>
              <a:t>high-frequency </a:t>
            </a:r>
            <a:r>
              <a:rPr sz="1800" spc="-11" dirty="0">
                <a:latin typeface="Carlito"/>
                <a:cs typeface="Carlito"/>
              </a:rPr>
              <a:t>stock </a:t>
            </a:r>
            <a:r>
              <a:rPr sz="1800" spc="-8" dirty="0">
                <a:latin typeface="Carlito"/>
                <a:cs typeface="Carlito"/>
              </a:rPr>
              <a:t>trading </a:t>
            </a:r>
            <a:r>
              <a:rPr sz="1800" spc="-4" dirty="0">
                <a:latin typeface="Carlito"/>
                <a:cs typeface="Carlito"/>
              </a:rPr>
              <a:t>algorithms </a:t>
            </a:r>
            <a:r>
              <a:rPr sz="1800" spc="-8" dirty="0">
                <a:latin typeface="Carlito"/>
                <a:cs typeface="Carlito"/>
              </a:rPr>
              <a:t>reflect </a:t>
            </a:r>
            <a:r>
              <a:rPr sz="1800" spc="-11" dirty="0">
                <a:latin typeface="Carlito"/>
                <a:cs typeface="Carlito"/>
              </a:rPr>
              <a:t>market  </a:t>
            </a:r>
            <a:r>
              <a:rPr sz="1800" spc="-4" dirty="0">
                <a:latin typeface="Carlito"/>
                <a:cs typeface="Carlito"/>
              </a:rPr>
              <a:t>changes </a:t>
            </a:r>
            <a:r>
              <a:rPr sz="1800" dirty="0">
                <a:latin typeface="Carlito"/>
                <a:cs typeface="Carlito"/>
              </a:rPr>
              <a:t>within</a:t>
            </a:r>
            <a:r>
              <a:rPr sz="1800" spc="-26" dirty="0">
                <a:latin typeface="Carlito"/>
                <a:cs typeface="Carlito"/>
              </a:rPr>
              <a:t> </a:t>
            </a:r>
            <a:r>
              <a:rPr sz="1800" spc="-8" dirty="0">
                <a:latin typeface="Carlito"/>
                <a:cs typeface="Carlito"/>
              </a:rPr>
              <a:t>microseconds</a:t>
            </a:r>
            <a:endParaRPr sz="1800">
              <a:latin typeface="Carlito"/>
              <a:cs typeface="Carlito"/>
            </a:endParaRPr>
          </a:p>
          <a:p>
            <a:pPr>
              <a:spcBef>
                <a:spcPts val="19"/>
              </a:spcBef>
              <a:buFont typeface="Arial"/>
              <a:buChar char="•"/>
            </a:pPr>
            <a:endParaRPr sz="2288">
              <a:latin typeface="Carlito"/>
              <a:cs typeface="Carlito"/>
            </a:endParaRPr>
          </a:p>
          <a:p>
            <a:pPr marL="266700" marR="485775" indent="-257175">
              <a:lnSpc>
                <a:spcPts val="1943"/>
              </a:lnSpc>
              <a:buFont typeface="Arial"/>
              <a:buChar char="•"/>
              <a:tabLst>
                <a:tab pos="316706" algn="l"/>
                <a:tab pos="317182" algn="l"/>
              </a:tabLst>
            </a:pPr>
            <a:r>
              <a:rPr sz="1050" dirty="0"/>
              <a:t>	</a:t>
            </a:r>
            <a:r>
              <a:rPr sz="1800" spc="-4" dirty="0">
                <a:latin typeface="Carlito"/>
                <a:cs typeface="Carlito"/>
              </a:rPr>
              <a:t>machine </a:t>
            </a:r>
            <a:r>
              <a:rPr sz="1800" spc="-11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machine </a:t>
            </a:r>
            <a:r>
              <a:rPr sz="1800" spc="-8" dirty="0">
                <a:latin typeface="Carlito"/>
                <a:cs typeface="Carlito"/>
              </a:rPr>
              <a:t>processes </a:t>
            </a:r>
            <a:r>
              <a:rPr sz="1800" spc="-11" dirty="0">
                <a:latin typeface="Carlito"/>
                <a:cs typeface="Carlito"/>
              </a:rPr>
              <a:t>exchange data </a:t>
            </a:r>
            <a:r>
              <a:rPr sz="1800" spc="-4" dirty="0">
                <a:latin typeface="Carlito"/>
                <a:cs typeface="Carlito"/>
              </a:rPr>
              <a:t>between  billions of</a:t>
            </a:r>
            <a:r>
              <a:rPr sz="1800" spc="-19" dirty="0">
                <a:latin typeface="Carlito"/>
                <a:cs typeface="Carlito"/>
              </a:rPr>
              <a:t> </a:t>
            </a:r>
            <a:r>
              <a:rPr sz="1800" spc="-4" dirty="0">
                <a:latin typeface="Carlito"/>
                <a:cs typeface="Carlito"/>
              </a:rPr>
              <a:t>devices</a:t>
            </a:r>
            <a:endParaRPr sz="1800">
              <a:latin typeface="Carlito"/>
              <a:cs typeface="Carlito"/>
            </a:endParaRPr>
          </a:p>
          <a:p>
            <a:pPr>
              <a:spcBef>
                <a:spcPts val="19"/>
              </a:spcBef>
              <a:buFont typeface="Arial"/>
              <a:buChar char="•"/>
            </a:pPr>
            <a:endParaRPr sz="2288">
              <a:latin typeface="Carlito"/>
              <a:cs typeface="Carlito"/>
            </a:endParaRPr>
          </a:p>
          <a:p>
            <a:pPr marL="266700" marR="3810" indent="-257175">
              <a:lnSpc>
                <a:spcPts val="1943"/>
              </a:lnSpc>
              <a:buFont typeface="Arial"/>
              <a:buChar char="•"/>
              <a:tabLst>
                <a:tab pos="316706" algn="l"/>
                <a:tab pos="317182" algn="l"/>
              </a:tabLst>
            </a:pPr>
            <a:r>
              <a:rPr sz="1050" dirty="0"/>
              <a:t>	</a:t>
            </a:r>
            <a:r>
              <a:rPr sz="1800" spc="-8" dirty="0">
                <a:latin typeface="Carlito"/>
                <a:cs typeface="Carlito"/>
              </a:rPr>
              <a:t>infrastructure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8" dirty="0">
                <a:latin typeface="Carlito"/>
                <a:cs typeface="Carlito"/>
              </a:rPr>
              <a:t>sensors </a:t>
            </a:r>
            <a:r>
              <a:rPr sz="1800" spc="-15" dirty="0">
                <a:latin typeface="Carlito"/>
                <a:cs typeface="Carlito"/>
              </a:rPr>
              <a:t>generate </a:t>
            </a:r>
            <a:r>
              <a:rPr sz="1800" spc="-8" dirty="0">
                <a:latin typeface="Carlito"/>
                <a:cs typeface="Carlito"/>
              </a:rPr>
              <a:t>massive </a:t>
            </a:r>
            <a:r>
              <a:rPr sz="1800" dirty="0">
                <a:latin typeface="Carlito"/>
                <a:cs typeface="Carlito"/>
              </a:rPr>
              <a:t>log </a:t>
            </a:r>
            <a:r>
              <a:rPr sz="1800" spc="-11" dirty="0">
                <a:latin typeface="Carlito"/>
                <a:cs typeface="Carlito"/>
              </a:rPr>
              <a:t>data </a:t>
            </a:r>
            <a:r>
              <a:rPr sz="1800" dirty="0">
                <a:latin typeface="Carlito"/>
                <a:cs typeface="Carlito"/>
              </a:rPr>
              <a:t>in </a:t>
            </a:r>
            <a:r>
              <a:rPr sz="1800" spc="-8" dirty="0">
                <a:latin typeface="Carlito"/>
                <a:cs typeface="Carlito"/>
              </a:rPr>
              <a:t>real-  </a:t>
            </a:r>
            <a:r>
              <a:rPr sz="1800" dirty="0">
                <a:latin typeface="Carlito"/>
                <a:cs typeface="Carlito"/>
              </a:rPr>
              <a:t>time</a:t>
            </a:r>
            <a:endParaRPr sz="1800">
              <a:latin typeface="Carlito"/>
              <a:cs typeface="Carlito"/>
            </a:endParaRPr>
          </a:p>
          <a:p>
            <a:pPr>
              <a:spcBef>
                <a:spcPts val="23"/>
              </a:spcBef>
              <a:buFont typeface="Arial"/>
              <a:buChar char="•"/>
            </a:pPr>
            <a:endParaRPr sz="2288">
              <a:latin typeface="Carlito"/>
              <a:cs typeface="Carlito"/>
            </a:endParaRPr>
          </a:p>
          <a:p>
            <a:pPr marL="266700" marR="563880" indent="-257175">
              <a:lnSpc>
                <a:spcPts val="1943"/>
              </a:lnSpc>
              <a:buFont typeface="Arial"/>
              <a:buChar char="•"/>
              <a:tabLst>
                <a:tab pos="316706" algn="l"/>
                <a:tab pos="317182" algn="l"/>
              </a:tabLst>
            </a:pPr>
            <a:r>
              <a:rPr sz="1050" dirty="0"/>
              <a:t>	</a:t>
            </a:r>
            <a:r>
              <a:rPr sz="1800" spc="-4" dirty="0">
                <a:latin typeface="Carlito"/>
                <a:cs typeface="Carlito"/>
              </a:rPr>
              <a:t>on-line </a:t>
            </a:r>
            <a:r>
              <a:rPr sz="1800" spc="-8" dirty="0">
                <a:latin typeface="Carlito"/>
                <a:cs typeface="Carlito"/>
              </a:rPr>
              <a:t>gaming </a:t>
            </a:r>
            <a:r>
              <a:rPr sz="1800" spc="-15" dirty="0">
                <a:latin typeface="Carlito"/>
                <a:cs typeface="Carlito"/>
              </a:rPr>
              <a:t>systems </a:t>
            </a:r>
            <a:r>
              <a:rPr sz="1800" spc="-4" dirty="0">
                <a:latin typeface="Carlito"/>
                <a:cs typeface="Carlito"/>
              </a:rPr>
              <a:t>support </a:t>
            </a:r>
            <a:r>
              <a:rPr sz="1800" dirty="0">
                <a:latin typeface="Carlito"/>
                <a:cs typeface="Carlito"/>
              </a:rPr>
              <a:t>millions </a:t>
            </a:r>
            <a:r>
              <a:rPr sz="1800" spc="-4" dirty="0">
                <a:latin typeface="Carlito"/>
                <a:cs typeface="Carlito"/>
              </a:rPr>
              <a:t>of </a:t>
            </a:r>
            <a:r>
              <a:rPr sz="1800" spc="-8" dirty="0">
                <a:latin typeface="Carlito"/>
                <a:cs typeface="Carlito"/>
              </a:rPr>
              <a:t>concurrent  users, </a:t>
            </a:r>
            <a:r>
              <a:rPr sz="1800" dirty="0">
                <a:latin typeface="Carlito"/>
                <a:cs typeface="Carlito"/>
              </a:rPr>
              <a:t>each </a:t>
            </a:r>
            <a:r>
              <a:rPr sz="1800" spc="-8" dirty="0">
                <a:latin typeface="Carlito"/>
                <a:cs typeface="Carlito"/>
              </a:rPr>
              <a:t>producing </a:t>
            </a:r>
            <a:r>
              <a:rPr sz="1800" dirty="0">
                <a:latin typeface="Carlito"/>
                <a:cs typeface="Carlito"/>
              </a:rPr>
              <a:t>multiple inputs </a:t>
            </a:r>
            <a:r>
              <a:rPr sz="1800" spc="-4" dirty="0">
                <a:latin typeface="Carlito"/>
                <a:cs typeface="Carlito"/>
              </a:rPr>
              <a:t>per</a:t>
            </a:r>
            <a:r>
              <a:rPr sz="1800" spc="-49" dirty="0">
                <a:latin typeface="Carlito"/>
                <a:cs typeface="Carlito"/>
              </a:rPr>
              <a:t> </a:t>
            </a:r>
            <a:r>
              <a:rPr sz="1800" spc="-8" dirty="0">
                <a:latin typeface="Carlito"/>
                <a:cs typeface="Carlito"/>
              </a:rPr>
              <a:t>second.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9181" y="492"/>
            <a:ext cx="3971449" cy="932467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1421129" marR="3810" indent="-1412081">
              <a:spcBef>
                <a:spcPts val="71"/>
              </a:spcBef>
            </a:pPr>
            <a:r>
              <a:rPr sz="3000" u="heavy" spc="-1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3rd Character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of Big </a:t>
            </a:r>
            <a:r>
              <a:rPr sz="3000" u="heavy" spc="-19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Data </a:t>
            </a:r>
            <a:r>
              <a:rPr sz="3000" spc="-19" dirty="0">
                <a:latin typeface="Carlito"/>
                <a:cs typeface="Carlito"/>
              </a:rPr>
              <a:t> </a:t>
            </a:r>
            <a:r>
              <a:rPr sz="3000" u="heavy" spc="-26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Variety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4955" y="1093660"/>
            <a:ext cx="5816918" cy="348329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66700" marR="3810" indent="-257175">
              <a:spcBef>
                <a:spcPts val="7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100" spc="-4" dirty="0">
                <a:latin typeface="Carlito"/>
                <a:cs typeface="Carlito"/>
              </a:rPr>
              <a:t>Big </a:t>
            </a:r>
            <a:r>
              <a:rPr sz="2100" spc="-15" dirty="0">
                <a:latin typeface="Carlito"/>
                <a:cs typeface="Carlito"/>
              </a:rPr>
              <a:t>Data </a:t>
            </a:r>
            <a:r>
              <a:rPr sz="2100" spc="-4" dirty="0">
                <a:latin typeface="Carlito"/>
                <a:cs typeface="Carlito"/>
              </a:rPr>
              <a:t>isn't </a:t>
            </a:r>
            <a:r>
              <a:rPr sz="2100" spc="-11" dirty="0">
                <a:latin typeface="Carlito"/>
                <a:cs typeface="Carlito"/>
              </a:rPr>
              <a:t>just numbers, dates, </a:t>
            </a:r>
            <a:r>
              <a:rPr sz="2100" spc="-4" dirty="0">
                <a:latin typeface="Carlito"/>
                <a:cs typeface="Carlito"/>
              </a:rPr>
              <a:t>and </a:t>
            </a:r>
            <a:r>
              <a:rPr sz="2100" spc="-11" dirty="0">
                <a:latin typeface="Carlito"/>
                <a:cs typeface="Carlito"/>
              </a:rPr>
              <a:t>strings. </a:t>
            </a:r>
            <a:r>
              <a:rPr sz="2100" spc="-4" dirty="0">
                <a:latin typeface="Carlito"/>
                <a:cs typeface="Carlito"/>
              </a:rPr>
              <a:t>Big  </a:t>
            </a:r>
            <a:r>
              <a:rPr sz="2100" spc="-15" dirty="0">
                <a:latin typeface="Carlito"/>
                <a:cs typeface="Carlito"/>
              </a:rPr>
              <a:t>Data </a:t>
            </a:r>
            <a:r>
              <a:rPr sz="2100" spc="-8" dirty="0">
                <a:latin typeface="Carlito"/>
                <a:cs typeface="Carlito"/>
              </a:rPr>
              <a:t>is </a:t>
            </a:r>
            <a:r>
              <a:rPr sz="2100" spc="-4" dirty="0">
                <a:latin typeface="Carlito"/>
                <a:cs typeface="Carlito"/>
              </a:rPr>
              <a:t>also </a:t>
            </a:r>
            <a:r>
              <a:rPr sz="2100" spc="-8" dirty="0">
                <a:latin typeface="Carlito"/>
                <a:cs typeface="Carlito"/>
              </a:rPr>
              <a:t>geospatial </a:t>
            </a:r>
            <a:r>
              <a:rPr sz="2100" spc="-15" dirty="0">
                <a:latin typeface="Carlito"/>
                <a:cs typeface="Carlito"/>
              </a:rPr>
              <a:t>data, </a:t>
            </a:r>
            <a:r>
              <a:rPr sz="2100" spc="-4" dirty="0">
                <a:latin typeface="Carlito"/>
                <a:cs typeface="Carlito"/>
              </a:rPr>
              <a:t>3D </a:t>
            </a:r>
            <a:r>
              <a:rPr sz="2100" spc="-15" dirty="0">
                <a:latin typeface="Carlito"/>
                <a:cs typeface="Carlito"/>
              </a:rPr>
              <a:t>data, </a:t>
            </a:r>
            <a:r>
              <a:rPr sz="2100" spc="-8" dirty="0">
                <a:latin typeface="Carlito"/>
                <a:cs typeface="Carlito"/>
              </a:rPr>
              <a:t>audio </a:t>
            </a:r>
            <a:r>
              <a:rPr sz="2100" spc="-4" dirty="0">
                <a:latin typeface="Carlito"/>
                <a:cs typeface="Carlito"/>
              </a:rPr>
              <a:t>and  </a:t>
            </a:r>
            <a:r>
              <a:rPr sz="2100" spc="-11" dirty="0">
                <a:latin typeface="Carlito"/>
                <a:cs typeface="Carlito"/>
              </a:rPr>
              <a:t>video, </a:t>
            </a:r>
            <a:r>
              <a:rPr sz="2100" spc="-4" dirty="0">
                <a:latin typeface="Carlito"/>
                <a:cs typeface="Carlito"/>
              </a:rPr>
              <a:t>and </a:t>
            </a:r>
            <a:r>
              <a:rPr sz="2100" spc="-11" dirty="0">
                <a:latin typeface="Carlito"/>
                <a:cs typeface="Carlito"/>
              </a:rPr>
              <a:t>unstructured </a:t>
            </a:r>
            <a:r>
              <a:rPr sz="2100" spc="-15" dirty="0">
                <a:latin typeface="Carlito"/>
                <a:cs typeface="Carlito"/>
              </a:rPr>
              <a:t>text, </a:t>
            </a:r>
            <a:r>
              <a:rPr sz="2100" spc="-4" dirty="0">
                <a:latin typeface="Carlito"/>
                <a:cs typeface="Carlito"/>
              </a:rPr>
              <a:t>including log </a:t>
            </a:r>
            <a:r>
              <a:rPr sz="2100" spc="-8" dirty="0">
                <a:latin typeface="Carlito"/>
                <a:cs typeface="Carlito"/>
              </a:rPr>
              <a:t>files </a:t>
            </a:r>
            <a:r>
              <a:rPr sz="2100" spc="-4" dirty="0">
                <a:latin typeface="Carlito"/>
                <a:cs typeface="Carlito"/>
              </a:rPr>
              <a:t>and  </a:t>
            </a:r>
            <a:r>
              <a:rPr sz="2100" spc="-8" dirty="0">
                <a:latin typeface="Carlito"/>
                <a:cs typeface="Carlito"/>
              </a:rPr>
              <a:t>social</a:t>
            </a:r>
            <a:r>
              <a:rPr sz="2100" spc="-15" dirty="0">
                <a:latin typeface="Carlito"/>
                <a:cs typeface="Carlito"/>
              </a:rPr>
              <a:t> </a:t>
            </a:r>
            <a:r>
              <a:rPr sz="2100" spc="-4" dirty="0">
                <a:latin typeface="Carlito"/>
                <a:cs typeface="Carlito"/>
              </a:rPr>
              <a:t>media.</a:t>
            </a:r>
            <a:endParaRPr sz="2100">
              <a:latin typeface="Carlito"/>
              <a:cs typeface="Carlito"/>
            </a:endParaRPr>
          </a:p>
          <a:p>
            <a:pPr>
              <a:spcBef>
                <a:spcPts val="8"/>
              </a:spcBef>
              <a:buFont typeface="Arial"/>
              <a:buChar char="•"/>
            </a:pPr>
            <a:endParaRPr sz="2888">
              <a:latin typeface="Carlito"/>
              <a:cs typeface="Carlito"/>
            </a:endParaRPr>
          </a:p>
          <a:p>
            <a:pPr marL="266700" marR="22384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100" spc="-19" dirty="0">
                <a:latin typeface="Carlito"/>
                <a:cs typeface="Carlito"/>
              </a:rPr>
              <a:t>Traditional </a:t>
            </a:r>
            <a:r>
              <a:rPr sz="2100" spc="-11" dirty="0">
                <a:latin typeface="Carlito"/>
                <a:cs typeface="Carlito"/>
              </a:rPr>
              <a:t>database </a:t>
            </a:r>
            <a:r>
              <a:rPr sz="2100" spc="-19" dirty="0">
                <a:latin typeface="Carlito"/>
                <a:cs typeface="Carlito"/>
              </a:rPr>
              <a:t>systems </a:t>
            </a:r>
            <a:r>
              <a:rPr sz="2100" spc="-15" dirty="0">
                <a:latin typeface="Carlito"/>
                <a:cs typeface="Carlito"/>
              </a:rPr>
              <a:t>were </a:t>
            </a:r>
            <a:r>
              <a:rPr sz="2100" spc="-4" dirty="0">
                <a:latin typeface="Carlito"/>
                <a:cs typeface="Carlito"/>
              </a:rPr>
              <a:t>designed </a:t>
            </a:r>
            <a:r>
              <a:rPr sz="2100" spc="-15" dirty="0">
                <a:latin typeface="Carlito"/>
                <a:cs typeface="Carlito"/>
              </a:rPr>
              <a:t>to  </a:t>
            </a:r>
            <a:r>
              <a:rPr sz="2100" spc="-8" dirty="0">
                <a:latin typeface="Carlito"/>
                <a:cs typeface="Carlito"/>
              </a:rPr>
              <a:t>address smaller volumes </a:t>
            </a:r>
            <a:r>
              <a:rPr sz="2100" spc="-4" dirty="0">
                <a:latin typeface="Carlito"/>
                <a:cs typeface="Carlito"/>
              </a:rPr>
              <a:t>of </a:t>
            </a:r>
            <a:r>
              <a:rPr sz="2100" spc="-11" dirty="0">
                <a:latin typeface="Carlito"/>
                <a:cs typeface="Carlito"/>
              </a:rPr>
              <a:t>structured </a:t>
            </a:r>
            <a:r>
              <a:rPr sz="2100" spc="-15" dirty="0">
                <a:latin typeface="Carlito"/>
                <a:cs typeface="Carlito"/>
              </a:rPr>
              <a:t>data, </a:t>
            </a:r>
            <a:r>
              <a:rPr sz="2100" spc="-19" dirty="0">
                <a:latin typeface="Carlito"/>
                <a:cs typeface="Carlito"/>
              </a:rPr>
              <a:t>fewer  </a:t>
            </a:r>
            <a:r>
              <a:rPr sz="2100" spc="-11" dirty="0">
                <a:latin typeface="Carlito"/>
                <a:cs typeface="Carlito"/>
              </a:rPr>
              <a:t>updates </a:t>
            </a:r>
            <a:r>
              <a:rPr sz="2100" spc="-4" dirty="0">
                <a:latin typeface="Carlito"/>
                <a:cs typeface="Carlito"/>
              </a:rPr>
              <a:t>or a </a:t>
            </a:r>
            <a:r>
              <a:rPr sz="2100" spc="-8" dirty="0">
                <a:latin typeface="Carlito"/>
                <a:cs typeface="Carlito"/>
              </a:rPr>
              <a:t>predictable, </a:t>
            </a:r>
            <a:r>
              <a:rPr sz="2100" spc="-15" dirty="0">
                <a:latin typeface="Carlito"/>
                <a:cs typeface="Carlito"/>
              </a:rPr>
              <a:t>consistent data</a:t>
            </a:r>
            <a:r>
              <a:rPr sz="2100" spc="79" dirty="0">
                <a:latin typeface="Carlito"/>
                <a:cs typeface="Carlito"/>
              </a:rPr>
              <a:t> </a:t>
            </a:r>
            <a:r>
              <a:rPr sz="2100" spc="-8" dirty="0">
                <a:latin typeface="Carlito"/>
                <a:cs typeface="Carlito"/>
              </a:rPr>
              <a:t>structure.</a:t>
            </a:r>
            <a:endParaRPr sz="2100">
              <a:latin typeface="Carlito"/>
              <a:cs typeface="Carlito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2888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100" spc="-4" dirty="0">
                <a:latin typeface="Carlito"/>
                <a:cs typeface="Carlito"/>
              </a:rPr>
              <a:t>Big </a:t>
            </a:r>
            <a:r>
              <a:rPr sz="2100" spc="-15" dirty="0">
                <a:latin typeface="Carlito"/>
                <a:cs typeface="Carlito"/>
              </a:rPr>
              <a:t>Data </a:t>
            </a:r>
            <a:r>
              <a:rPr sz="2100" spc="-8" dirty="0">
                <a:latin typeface="Carlito"/>
                <a:cs typeface="Carlito"/>
              </a:rPr>
              <a:t>analysis </a:t>
            </a:r>
            <a:r>
              <a:rPr sz="2100" spc="-4" dirty="0">
                <a:latin typeface="Carlito"/>
                <a:cs typeface="Carlito"/>
              </a:rPr>
              <a:t>includes </a:t>
            </a:r>
            <a:r>
              <a:rPr sz="2100" spc="-19" dirty="0">
                <a:latin typeface="Carlito"/>
                <a:cs typeface="Carlito"/>
              </a:rPr>
              <a:t>different </a:t>
            </a:r>
            <a:r>
              <a:rPr sz="2100" spc="-4" dirty="0">
                <a:latin typeface="Carlito"/>
                <a:cs typeface="Carlito"/>
              </a:rPr>
              <a:t>types of</a:t>
            </a:r>
            <a:r>
              <a:rPr sz="2100" spc="75" dirty="0">
                <a:latin typeface="Carlito"/>
                <a:cs typeface="Carlito"/>
              </a:rPr>
              <a:t> </a:t>
            </a:r>
            <a:r>
              <a:rPr sz="2100" spc="-15" dirty="0">
                <a:latin typeface="Carlito"/>
                <a:cs typeface="Carlito"/>
              </a:rPr>
              <a:t>data</a:t>
            </a:r>
            <a:endParaRPr sz="2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8679" y="263575"/>
            <a:ext cx="4367689" cy="333264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>
                <a:latin typeface="Carlito"/>
                <a:cs typeface="Carlito"/>
              </a:rPr>
              <a:t>The </a:t>
            </a:r>
            <a:r>
              <a:rPr spc="-8" dirty="0">
                <a:latin typeface="Carlito"/>
                <a:cs typeface="Carlito"/>
              </a:rPr>
              <a:t>Structure </a:t>
            </a:r>
            <a:r>
              <a:rPr spc="-4" dirty="0">
                <a:latin typeface="Carlito"/>
                <a:cs typeface="Carlito"/>
              </a:rPr>
              <a:t>of </a:t>
            </a:r>
            <a:r>
              <a:rPr dirty="0">
                <a:latin typeface="Carlito"/>
                <a:cs typeface="Carlito"/>
              </a:rPr>
              <a:t>Big</a:t>
            </a:r>
            <a:r>
              <a:rPr spc="-60" dirty="0">
                <a:latin typeface="Carlito"/>
                <a:cs typeface="Carlito"/>
              </a:rPr>
              <a:t> </a:t>
            </a:r>
            <a:r>
              <a:rPr spc="-19" dirty="0">
                <a:latin typeface="Carlito"/>
                <a:cs typeface="Carlito"/>
              </a:rPr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2397919" y="642366"/>
            <a:ext cx="4348163" cy="44768"/>
          </a:xfrm>
          <a:custGeom>
            <a:avLst/>
            <a:gdLst/>
            <a:ahLst/>
            <a:cxnLst/>
            <a:rect l="l" t="t" r="r" b="b"/>
            <a:pathLst>
              <a:path w="5797550" h="59690">
                <a:moveTo>
                  <a:pt x="5797296" y="0"/>
                </a:moveTo>
                <a:lnTo>
                  <a:pt x="0" y="0"/>
                </a:lnTo>
                <a:lnTo>
                  <a:pt x="0" y="59436"/>
                </a:lnTo>
                <a:lnTo>
                  <a:pt x="5797296" y="59436"/>
                </a:lnTo>
                <a:lnTo>
                  <a:pt x="5797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1260805" y="961550"/>
            <a:ext cx="2843689" cy="3772026"/>
          </a:xfrm>
          <a:prstGeom prst="rect">
            <a:avLst/>
          </a:prstGeom>
        </p:spPr>
        <p:txBody>
          <a:bodyPr vert="horz" wrap="square" lIns="0" tIns="80486" rIns="0" bIns="0" rtlCol="0">
            <a:spAutoFit/>
          </a:bodyPr>
          <a:lstStyle/>
          <a:p>
            <a:pPr marL="266700" indent="-257175">
              <a:spcBef>
                <a:spcPts val="633"/>
              </a:spcBef>
              <a:buSzPct val="96666"/>
              <a:buFont typeface="Wingdings"/>
              <a:buChar char=""/>
              <a:tabLst>
                <a:tab pos="266700" algn="l"/>
              </a:tabLst>
            </a:pPr>
            <a:r>
              <a:rPr sz="2250" spc="-8" dirty="0">
                <a:latin typeface="Carlito"/>
                <a:cs typeface="Carlito"/>
              </a:rPr>
              <a:t>Structured</a:t>
            </a:r>
            <a:endParaRPr sz="2250">
              <a:latin typeface="Carlito"/>
              <a:cs typeface="Carlito"/>
            </a:endParaRPr>
          </a:p>
          <a:p>
            <a:pPr marL="567214" marR="145256" lvl="1" indent="-215265">
              <a:spcBef>
                <a:spcPts val="491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950" spc="-4" dirty="0">
                <a:latin typeface="Carlito"/>
                <a:cs typeface="Carlito"/>
              </a:rPr>
              <a:t>Most traditional</a:t>
            </a:r>
            <a:r>
              <a:rPr sz="1950" spc="-53" dirty="0">
                <a:latin typeface="Carlito"/>
                <a:cs typeface="Carlito"/>
              </a:rPr>
              <a:t> </a:t>
            </a:r>
            <a:r>
              <a:rPr sz="1950" spc="-15" dirty="0">
                <a:latin typeface="Carlito"/>
                <a:cs typeface="Carlito"/>
              </a:rPr>
              <a:t>data  </a:t>
            </a:r>
            <a:r>
              <a:rPr sz="1950" spc="-8" dirty="0">
                <a:latin typeface="Carlito"/>
                <a:cs typeface="Carlito"/>
              </a:rPr>
              <a:t>sources</a:t>
            </a:r>
            <a:endParaRPr sz="195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1950">
              <a:latin typeface="Carlito"/>
              <a:cs typeface="Carlito"/>
            </a:endParaRPr>
          </a:p>
          <a:p>
            <a:pPr marL="266700" indent="-257175">
              <a:spcBef>
                <a:spcPts val="1379"/>
              </a:spcBef>
              <a:buSzPct val="96666"/>
              <a:buFont typeface="Wingdings"/>
              <a:buChar char=""/>
              <a:tabLst>
                <a:tab pos="266700" algn="l"/>
              </a:tabLst>
            </a:pPr>
            <a:r>
              <a:rPr sz="2250" spc="-8" dirty="0">
                <a:latin typeface="Carlito"/>
                <a:cs typeface="Carlito"/>
              </a:rPr>
              <a:t>Semi-structured</a:t>
            </a:r>
            <a:endParaRPr sz="2250">
              <a:latin typeface="Carlito"/>
              <a:cs typeface="Carlito"/>
            </a:endParaRPr>
          </a:p>
          <a:p>
            <a:pPr marL="567214" marR="260509" lvl="1" indent="-215265">
              <a:spcBef>
                <a:spcPts val="488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950" spc="-8" dirty="0">
                <a:latin typeface="Carlito"/>
                <a:cs typeface="Carlito"/>
              </a:rPr>
              <a:t>Many sources </a:t>
            </a:r>
            <a:r>
              <a:rPr sz="1950" spc="-4" dirty="0">
                <a:latin typeface="Carlito"/>
                <a:cs typeface="Carlito"/>
              </a:rPr>
              <a:t>of</a:t>
            </a:r>
            <a:r>
              <a:rPr sz="1950" spc="-64" dirty="0">
                <a:latin typeface="Carlito"/>
                <a:cs typeface="Carlito"/>
              </a:rPr>
              <a:t> </a:t>
            </a:r>
            <a:r>
              <a:rPr sz="1950" spc="-4" dirty="0">
                <a:latin typeface="Carlito"/>
                <a:cs typeface="Carlito"/>
              </a:rPr>
              <a:t>big  </a:t>
            </a:r>
            <a:r>
              <a:rPr sz="1950" spc="-11" dirty="0">
                <a:latin typeface="Carlito"/>
                <a:cs typeface="Carlito"/>
              </a:rPr>
              <a:t>data</a:t>
            </a:r>
            <a:endParaRPr sz="195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1950">
              <a:latin typeface="Carlito"/>
              <a:cs typeface="Carlito"/>
            </a:endParaRPr>
          </a:p>
          <a:p>
            <a:pPr marL="266700" indent="-257175">
              <a:spcBef>
                <a:spcPts val="1384"/>
              </a:spcBef>
              <a:buSzPct val="96666"/>
              <a:buFont typeface="Wingdings"/>
              <a:buChar char=""/>
              <a:tabLst>
                <a:tab pos="266700" algn="l"/>
              </a:tabLst>
            </a:pPr>
            <a:r>
              <a:rPr sz="2250" spc="-8" dirty="0">
                <a:latin typeface="Carlito"/>
                <a:cs typeface="Carlito"/>
              </a:rPr>
              <a:t>Unstructured</a:t>
            </a:r>
            <a:endParaRPr sz="2250">
              <a:latin typeface="Carlito"/>
              <a:cs typeface="Carlito"/>
            </a:endParaRPr>
          </a:p>
          <a:p>
            <a:pPr marL="567214" lvl="1" indent="-215265">
              <a:spcBef>
                <a:spcPts val="488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950" spc="-4" dirty="0">
                <a:latin typeface="Carlito"/>
                <a:cs typeface="Carlito"/>
              </a:rPr>
              <a:t>Video </a:t>
            </a:r>
            <a:r>
              <a:rPr sz="1950" spc="-11" dirty="0">
                <a:latin typeface="Carlito"/>
                <a:cs typeface="Carlito"/>
              </a:rPr>
              <a:t>data, </a:t>
            </a:r>
            <a:r>
              <a:rPr sz="1950" dirty="0">
                <a:latin typeface="Carlito"/>
                <a:cs typeface="Carlito"/>
              </a:rPr>
              <a:t>audio</a:t>
            </a:r>
            <a:r>
              <a:rPr sz="1950" spc="-56" dirty="0">
                <a:latin typeface="Carlito"/>
                <a:cs typeface="Carlito"/>
              </a:rPr>
              <a:t> </a:t>
            </a:r>
            <a:r>
              <a:rPr sz="1950" spc="-11" dirty="0">
                <a:latin typeface="Carlito"/>
                <a:cs typeface="Carlito"/>
              </a:rPr>
              <a:t>data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3218" y="4820107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13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4800" y="1028700"/>
            <a:ext cx="3806476" cy="3919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2145" y="222941"/>
            <a:ext cx="2348389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Why </a:t>
            </a:r>
            <a:r>
              <a:rPr sz="3000" u="heavy" spc="-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Big</a:t>
            </a:r>
            <a:r>
              <a:rPr sz="3000" u="heavy" spc="-3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Data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4955" y="1215962"/>
            <a:ext cx="5958840" cy="374984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175">
              <a:spcBef>
                <a:spcPts val="79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dirty="0">
                <a:latin typeface="Trebuchet MS"/>
                <a:cs typeface="Trebuchet MS"/>
              </a:rPr>
              <a:t>Growth of Big </a:t>
            </a:r>
            <a:r>
              <a:rPr sz="2400" spc="-4" dirty="0">
                <a:latin typeface="Trebuchet MS"/>
                <a:cs typeface="Trebuchet MS"/>
              </a:rPr>
              <a:t>Data is</a:t>
            </a:r>
            <a:r>
              <a:rPr sz="2400" spc="-19" dirty="0">
                <a:latin typeface="Trebuchet MS"/>
                <a:cs typeface="Trebuchet MS"/>
              </a:rPr>
              <a:t> </a:t>
            </a:r>
            <a:r>
              <a:rPr sz="2400" spc="-4" dirty="0">
                <a:latin typeface="Trebuchet MS"/>
                <a:cs typeface="Trebuchet MS"/>
              </a:rPr>
              <a:t>needed</a:t>
            </a:r>
            <a:endParaRPr sz="2400">
              <a:latin typeface="Trebuchet MS"/>
              <a:cs typeface="Trebuchet MS"/>
            </a:endParaRPr>
          </a:p>
          <a:p>
            <a:pPr>
              <a:spcBef>
                <a:spcPts val="26"/>
              </a:spcBef>
              <a:buFont typeface="Arial"/>
              <a:buChar char="•"/>
            </a:pPr>
            <a:endParaRPr sz="3338">
              <a:latin typeface="Trebuchet MS"/>
              <a:cs typeface="Trebuchet MS"/>
            </a:endParaRPr>
          </a:p>
          <a:p>
            <a:pPr marL="567214" lvl="1" indent="-215265">
              <a:buFont typeface="Arial"/>
              <a:buChar char="–"/>
              <a:tabLst>
                <a:tab pos="567690" algn="l"/>
              </a:tabLst>
            </a:pPr>
            <a:r>
              <a:rPr sz="1800" spc="-4" dirty="0">
                <a:latin typeface="Trebuchet MS"/>
                <a:cs typeface="Trebuchet MS"/>
              </a:rPr>
              <a:t>Increase </a:t>
            </a:r>
            <a:r>
              <a:rPr sz="1800" dirty="0">
                <a:latin typeface="Trebuchet MS"/>
                <a:cs typeface="Trebuchet MS"/>
              </a:rPr>
              <a:t>of storage</a:t>
            </a:r>
            <a:r>
              <a:rPr sz="1800" spc="4" dirty="0">
                <a:latin typeface="Trebuchet MS"/>
                <a:cs typeface="Trebuchet MS"/>
              </a:rPr>
              <a:t> </a:t>
            </a:r>
            <a:r>
              <a:rPr sz="1800" spc="-4" dirty="0">
                <a:latin typeface="Trebuchet MS"/>
                <a:cs typeface="Trebuchet MS"/>
              </a:rPr>
              <a:t>capacities</a:t>
            </a:r>
            <a:endParaRPr sz="1800">
              <a:latin typeface="Trebuchet MS"/>
              <a:cs typeface="Trebuchet MS"/>
            </a:endParaRPr>
          </a:p>
          <a:p>
            <a:pPr lvl="1">
              <a:spcBef>
                <a:spcPts val="23"/>
              </a:spcBef>
              <a:buFont typeface="Arial"/>
              <a:buChar char="–"/>
            </a:pPr>
            <a:endParaRPr sz="2588">
              <a:latin typeface="Trebuchet MS"/>
              <a:cs typeface="Trebuchet MS"/>
            </a:endParaRPr>
          </a:p>
          <a:p>
            <a:pPr marL="567214" lvl="1" indent="-215265">
              <a:buFont typeface="Arial"/>
              <a:buChar char="–"/>
              <a:tabLst>
                <a:tab pos="567690" algn="l"/>
              </a:tabLst>
            </a:pPr>
            <a:r>
              <a:rPr sz="1800" spc="-4" dirty="0">
                <a:latin typeface="Trebuchet MS"/>
                <a:cs typeface="Trebuchet MS"/>
              </a:rPr>
              <a:t>Increase </a:t>
            </a:r>
            <a:r>
              <a:rPr sz="1800" dirty="0">
                <a:latin typeface="Trebuchet MS"/>
                <a:cs typeface="Trebuchet MS"/>
              </a:rPr>
              <a:t>of </a:t>
            </a:r>
            <a:r>
              <a:rPr sz="1800" spc="-4" dirty="0">
                <a:latin typeface="Trebuchet MS"/>
                <a:cs typeface="Trebuchet MS"/>
              </a:rPr>
              <a:t>processing</a:t>
            </a:r>
            <a:r>
              <a:rPr sz="1800" spc="8" dirty="0">
                <a:latin typeface="Trebuchet MS"/>
                <a:cs typeface="Trebuchet MS"/>
              </a:rPr>
              <a:t> </a:t>
            </a:r>
            <a:r>
              <a:rPr sz="1800" spc="-8" dirty="0">
                <a:latin typeface="Trebuchet MS"/>
                <a:cs typeface="Trebuchet MS"/>
              </a:rPr>
              <a:t>power</a:t>
            </a:r>
            <a:endParaRPr sz="1800">
              <a:latin typeface="Trebuchet MS"/>
              <a:cs typeface="Trebuchet MS"/>
            </a:endParaRPr>
          </a:p>
          <a:p>
            <a:pPr lvl="1">
              <a:spcBef>
                <a:spcPts val="19"/>
              </a:spcBef>
              <a:buFont typeface="Arial"/>
              <a:buChar char="–"/>
            </a:pPr>
            <a:endParaRPr sz="2588">
              <a:latin typeface="Trebuchet MS"/>
              <a:cs typeface="Trebuchet MS"/>
            </a:endParaRPr>
          </a:p>
          <a:p>
            <a:pPr marL="567214" lvl="1" indent="-215265">
              <a:buFont typeface="Arial"/>
              <a:buChar char="–"/>
              <a:tabLst>
                <a:tab pos="567690" algn="l"/>
              </a:tabLst>
            </a:pPr>
            <a:r>
              <a:rPr sz="1800" spc="-11" dirty="0">
                <a:latin typeface="Trebuchet MS"/>
                <a:cs typeface="Trebuchet MS"/>
              </a:rPr>
              <a:t>Availability </a:t>
            </a:r>
            <a:r>
              <a:rPr sz="1800" dirty="0">
                <a:latin typeface="Trebuchet MS"/>
                <a:cs typeface="Trebuchet MS"/>
              </a:rPr>
              <a:t>of </a:t>
            </a:r>
            <a:r>
              <a:rPr sz="1800" spc="-8" dirty="0">
                <a:latin typeface="Trebuchet MS"/>
                <a:cs typeface="Trebuchet MS"/>
              </a:rPr>
              <a:t>data(different </a:t>
            </a:r>
            <a:r>
              <a:rPr sz="1800" spc="-4" dirty="0">
                <a:latin typeface="Trebuchet MS"/>
                <a:cs typeface="Trebuchet MS"/>
              </a:rPr>
              <a:t>data</a:t>
            </a:r>
            <a:r>
              <a:rPr sz="1800" spc="68" dirty="0">
                <a:latin typeface="Trebuchet MS"/>
                <a:cs typeface="Trebuchet MS"/>
              </a:rPr>
              <a:t> </a:t>
            </a:r>
            <a:r>
              <a:rPr sz="1800" spc="-4" dirty="0">
                <a:latin typeface="Trebuchet MS"/>
                <a:cs typeface="Trebuchet MS"/>
              </a:rPr>
              <a:t>types)</a:t>
            </a:r>
            <a:endParaRPr sz="1800">
              <a:latin typeface="Trebuchet MS"/>
              <a:cs typeface="Trebuchet MS"/>
            </a:endParaRPr>
          </a:p>
          <a:p>
            <a:pPr lvl="1">
              <a:spcBef>
                <a:spcPts val="23"/>
              </a:spcBef>
              <a:buFont typeface="Arial"/>
              <a:buChar char="–"/>
            </a:pPr>
            <a:endParaRPr sz="2588">
              <a:latin typeface="Trebuchet MS"/>
              <a:cs typeface="Trebuchet MS"/>
            </a:endParaRPr>
          </a:p>
          <a:p>
            <a:pPr marL="567214" marR="3810" lvl="1" indent="-215265">
              <a:buFont typeface="Arial"/>
              <a:buChar char="–"/>
              <a:tabLst>
                <a:tab pos="567690" algn="l"/>
              </a:tabLst>
            </a:pPr>
            <a:r>
              <a:rPr sz="1800" dirty="0">
                <a:latin typeface="Trebuchet MS"/>
                <a:cs typeface="Trebuchet MS"/>
              </a:rPr>
              <a:t>Every </a:t>
            </a:r>
            <a:r>
              <a:rPr sz="1800" spc="-4" dirty="0">
                <a:latin typeface="Trebuchet MS"/>
                <a:cs typeface="Trebuchet MS"/>
              </a:rPr>
              <a:t>day we create 2.5 quintillion bytes </a:t>
            </a:r>
            <a:r>
              <a:rPr sz="1800" dirty="0">
                <a:latin typeface="Trebuchet MS"/>
                <a:cs typeface="Trebuchet MS"/>
              </a:rPr>
              <a:t>of </a:t>
            </a:r>
            <a:r>
              <a:rPr sz="1800" spc="-4" dirty="0">
                <a:latin typeface="Trebuchet MS"/>
                <a:cs typeface="Trebuchet MS"/>
              </a:rPr>
              <a:t>data;  </a:t>
            </a:r>
            <a:r>
              <a:rPr sz="1800" dirty="0">
                <a:latin typeface="Trebuchet MS"/>
                <a:cs typeface="Trebuchet MS"/>
              </a:rPr>
              <a:t>90% </a:t>
            </a:r>
            <a:r>
              <a:rPr sz="1800" spc="-4" dirty="0">
                <a:latin typeface="Trebuchet MS"/>
                <a:cs typeface="Trebuchet MS"/>
              </a:rPr>
              <a:t>of the data in the world today has been created  in the </a:t>
            </a:r>
            <a:r>
              <a:rPr sz="1800" dirty="0">
                <a:latin typeface="Trebuchet MS"/>
                <a:cs typeface="Trebuchet MS"/>
              </a:rPr>
              <a:t>last </a:t>
            </a:r>
            <a:r>
              <a:rPr sz="1800" spc="-4" dirty="0">
                <a:latin typeface="Trebuchet MS"/>
                <a:cs typeface="Trebuchet MS"/>
              </a:rPr>
              <a:t>two years</a:t>
            </a:r>
            <a:r>
              <a:rPr sz="1800" spc="8" dirty="0">
                <a:latin typeface="Trebuchet MS"/>
                <a:cs typeface="Trebuchet MS"/>
              </a:rPr>
              <a:t> </a:t>
            </a:r>
            <a:r>
              <a:rPr sz="1800" spc="-4" dirty="0">
                <a:latin typeface="Trebuchet MS"/>
                <a:cs typeface="Trebuchet MS"/>
              </a:rPr>
              <a:t>alone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1580" y="186557"/>
            <a:ext cx="2143601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23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Why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Big</a:t>
            </a:r>
            <a:r>
              <a:rPr sz="3000" u="heavy" spc="-3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3000" u="heavy" spc="-19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Data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29101" y="905103"/>
            <a:ext cx="3771899" cy="3923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1259204" y="1228534"/>
            <a:ext cx="2829878" cy="221419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011" indent="-80963">
              <a:spcBef>
                <a:spcPts val="75"/>
              </a:spcBef>
              <a:buSzPct val="95833"/>
              <a:buFont typeface="Arial"/>
              <a:buChar char="•"/>
              <a:tabLst>
                <a:tab pos="90488" algn="l"/>
              </a:tabLst>
            </a:pPr>
            <a:r>
              <a:rPr sz="1800" spc="-4" dirty="0">
                <a:latin typeface="Carlito"/>
                <a:cs typeface="Carlito"/>
              </a:rPr>
              <a:t>FB </a:t>
            </a:r>
            <a:r>
              <a:rPr sz="1800" spc="-11" dirty="0">
                <a:latin typeface="Carlito"/>
                <a:cs typeface="Carlito"/>
              </a:rPr>
              <a:t>generates </a:t>
            </a:r>
            <a:r>
              <a:rPr sz="1800" spc="-4" dirty="0">
                <a:latin typeface="Carlito"/>
                <a:cs typeface="Carlito"/>
              </a:rPr>
              <a:t>10TB</a:t>
            </a:r>
            <a:r>
              <a:rPr sz="1800" spc="-34" dirty="0">
                <a:latin typeface="Carlito"/>
                <a:cs typeface="Carlito"/>
              </a:rPr>
              <a:t> </a:t>
            </a:r>
            <a:r>
              <a:rPr sz="1800" spc="-4" dirty="0">
                <a:latin typeface="Carlito"/>
                <a:cs typeface="Carlito"/>
              </a:rPr>
              <a:t>daily</a:t>
            </a:r>
            <a:endParaRPr sz="1800">
              <a:latin typeface="Carlito"/>
              <a:cs typeface="Carlito"/>
            </a:endParaRPr>
          </a:p>
          <a:p>
            <a:pPr>
              <a:spcBef>
                <a:spcPts val="8"/>
              </a:spcBef>
              <a:buFont typeface="Arial"/>
              <a:buChar char="•"/>
            </a:pPr>
            <a:endParaRPr sz="1763">
              <a:latin typeface="Carlito"/>
              <a:cs typeface="Carlito"/>
            </a:endParaRPr>
          </a:p>
          <a:p>
            <a:pPr marL="90011" indent="-80963">
              <a:spcBef>
                <a:spcPts val="4"/>
              </a:spcBef>
              <a:buSzPct val="95833"/>
              <a:buFont typeface="Arial"/>
              <a:buChar char="•"/>
              <a:tabLst>
                <a:tab pos="90488" algn="l"/>
              </a:tabLst>
            </a:pPr>
            <a:r>
              <a:rPr sz="1800" spc="-19" dirty="0">
                <a:latin typeface="Carlito"/>
                <a:cs typeface="Carlito"/>
              </a:rPr>
              <a:t>Twitter </a:t>
            </a:r>
            <a:r>
              <a:rPr sz="1800" spc="-11" dirty="0">
                <a:latin typeface="Carlito"/>
                <a:cs typeface="Carlito"/>
              </a:rPr>
              <a:t>generates </a:t>
            </a:r>
            <a:r>
              <a:rPr sz="1800" spc="-4" dirty="0">
                <a:latin typeface="Carlito"/>
                <a:cs typeface="Carlito"/>
              </a:rPr>
              <a:t>7TB of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11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  <a:p>
            <a:pPr marL="9525"/>
            <a:r>
              <a:rPr sz="1800" spc="-4" dirty="0">
                <a:latin typeface="Carlito"/>
                <a:cs typeface="Carlito"/>
              </a:rPr>
              <a:t>Daily</a:t>
            </a:r>
            <a:endParaRPr sz="1800">
              <a:latin typeface="Carlito"/>
              <a:cs typeface="Carlito"/>
            </a:endParaRPr>
          </a:p>
          <a:p>
            <a:pPr>
              <a:spcBef>
                <a:spcPts val="8"/>
              </a:spcBef>
            </a:pPr>
            <a:endParaRPr sz="1763">
              <a:latin typeface="Carlito"/>
              <a:cs typeface="Carlito"/>
            </a:endParaRPr>
          </a:p>
          <a:p>
            <a:pPr marL="9525" marR="302419" algn="just">
              <a:buSzPct val="95833"/>
              <a:buFont typeface="Arial"/>
              <a:buChar char="•"/>
              <a:tabLst>
                <a:tab pos="90488" algn="l"/>
              </a:tabLst>
            </a:pPr>
            <a:r>
              <a:rPr sz="1800" spc="-4" dirty="0">
                <a:latin typeface="Carlito"/>
                <a:cs typeface="Carlito"/>
              </a:rPr>
              <a:t>IBM </a:t>
            </a:r>
            <a:r>
              <a:rPr sz="1800" dirty="0">
                <a:latin typeface="Carlito"/>
                <a:cs typeface="Carlito"/>
              </a:rPr>
              <a:t>claims </a:t>
            </a:r>
            <a:r>
              <a:rPr sz="1800" spc="-4" dirty="0">
                <a:latin typeface="Carlito"/>
                <a:cs typeface="Carlito"/>
              </a:rPr>
              <a:t>90% of </a:t>
            </a:r>
            <a:r>
              <a:rPr sz="1800" spc="-71" dirty="0">
                <a:latin typeface="Arial"/>
                <a:cs typeface="Arial"/>
              </a:rPr>
              <a:t>today’s  </a:t>
            </a:r>
            <a:r>
              <a:rPr sz="1800" spc="-15" dirty="0">
                <a:latin typeface="Carlito"/>
                <a:cs typeface="Carlito"/>
              </a:rPr>
              <a:t>stored </a:t>
            </a:r>
            <a:r>
              <a:rPr sz="1800" spc="-11" dirty="0">
                <a:latin typeface="Carlito"/>
                <a:cs typeface="Carlito"/>
              </a:rPr>
              <a:t>data </a:t>
            </a:r>
            <a:r>
              <a:rPr sz="1800" spc="-8" dirty="0">
                <a:latin typeface="Carlito"/>
                <a:cs typeface="Carlito"/>
              </a:rPr>
              <a:t>was </a:t>
            </a:r>
            <a:r>
              <a:rPr sz="1800" spc="-11" dirty="0">
                <a:latin typeface="Carlito"/>
                <a:cs typeface="Carlito"/>
              </a:rPr>
              <a:t>generated  </a:t>
            </a:r>
            <a:r>
              <a:rPr sz="1800" dirty="0">
                <a:latin typeface="Carlito"/>
                <a:cs typeface="Carlito"/>
              </a:rPr>
              <a:t>in </a:t>
            </a:r>
            <a:r>
              <a:rPr sz="1800" spc="-8" dirty="0">
                <a:latin typeface="Carlito"/>
                <a:cs typeface="Carlito"/>
              </a:rPr>
              <a:t>just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8" dirty="0">
                <a:latin typeface="Carlito"/>
                <a:cs typeface="Carlito"/>
              </a:rPr>
              <a:t>last two</a:t>
            </a:r>
            <a:r>
              <a:rPr sz="1800" spc="-79" dirty="0">
                <a:latin typeface="Carlito"/>
                <a:cs typeface="Carlito"/>
              </a:rPr>
              <a:t> </a:t>
            </a:r>
            <a:r>
              <a:rPr sz="1800" spc="-8" dirty="0">
                <a:latin typeface="Carlito"/>
                <a:cs typeface="Carlito"/>
              </a:rPr>
              <a:t>years.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1694" y="453598"/>
            <a:ext cx="4901088" cy="333264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How Is Big Data</a:t>
            </a:r>
            <a:r>
              <a:rPr spc="-68" dirty="0"/>
              <a:t> </a:t>
            </a:r>
            <a:r>
              <a:rPr spc="-8" dirty="0"/>
              <a:t>Different?</a:t>
            </a:r>
          </a:p>
        </p:txBody>
      </p:sp>
      <p:sp>
        <p:nvSpPr>
          <p:cNvPr id="3" name="object 3"/>
          <p:cNvSpPr/>
          <p:nvPr/>
        </p:nvSpPr>
        <p:spPr>
          <a:xfrm>
            <a:off x="2131028" y="832389"/>
            <a:ext cx="4882038" cy="44768"/>
          </a:xfrm>
          <a:custGeom>
            <a:avLst/>
            <a:gdLst/>
            <a:ahLst/>
            <a:cxnLst/>
            <a:rect l="l" t="t" r="r" b="b"/>
            <a:pathLst>
              <a:path w="6509384" h="59690">
                <a:moveTo>
                  <a:pt x="6509004" y="0"/>
                </a:moveTo>
                <a:lnTo>
                  <a:pt x="0" y="0"/>
                </a:lnTo>
                <a:lnTo>
                  <a:pt x="0" y="59436"/>
                </a:lnTo>
                <a:lnTo>
                  <a:pt x="6509004" y="59436"/>
                </a:lnTo>
                <a:lnTo>
                  <a:pt x="6509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1259205" y="1147351"/>
            <a:ext cx="4385786" cy="371316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73844" marR="108585" indent="-273844">
              <a:lnSpc>
                <a:spcPct val="110100"/>
              </a:lnSpc>
              <a:spcBef>
                <a:spcPts val="71"/>
              </a:spcBef>
              <a:buAutoNum type="arabicParenR"/>
              <a:tabLst>
                <a:tab pos="273844" algn="l"/>
              </a:tabLst>
            </a:pPr>
            <a:r>
              <a:rPr sz="2025" spc="-8" dirty="0">
                <a:latin typeface="Carlito"/>
                <a:cs typeface="Carlito"/>
              </a:rPr>
              <a:t>Automatically </a:t>
            </a:r>
            <a:r>
              <a:rPr sz="2025" spc="-15" dirty="0">
                <a:latin typeface="Carlito"/>
                <a:cs typeface="Carlito"/>
              </a:rPr>
              <a:t>generated </a:t>
            </a:r>
            <a:r>
              <a:rPr sz="2025" spc="-8" dirty="0">
                <a:latin typeface="Carlito"/>
                <a:cs typeface="Carlito"/>
              </a:rPr>
              <a:t>by </a:t>
            </a:r>
            <a:r>
              <a:rPr sz="2025" dirty="0">
                <a:latin typeface="Carlito"/>
                <a:cs typeface="Carlito"/>
              </a:rPr>
              <a:t>a machine  (e.g. </a:t>
            </a:r>
            <a:r>
              <a:rPr sz="2025" spc="-4" dirty="0">
                <a:latin typeface="Carlito"/>
                <a:cs typeface="Carlito"/>
              </a:rPr>
              <a:t>Sensor embedded </a:t>
            </a:r>
            <a:r>
              <a:rPr sz="2025" dirty="0">
                <a:latin typeface="Carlito"/>
                <a:cs typeface="Carlito"/>
              </a:rPr>
              <a:t>in an</a:t>
            </a:r>
            <a:r>
              <a:rPr sz="2025" spc="-64" dirty="0">
                <a:latin typeface="Carlito"/>
                <a:cs typeface="Carlito"/>
              </a:rPr>
              <a:t> </a:t>
            </a:r>
            <a:r>
              <a:rPr sz="2025" dirty="0">
                <a:latin typeface="Carlito"/>
                <a:cs typeface="Carlito"/>
              </a:rPr>
              <a:t>engine)</a:t>
            </a:r>
            <a:endParaRPr sz="2025">
              <a:latin typeface="Carlito"/>
              <a:cs typeface="Carlito"/>
            </a:endParaRPr>
          </a:p>
          <a:p>
            <a:pPr>
              <a:spcBef>
                <a:spcPts val="19"/>
              </a:spcBef>
              <a:buFont typeface="Carlito"/>
              <a:buAutoNum type="arabicParenR"/>
            </a:pPr>
            <a:endParaRPr sz="2175">
              <a:latin typeface="Carlito"/>
              <a:cs typeface="Carlito"/>
            </a:endParaRPr>
          </a:p>
          <a:p>
            <a:pPr marL="273844" marR="3810" indent="-273844">
              <a:lnSpc>
                <a:spcPct val="110000"/>
              </a:lnSpc>
              <a:buAutoNum type="arabicParenR"/>
              <a:tabLst>
                <a:tab pos="273844" algn="l"/>
              </a:tabLst>
            </a:pPr>
            <a:r>
              <a:rPr sz="2025" spc="-15" dirty="0">
                <a:latin typeface="Carlito"/>
                <a:cs typeface="Carlito"/>
              </a:rPr>
              <a:t>Typically </a:t>
            </a:r>
            <a:r>
              <a:rPr sz="2025" dirty="0">
                <a:latin typeface="Carlito"/>
                <a:cs typeface="Carlito"/>
              </a:rPr>
              <a:t>an </a:t>
            </a:r>
            <a:r>
              <a:rPr sz="2025" spc="-8" dirty="0">
                <a:latin typeface="Carlito"/>
                <a:cs typeface="Carlito"/>
              </a:rPr>
              <a:t>entirely new source </a:t>
            </a:r>
            <a:r>
              <a:rPr sz="2025" spc="-4" dirty="0">
                <a:latin typeface="Carlito"/>
                <a:cs typeface="Carlito"/>
              </a:rPr>
              <a:t>of </a:t>
            </a:r>
            <a:r>
              <a:rPr sz="2025" spc="-15" dirty="0">
                <a:latin typeface="Carlito"/>
                <a:cs typeface="Carlito"/>
              </a:rPr>
              <a:t>data  </a:t>
            </a:r>
            <a:r>
              <a:rPr sz="2025" dirty="0">
                <a:latin typeface="Carlito"/>
                <a:cs typeface="Carlito"/>
              </a:rPr>
              <a:t>(e.g. Use </a:t>
            </a:r>
            <a:r>
              <a:rPr sz="2025" spc="-4" dirty="0">
                <a:latin typeface="Carlito"/>
                <a:cs typeface="Carlito"/>
              </a:rPr>
              <a:t>of </a:t>
            </a:r>
            <a:r>
              <a:rPr sz="2025" dirty="0">
                <a:latin typeface="Carlito"/>
                <a:cs typeface="Carlito"/>
              </a:rPr>
              <a:t>the</a:t>
            </a:r>
            <a:r>
              <a:rPr sz="2025" spc="-15" dirty="0">
                <a:latin typeface="Carlito"/>
                <a:cs typeface="Carlito"/>
              </a:rPr>
              <a:t> </a:t>
            </a:r>
            <a:r>
              <a:rPr sz="2025" spc="-8" dirty="0">
                <a:latin typeface="Carlito"/>
                <a:cs typeface="Carlito"/>
              </a:rPr>
              <a:t>internet)</a:t>
            </a:r>
            <a:endParaRPr sz="2025">
              <a:latin typeface="Carlito"/>
              <a:cs typeface="Carlito"/>
            </a:endParaRPr>
          </a:p>
          <a:p>
            <a:pPr>
              <a:spcBef>
                <a:spcPts val="19"/>
              </a:spcBef>
              <a:buFont typeface="Carlito"/>
              <a:buAutoNum type="arabicParenR"/>
            </a:pPr>
            <a:endParaRPr sz="2175">
              <a:latin typeface="Carlito"/>
              <a:cs typeface="Carlito"/>
            </a:endParaRPr>
          </a:p>
          <a:p>
            <a:pPr marL="273844" marR="1263967" indent="-273844">
              <a:lnSpc>
                <a:spcPct val="110000"/>
              </a:lnSpc>
              <a:buAutoNum type="arabicParenR"/>
              <a:tabLst>
                <a:tab pos="273844" algn="l"/>
              </a:tabLst>
            </a:pPr>
            <a:r>
              <a:rPr sz="2025" dirty="0">
                <a:latin typeface="Carlito"/>
                <a:cs typeface="Carlito"/>
              </a:rPr>
              <a:t>Not </a:t>
            </a:r>
            <a:r>
              <a:rPr sz="2025" spc="-4" dirty="0">
                <a:latin typeface="Carlito"/>
                <a:cs typeface="Carlito"/>
              </a:rPr>
              <a:t>designed </a:t>
            </a:r>
            <a:r>
              <a:rPr sz="2025" spc="-11" dirty="0">
                <a:latin typeface="Carlito"/>
                <a:cs typeface="Carlito"/>
              </a:rPr>
              <a:t>to </a:t>
            </a:r>
            <a:r>
              <a:rPr sz="2025" spc="-4" dirty="0">
                <a:latin typeface="Carlito"/>
                <a:cs typeface="Carlito"/>
              </a:rPr>
              <a:t>be</a:t>
            </a:r>
            <a:r>
              <a:rPr sz="2025" spc="-75" dirty="0">
                <a:latin typeface="Carlito"/>
                <a:cs typeface="Carlito"/>
              </a:rPr>
              <a:t> </a:t>
            </a:r>
            <a:r>
              <a:rPr sz="2025" spc="-4" dirty="0">
                <a:latin typeface="Carlito"/>
                <a:cs typeface="Carlito"/>
              </a:rPr>
              <a:t>friendly  </a:t>
            </a:r>
            <a:r>
              <a:rPr sz="2025" dirty="0">
                <a:latin typeface="Carlito"/>
                <a:cs typeface="Carlito"/>
              </a:rPr>
              <a:t>(e.g. </a:t>
            </a:r>
            <a:r>
              <a:rPr sz="2025" spc="-56" dirty="0">
                <a:latin typeface="Carlito"/>
                <a:cs typeface="Carlito"/>
              </a:rPr>
              <a:t>Text</a:t>
            </a:r>
            <a:r>
              <a:rPr sz="2025" dirty="0">
                <a:latin typeface="Carlito"/>
                <a:cs typeface="Carlito"/>
              </a:rPr>
              <a:t> </a:t>
            </a:r>
            <a:r>
              <a:rPr sz="2025" spc="-11" dirty="0">
                <a:latin typeface="Carlito"/>
                <a:cs typeface="Carlito"/>
              </a:rPr>
              <a:t>streams)</a:t>
            </a:r>
            <a:endParaRPr sz="2025">
              <a:latin typeface="Carlito"/>
              <a:cs typeface="Carlito"/>
            </a:endParaRPr>
          </a:p>
          <a:p>
            <a:pPr>
              <a:spcBef>
                <a:spcPts val="34"/>
              </a:spcBef>
              <a:buFont typeface="Carlito"/>
              <a:buAutoNum type="arabicParenR"/>
            </a:pPr>
            <a:endParaRPr sz="2363">
              <a:latin typeface="Carlito"/>
              <a:cs typeface="Carlito"/>
            </a:endParaRPr>
          </a:p>
          <a:p>
            <a:pPr marL="273368" indent="-264319">
              <a:buAutoNum type="arabicParenR"/>
              <a:tabLst>
                <a:tab pos="273844" algn="l"/>
              </a:tabLst>
            </a:pPr>
            <a:r>
              <a:rPr sz="2025" spc="-15" dirty="0">
                <a:latin typeface="Carlito"/>
                <a:cs typeface="Carlito"/>
              </a:rPr>
              <a:t>May </a:t>
            </a:r>
            <a:r>
              <a:rPr sz="2025" spc="-4" dirty="0">
                <a:latin typeface="Carlito"/>
                <a:cs typeface="Carlito"/>
              </a:rPr>
              <a:t>not </a:t>
            </a:r>
            <a:r>
              <a:rPr sz="2025" spc="-15" dirty="0">
                <a:latin typeface="Carlito"/>
                <a:cs typeface="Carlito"/>
              </a:rPr>
              <a:t>have </a:t>
            </a:r>
            <a:r>
              <a:rPr sz="2025" dirty="0">
                <a:latin typeface="Carlito"/>
                <a:cs typeface="Carlito"/>
              </a:rPr>
              <a:t>much</a:t>
            </a:r>
            <a:r>
              <a:rPr sz="2025" spc="8" dirty="0">
                <a:latin typeface="Carlito"/>
                <a:cs typeface="Carlito"/>
              </a:rPr>
              <a:t> </a:t>
            </a:r>
            <a:r>
              <a:rPr sz="2025" spc="-8" dirty="0">
                <a:latin typeface="Carlito"/>
                <a:cs typeface="Carlito"/>
              </a:rPr>
              <a:t>values</a:t>
            </a:r>
            <a:endParaRPr sz="2025">
              <a:latin typeface="Carlito"/>
              <a:cs typeface="Carlito"/>
            </a:endParaRPr>
          </a:p>
          <a:p>
            <a:pPr marL="567214" lvl="1" indent="-215265">
              <a:spcBef>
                <a:spcPts val="225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800" dirty="0">
                <a:latin typeface="Carlito"/>
                <a:cs typeface="Carlito"/>
              </a:rPr>
              <a:t>Need </a:t>
            </a:r>
            <a:r>
              <a:rPr sz="1800" spc="-11" dirty="0">
                <a:latin typeface="Carlito"/>
                <a:cs typeface="Carlito"/>
              </a:rPr>
              <a:t>to focus </a:t>
            </a:r>
            <a:r>
              <a:rPr sz="1800" spc="-8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8" dirty="0">
                <a:latin typeface="Carlito"/>
                <a:cs typeface="Carlito"/>
              </a:rPr>
              <a:t>important</a:t>
            </a:r>
            <a:r>
              <a:rPr sz="1800" spc="-26" dirty="0">
                <a:latin typeface="Carlito"/>
                <a:cs typeface="Carlito"/>
              </a:rPr>
              <a:t> </a:t>
            </a:r>
            <a:r>
              <a:rPr sz="1800" spc="-4" dirty="0">
                <a:latin typeface="Carlito"/>
                <a:cs typeface="Carlito"/>
              </a:rPr>
              <a:t>part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3218" y="4820107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16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78114" y="2838365"/>
            <a:ext cx="2408587" cy="1230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1838" y="152076"/>
            <a:ext cx="2741771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Big Data</a:t>
            </a:r>
            <a:r>
              <a:rPr sz="3000" u="heavy" spc="-34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11" dirty="0">
                <a:uFill>
                  <a:solidFill>
                    <a:srgbClr val="000000"/>
                  </a:solidFill>
                </a:uFill>
              </a:rPr>
              <a:t>sources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657350" y="1257301"/>
            <a:ext cx="2000250" cy="33999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6669" rIns="0" bIns="0" rtlCol="0">
            <a:spAutoFit/>
          </a:bodyPr>
          <a:lstStyle/>
          <a:p>
            <a:pPr marL="431959">
              <a:spcBef>
                <a:spcPts val="131"/>
              </a:spcBef>
            </a:pPr>
            <a:r>
              <a:rPr sz="2100" spc="-11" dirty="0">
                <a:latin typeface="Carlito"/>
                <a:cs typeface="Carlito"/>
              </a:rPr>
              <a:t>Users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7350" y="2057400"/>
            <a:ext cx="2000250" cy="37750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3816" rIns="0" bIns="0" rtlCol="0">
            <a:spAutoFit/>
          </a:bodyPr>
          <a:lstStyle/>
          <a:p>
            <a:pPr marL="205264">
              <a:spcBef>
                <a:spcPts val="424"/>
              </a:spcBef>
            </a:pPr>
            <a:r>
              <a:rPr sz="2100" spc="-8" dirty="0">
                <a:latin typeface="Carlito"/>
                <a:cs typeface="Carlito"/>
              </a:rPr>
              <a:t>Application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7350" y="2800350"/>
            <a:ext cx="2000250" cy="37750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3816" rIns="0" bIns="0" rtlCol="0">
            <a:spAutoFit/>
          </a:bodyPr>
          <a:lstStyle/>
          <a:p>
            <a:pPr marL="343853">
              <a:spcBef>
                <a:spcPts val="424"/>
              </a:spcBef>
            </a:pPr>
            <a:r>
              <a:rPr sz="2100" spc="-19" dirty="0">
                <a:latin typeface="Carlito"/>
                <a:cs typeface="Carlito"/>
              </a:rPr>
              <a:t>Systems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7350" y="3543300"/>
            <a:ext cx="2000250" cy="3404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309563">
              <a:spcBef>
                <a:spcPts val="135"/>
              </a:spcBef>
            </a:pPr>
            <a:r>
              <a:rPr sz="2100" spc="-11" dirty="0">
                <a:latin typeface="Carlito"/>
                <a:cs typeface="Carlito"/>
              </a:rPr>
              <a:t>Sensors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9150" y="1828800"/>
            <a:ext cx="2800350" cy="87578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286" rIns="0" bIns="0" rtlCol="0">
            <a:spAutoFit/>
          </a:bodyPr>
          <a:lstStyle/>
          <a:p>
            <a:pPr>
              <a:spcBef>
                <a:spcPts val="34"/>
              </a:spcBef>
            </a:pPr>
            <a:endParaRPr sz="2063">
              <a:latin typeface="Times New Roman"/>
              <a:cs typeface="Times New Roman"/>
            </a:endParaRPr>
          </a:p>
          <a:p>
            <a:pPr marL="705802" marR="366236" indent="-408623"/>
            <a:r>
              <a:rPr sz="1800" spc="-11" dirty="0">
                <a:latin typeface="Carlito"/>
                <a:cs typeface="Carlito"/>
              </a:rPr>
              <a:t>Large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8" dirty="0">
                <a:latin typeface="Carlito"/>
                <a:cs typeface="Carlito"/>
              </a:rPr>
              <a:t>growing</a:t>
            </a:r>
            <a:r>
              <a:rPr sz="1800" spc="-49" dirty="0">
                <a:latin typeface="Carlito"/>
                <a:cs typeface="Carlito"/>
              </a:rPr>
              <a:t> </a:t>
            </a:r>
            <a:r>
              <a:rPr sz="1800" spc="-4" dirty="0">
                <a:latin typeface="Carlito"/>
                <a:cs typeface="Carlito"/>
              </a:rPr>
              <a:t>files  </a:t>
            </a:r>
            <a:r>
              <a:rPr sz="1800" dirty="0">
                <a:latin typeface="Carlito"/>
                <a:cs typeface="Carlito"/>
              </a:rPr>
              <a:t>(Big </a:t>
            </a:r>
            <a:r>
              <a:rPr sz="1800" spc="-11" dirty="0">
                <a:latin typeface="Carlito"/>
                <a:cs typeface="Carlito"/>
              </a:rPr>
              <a:t>data</a:t>
            </a:r>
            <a:r>
              <a:rPr sz="1800" spc="-41" dirty="0">
                <a:latin typeface="Carlito"/>
                <a:cs typeface="Carlito"/>
              </a:rPr>
              <a:t> </a:t>
            </a:r>
            <a:r>
              <a:rPr sz="1800" spc="-4" dirty="0">
                <a:latin typeface="Carlito"/>
                <a:cs typeface="Carlito"/>
              </a:rPr>
              <a:t>files)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14750" y="1257300"/>
            <a:ext cx="628650" cy="2686050"/>
          </a:xfrm>
          <a:custGeom>
            <a:avLst/>
            <a:gdLst/>
            <a:ahLst/>
            <a:cxnLst/>
            <a:rect l="l" t="t" r="r" b="b"/>
            <a:pathLst>
              <a:path w="838200" h="3581400">
                <a:moveTo>
                  <a:pt x="0" y="0"/>
                </a:moveTo>
                <a:lnTo>
                  <a:pt x="75349" y="1124"/>
                </a:lnTo>
                <a:lnTo>
                  <a:pt x="146261" y="4366"/>
                </a:lnTo>
                <a:lnTo>
                  <a:pt x="211553" y="9529"/>
                </a:lnTo>
                <a:lnTo>
                  <a:pt x="270044" y="16417"/>
                </a:lnTo>
                <a:lnTo>
                  <a:pt x="320552" y="24833"/>
                </a:lnTo>
                <a:lnTo>
                  <a:pt x="361893" y="34581"/>
                </a:lnTo>
                <a:lnTo>
                  <a:pt x="412349" y="57286"/>
                </a:lnTo>
                <a:lnTo>
                  <a:pt x="419100" y="69850"/>
                </a:lnTo>
                <a:lnTo>
                  <a:pt x="419100" y="1720850"/>
                </a:lnTo>
                <a:lnTo>
                  <a:pt x="425850" y="1733413"/>
                </a:lnTo>
                <a:lnTo>
                  <a:pt x="476306" y="1756118"/>
                </a:lnTo>
                <a:lnTo>
                  <a:pt x="517647" y="1765866"/>
                </a:lnTo>
                <a:lnTo>
                  <a:pt x="568155" y="1774282"/>
                </a:lnTo>
                <a:lnTo>
                  <a:pt x="626646" y="1781170"/>
                </a:lnTo>
                <a:lnTo>
                  <a:pt x="691938" y="1786333"/>
                </a:lnTo>
                <a:lnTo>
                  <a:pt x="762850" y="1789575"/>
                </a:lnTo>
                <a:lnTo>
                  <a:pt x="838200" y="1790700"/>
                </a:lnTo>
                <a:lnTo>
                  <a:pt x="762850" y="1791824"/>
                </a:lnTo>
                <a:lnTo>
                  <a:pt x="691938" y="1795066"/>
                </a:lnTo>
                <a:lnTo>
                  <a:pt x="626646" y="1800229"/>
                </a:lnTo>
                <a:lnTo>
                  <a:pt x="568155" y="1807117"/>
                </a:lnTo>
                <a:lnTo>
                  <a:pt x="517647" y="1815533"/>
                </a:lnTo>
                <a:lnTo>
                  <a:pt x="476306" y="1825281"/>
                </a:lnTo>
                <a:lnTo>
                  <a:pt x="425850" y="1847986"/>
                </a:lnTo>
                <a:lnTo>
                  <a:pt x="419100" y="1860550"/>
                </a:lnTo>
                <a:lnTo>
                  <a:pt x="419100" y="3511550"/>
                </a:lnTo>
                <a:lnTo>
                  <a:pt x="412349" y="3524113"/>
                </a:lnTo>
                <a:lnTo>
                  <a:pt x="392886" y="3535935"/>
                </a:lnTo>
                <a:lnTo>
                  <a:pt x="320552" y="3556566"/>
                </a:lnTo>
                <a:lnTo>
                  <a:pt x="270044" y="3564982"/>
                </a:lnTo>
                <a:lnTo>
                  <a:pt x="211553" y="3571870"/>
                </a:lnTo>
                <a:lnTo>
                  <a:pt x="146261" y="3577033"/>
                </a:lnTo>
                <a:lnTo>
                  <a:pt x="75349" y="3580275"/>
                </a:lnTo>
                <a:lnTo>
                  <a:pt x="0" y="35814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4226" y="300914"/>
            <a:ext cx="5406390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Data generation </a:t>
            </a:r>
            <a:r>
              <a:rPr sz="3000" u="heavy" dirty="0">
                <a:uFill>
                  <a:solidFill>
                    <a:srgbClr val="000000"/>
                  </a:solidFill>
                </a:uFill>
              </a:rPr>
              <a:t>points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Examples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257300" y="1485900"/>
            <a:ext cx="2114550" cy="400050"/>
          </a:xfrm>
          <a:custGeom>
            <a:avLst/>
            <a:gdLst/>
            <a:ahLst/>
            <a:cxnLst/>
            <a:rect l="l" t="t" r="r" b="b"/>
            <a:pathLst>
              <a:path w="28194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2730500" y="0"/>
                </a:lnTo>
                <a:lnTo>
                  <a:pt x="2765125" y="6979"/>
                </a:lnTo>
                <a:lnTo>
                  <a:pt x="2793380" y="26019"/>
                </a:lnTo>
                <a:lnTo>
                  <a:pt x="2812420" y="54274"/>
                </a:lnTo>
                <a:lnTo>
                  <a:pt x="2819400" y="88900"/>
                </a:lnTo>
                <a:lnTo>
                  <a:pt x="2819400" y="444500"/>
                </a:lnTo>
                <a:lnTo>
                  <a:pt x="2812420" y="479125"/>
                </a:lnTo>
                <a:lnTo>
                  <a:pt x="2793380" y="507380"/>
                </a:lnTo>
                <a:lnTo>
                  <a:pt x="2765125" y="526420"/>
                </a:lnTo>
                <a:lnTo>
                  <a:pt x="2730500" y="533400"/>
                </a:lnTo>
                <a:lnTo>
                  <a:pt x="88900" y="533400"/>
                </a:lnTo>
                <a:lnTo>
                  <a:pt x="54296" y="526420"/>
                </a:lnTo>
                <a:lnTo>
                  <a:pt x="26038" y="507380"/>
                </a:lnTo>
                <a:lnTo>
                  <a:pt x="6986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1257300" y="2514600"/>
            <a:ext cx="2114550" cy="400050"/>
          </a:xfrm>
          <a:custGeom>
            <a:avLst/>
            <a:gdLst/>
            <a:ahLst/>
            <a:cxnLst/>
            <a:rect l="l" t="t" r="r" b="b"/>
            <a:pathLst>
              <a:path w="28194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2730500" y="0"/>
                </a:lnTo>
                <a:lnTo>
                  <a:pt x="2765125" y="6979"/>
                </a:lnTo>
                <a:lnTo>
                  <a:pt x="2793380" y="26019"/>
                </a:lnTo>
                <a:lnTo>
                  <a:pt x="2812420" y="54274"/>
                </a:lnTo>
                <a:lnTo>
                  <a:pt x="2819400" y="88900"/>
                </a:lnTo>
                <a:lnTo>
                  <a:pt x="2819400" y="444500"/>
                </a:lnTo>
                <a:lnTo>
                  <a:pt x="2812420" y="479125"/>
                </a:lnTo>
                <a:lnTo>
                  <a:pt x="2793380" y="507380"/>
                </a:lnTo>
                <a:lnTo>
                  <a:pt x="2765125" y="526420"/>
                </a:lnTo>
                <a:lnTo>
                  <a:pt x="2730500" y="533400"/>
                </a:lnTo>
                <a:lnTo>
                  <a:pt x="88900" y="533400"/>
                </a:lnTo>
                <a:lnTo>
                  <a:pt x="54296" y="526420"/>
                </a:lnTo>
                <a:lnTo>
                  <a:pt x="26038" y="507380"/>
                </a:lnTo>
                <a:lnTo>
                  <a:pt x="6986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1257300" y="3028950"/>
            <a:ext cx="2114550" cy="400050"/>
          </a:xfrm>
          <a:custGeom>
            <a:avLst/>
            <a:gdLst/>
            <a:ahLst/>
            <a:cxnLst/>
            <a:rect l="l" t="t" r="r" b="b"/>
            <a:pathLst>
              <a:path w="28194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2730500" y="0"/>
                </a:lnTo>
                <a:lnTo>
                  <a:pt x="2765125" y="6979"/>
                </a:lnTo>
                <a:lnTo>
                  <a:pt x="2793380" y="26019"/>
                </a:lnTo>
                <a:lnTo>
                  <a:pt x="2812420" y="54274"/>
                </a:lnTo>
                <a:lnTo>
                  <a:pt x="2819400" y="88900"/>
                </a:lnTo>
                <a:lnTo>
                  <a:pt x="2819400" y="444500"/>
                </a:lnTo>
                <a:lnTo>
                  <a:pt x="2812420" y="479125"/>
                </a:lnTo>
                <a:lnTo>
                  <a:pt x="2793380" y="507380"/>
                </a:lnTo>
                <a:lnTo>
                  <a:pt x="2765125" y="526420"/>
                </a:lnTo>
                <a:lnTo>
                  <a:pt x="2730500" y="533400"/>
                </a:lnTo>
                <a:lnTo>
                  <a:pt x="88900" y="533400"/>
                </a:lnTo>
                <a:lnTo>
                  <a:pt x="54296" y="526420"/>
                </a:lnTo>
                <a:lnTo>
                  <a:pt x="26038" y="507380"/>
                </a:lnTo>
                <a:lnTo>
                  <a:pt x="6986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1257300" y="2000250"/>
            <a:ext cx="2114550" cy="400050"/>
          </a:xfrm>
          <a:custGeom>
            <a:avLst/>
            <a:gdLst/>
            <a:ahLst/>
            <a:cxnLst/>
            <a:rect l="l" t="t" r="r" b="b"/>
            <a:pathLst>
              <a:path w="28194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2730500" y="0"/>
                </a:lnTo>
                <a:lnTo>
                  <a:pt x="2765125" y="6979"/>
                </a:lnTo>
                <a:lnTo>
                  <a:pt x="2793380" y="26019"/>
                </a:lnTo>
                <a:lnTo>
                  <a:pt x="2812420" y="54274"/>
                </a:lnTo>
                <a:lnTo>
                  <a:pt x="2819400" y="88900"/>
                </a:lnTo>
                <a:lnTo>
                  <a:pt x="2819400" y="444500"/>
                </a:lnTo>
                <a:lnTo>
                  <a:pt x="2812420" y="479125"/>
                </a:lnTo>
                <a:lnTo>
                  <a:pt x="2793380" y="507380"/>
                </a:lnTo>
                <a:lnTo>
                  <a:pt x="2765125" y="526420"/>
                </a:lnTo>
                <a:lnTo>
                  <a:pt x="2730500" y="533400"/>
                </a:lnTo>
                <a:lnTo>
                  <a:pt x="88900" y="533400"/>
                </a:lnTo>
                <a:lnTo>
                  <a:pt x="54296" y="526420"/>
                </a:lnTo>
                <a:lnTo>
                  <a:pt x="26038" y="507380"/>
                </a:lnTo>
                <a:lnTo>
                  <a:pt x="6986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257300" y="4572000"/>
            <a:ext cx="2114550" cy="400050"/>
          </a:xfrm>
          <a:custGeom>
            <a:avLst/>
            <a:gdLst/>
            <a:ahLst/>
            <a:cxnLst/>
            <a:rect l="l" t="t" r="r" b="b"/>
            <a:pathLst>
              <a:path w="2819400" h="533400">
                <a:moveTo>
                  <a:pt x="0" y="88900"/>
                </a:moveTo>
                <a:lnTo>
                  <a:pt x="6986" y="54296"/>
                </a:lnTo>
                <a:lnTo>
                  <a:pt x="26038" y="26038"/>
                </a:lnTo>
                <a:lnTo>
                  <a:pt x="54296" y="6986"/>
                </a:lnTo>
                <a:lnTo>
                  <a:pt x="88900" y="0"/>
                </a:lnTo>
                <a:lnTo>
                  <a:pt x="2730500" y="0"/>
                </a:lnTo>
                <a:lnTo>
                  <a:pt x="2765125" y="6986"/>
                </a:lnTo>
                <a:lnTo>
                  <a:pt x="2793380" y="26038"/>
                </a:lnTo>
                <a:lnTo>
                  <a:pt x="2812420" y="54296"/>
                </a:lnTo>
                <a:lnTo>
                  <a:pt x="2819400" y="88900"/>
                </a:lnTo>
                <a:lnTo>
                  <a:pt x="2819400" y="444500"/>
                </a:lnTo>
                <a:lnTo>
                  <a:pt x="2812420" y="479103"/>
                </a:lnTo>
                <a:lnTo>
                  <a:pt x="2793380" y="507361"/>
                </a:lnTo>
                <a:lnTo>
                  <a:pt x="2765125" y="526413"/>
                </a:lnTo>
                <a:lnTo>
                  <a:pt x="2730500" y="533400"/>
                </a:lnTo>
                <a:lnTo>
                  <a:pt x="88900" y="533400"/>
                </a:lnTo>
                <a:lnTo>
                  <a:pt x="54296" y="526413"/>
                </a:lnTo>
                <a:lnTo>
                  <a:pt x="26038" y="507361"/>
                </a:lnTo>
                <a:lnTo>
                  <a:pt x="6986" y="479103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1257300" y="4057650"/>
            <a:ext cx="2114550" cy="400050"/>
          </a:xfrm>
          <a:custGeom>
            <a:avLst/>
            <a:gdLst/>
            <a:ahLst/>
            <a:cxnLst/>
            <a:rect l="l" t="t" r="r" b="b"/>
            <a:pathLst>
              <a:path w="28194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2730500" y="0"/>
                </a:lnTo>
                <a:lnTo>
                  <a:pt x="2765125" y="6979"/>
                </a:lnTo>
                <a:lnTo>
                  <a:pt x="2793380" y="26019"/>
                </a:lnTo>
                <a:lnTo>
                  <a:pt x="2812420" y="54274"/>
                </a:lnTo>
                <a:lnTo>
                  <a:pt x="2819400" y="88900"/>
                </a:lnTo>
                <a:lnTo>
                  <a:pt x="2819400" y="444500"/>
                </a:lnTo>
                <a:lnTo>
                  <a:pt x="2812420" y="479103"/>
                </a:lnTo>
                <a:lnTo>
                  <a:pt x="2793380" y="507361"/>
                </a:lnTo>
                <a:lnTo>
                  <a:pt x="2765125" y="526413"/>
                </a:lnTo>
                <a:lnTo>
                  <a:pt x="2730500" y="533400"/>
                </a:lnTo>
                <a:lnTo>
                  <a:pt x="88900" y="533400"/>
                </a:lnTo>
                <a:lnTo>
                  <a:pt x="54296" y="526413"/>
                </a:lnTo>
                <a:lnTo>
                  <a:pt x="26038" y="507361"/>
                </a:lnTo>
                <a:lnTo>
                  <a:pt x="6986" y="479103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/>
          <p:nvPr/>
        </p:nvSpPr>
        <p:spPr>
          <a:xfrm>
            <a:off x="1257300" y="3543300"/>
            <a:ext cx="2114550" cy="400050"/>
          </a:xfrm>
          <a:custGeom>
            <a:avLst/>
            <a:gdLst/>
            <a:ahLst/>
            <a:cxnLst/>
            <a:rect l="l" t="t" r="r" b="b"/>
            <a:pathLst>
              <a:path w="28194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2730500" y="0"/>
                </a:lnTo>
                <a:lnTo>
                  <a:pt x="2765125" y="6979"/>
                </a:lnTo>
                <a:lnTo>
                  <a:pt x="2793380" y="26019"/>
                </a:lnTo>
                <a:lnTo>
                  <a:pt x="2812420" y="54274"/>
                </a:lnTo>
                <a:lnTo>
                  <a:pt x="2819400" y="88900"/>
                </a:lnTo>
                <a:lnTo>
                  <a:pt x="2819400" y="444500"/>
                </a:lnTo>
                <a:lnTo>
                  <a:pt x="2812420" y="479125"/>
                </a:lnTo>
                <a:lnTo>
                  <a:pt x="2793380" y="507380"/>
                </a:lnTo>
                <a:lnTo>
                  <a:pt x="2765125" y="526420"/>
                </a:lnTo>
                <a:lnTo>
                  <a:pt x="2730500" y="533400"/>
                </a:lnTo>
                <a:lnTo>
                  <a:pt x="88900" y="533400"/>
                </a:lnTo>
                <a:lnTo>
                  <a:pt x="54296" y="526420"/>
                </a:lnTo>
                <a:lnTo>
                  <a:pt x="26038" y="507380"/>
                </a:lnTo>
                <a:lnTo>
                  <a:pt x="6986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 txBox="1"/>
          <p:nvPr/>
        </p:nvSpPr>
        <p:spPr>
          <a:xfrm>
            <a:off x="1533068" y="1549775"/>
            <a:ext cx="1562576" cy="327810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476" algn="ctr">
              <a:spcBef>
                <a:spcPts val="79"/>
              </a:spcBef>
            </a:pPr>
            <a:r>
              <a:rPr sz="1500" dirty="0">
                <a:latin typeface="Carlito"/>
                <a:cs typeface="Carlito"/>
              </a:rPr>
              <a:t>Mobile</a:t>
            </a:r>
            <a:r>
              <a:rPr sz="1500" spc="-19" dirty="0">
                <a:latin typeface="Carlito"/>
                <a:cs typeface="Carlito"/>
              </a:rPr>
              <a:t> </a:t>
            </a:r>
            <a:r>
              <a:rPr sz="1500" spc="-4" dirty="0">
                <a:latin typeface="Carlito"/>
                <a:cs typeface="Carlito"/>
              </a:rPr>
              <a:t>Devices</a:t>
            </a:r>
            <a:endParaRPr sz="1500">
              <a:latin typeface="Carlito"/>
              <a:cs typeface="Carlito"/>
            </a:endParaRPr>
          </a:p>
          <a:p>
            <a:pPr marL="9525" marR="3810" algn="ctr">
              <a:lnSpc>
                <a:spcPct val="225000"/>
              </a:lnSpc>
            </a:pPr>
            <a:r>
              <a:rPr sz="1500" spc="-4" dirty="0">
                <a:latin typeface="Carlito"/>
                <a:cs typeface="Carlito"/>
              </a:rPr>
              <a:t>Microphones  </a:t>
            </a:r>
            <a:r>
              <a:rPr sz="1500" spc="-8" dirty="0">
                <a:latin typeface="Carlito"/>
                <a:cs typeface="Carlito"/>
              </a:rPr>
              <a:t>Readers/Scanners  </a:t>
            </a:r>
            <a:r>
              <a:rPr sz="1500" dirty="0">
                <a:latin typeface="Carlito"/>
                <a:cs typeface="Carlito"/>
              </a:rPr>
              <a:t>Science </a:t>
            </a:r>
            <a:r>
              <a:rPr sz="1500" spc="-4" dirty="0">
                <a:latin typeface="Carlito"/>
                <a:cs typeface="Carlito"/>
              </a:rPr>
              <a:t>facilities  </a:t>
            </a:r>
            <a:r>
              <a:rPr sz="1500" spc="-8" dirty="0">
                <a:latin typeface="Carlito"/>
                <a:cs typeface="Carlito"/>
              </a:rPr>
              <a:t>Programs/</a:t>
            </a:r>
            <a:r>
              <a:rPr sz="1500" spc="-60" dirty="0">
                <a:latin typeface="Carlito"/>
                <a:cs typeface="Carlito"/>
              </a:rPr>
              <a:t> </a:t>
            </a:r>
            <a:r>
              <a:rPr sz="1500" spc="-8" dirty="0">
                <a:latin typeface="Carlito"/>
                <a:cs typeface="Carlito"/>
              </a:rPr>
              <a:t>Software  </a:t>
            </a:r>
            <a:r>
              <a:rPr sz="1500" dirty="0">
                <a:latin typeface="Carlito"/>
                <a:cs typeface="Carlito"/>
              </a:rPr>
              <a:t>Social Media  </a:t>
            </a:r>
            <a:r>
              <a:rPr sz="1500" spc="-8" dirty="0">
                <a:latin typeface="Carlito"/>
                <a:cs typeface="Carlito"/>
              </a:rPr>
              <a:t>Cameras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29100" y="1314450"/>
            <a:ext cx="35433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356" y="1369219"/>
            <a:ext cx="6855288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4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667" y="158039"/>
            <a:ext cx="3045619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Big Data</a:t>
            </a:r>
            <a:r>
              <a:rPr sz="3000" u="heavy" spc="-191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Analytics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544956" y="1169099"/>
            <a:ext cx="5492591" cy="303913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66700" indent="-257175">
              <a:spcBef>
                <a:spcPts val="7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650" spc="-4" dirty="0">
                <a:latin typeface="Trebuchet MS"/>
                <a:cs typeface="Trebuchet MS"/>
              </a:rPr>
              <a:t>Examining large </a:t>
            </a:r>
            <a:r>
              <a:rPr sz="1650" spc="-8" dirty="0">
                <a:latin typeface="Trebuchet MS"/>
                <a:cs typeface="Trebuchet MS"/>
              </a:rPr>
              <a:t>amount </a:t>
            </a:r>
            <a:r>
              <a:rPr sz="1650" spc="-4" dirty="0">
                <a:latin typeface="Trebuchet MS"/>
                <a:cs typeface="Trebuchet MS"/>
              </a:rPr>
              <a:t>of</a:t>
            </a:r>
            <a:r>
              <a:rPr sz="1650" spc="-19" dirty="0">
                <a:latin typeface="Trebuchet MS"/>
                <a:cs typeface="Trebuchet MS"/>
              </a:rPr>
              <a:t> </a:t>
            </a:r>
            <a:r>
              <a:rPr sz="1650" spc="-4" dirty="0">
                <a:latin typeface="Trebuchet MS"/>
                <a:cs typeface="Trebuchet MS"/>
              </a:rPr>
              <a:t>data</a:t>
            </a:r>
            <a:endParaRPr sz="1650">
              <a:latin typeface="Trebuchet MS"/>
              <a:cs typeface="Trebuchet MS"/>
            </a:endParaRPr>
          </a:p>
          <a:p>
            <a:pPr>
              <a:spcBef>
                <a:spcPts val="23"/>
              </a:spcBef>
              <a:buFont typeface="Arial"/>
              <a:buChar char="•"/>
            </a:pPr>
            <a:endParaRPr sz="1688">
              <a:latin typeface="Trebuchet MS"/>
              <a:cs typeface="Trebuchet MS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650" spc="-4" dirty="0">
                <a:latin typeface="Trebuchet MS"/>
                <a:cs typeface="Trebuchet MS"/>
              </a:rPr>
              <a:t>Appropriate</a:t>
            </a:r>
            <a:r>
              <a:rPr sz="1650" spc="-15" dirty="0">
                <a:latin typeface="Trebuchet MS"/>
                <a:cs typeface="Trebuchet MS"/>
              </a:rPr>
              <a:t> </a:t>
            </a:r>
            <a:r>
              <a:rPr sz="1650" spc="-8" dirty="0">
                <a:latin typeface="Trebuchet MS"/>
                <a:cs typeface="Trebuchet MS"/>
              </a:rPr>
              <a:t>information</a:t>
            </a:r>
            <a:endParaRPr sz="1650">
              <a:latin typeface="Trebuchet MS"/>
              <a:cs typeface="Trebuchet MS"/>
            </a:endParaRPr>
          </a:p>
          <a:p>
            <a:pPr>
              <a:spcBef>
                <a:spcPts val="19"/>
              </a:spcBef>
              <a:buFont typeface="Arial"/>
              <a:buChar char="•"/>
            </a:pPr>
            <a:endParaRPr sz="1688">
              <a:latin typeface="Trebuchet MS"/>
              <a:cs typeface="Trebuchet MS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650" spc="-4" dirty="0">
                <a:latin typeface="Trebuchet MS"/>
                <a:cs typeface="Trebuchet MS"/>
              </a:rPr>
              <a:t>Identification of </a:t>
            </a:r>
            <a:r>
              <a:rPr sz="1650" spc="-8" dirty="0">
                <a:latin typeface="Trebuchet MS"/>
                <a:cs typeface="Trebuchet MS"/>
              </a:rPr>
              <a:t>hidden </a:t>
            </a:r>
            <a:r>
              <a:rPr sz="1650" spc="-4" dirty="0">
                <a:latin typeface="Trebuchet MS"/>
                <a:cs typeface="Trebuchet MS"/>
              </a:rPr>
              <a:t>patterns, </a:t>
            </a:r>
            <a:r>
              <a:rPr sz="1650" spc="-8" dirty="0">
                <a:latin typeface="Trebuchet MS"/>
                <a:cs typeface="Trebuchet MS"/>
              </a:rPr>
              <a:t>unknown</a:t>
            </a:r>
            <a:r>
              <a:rPr sz="1650" spc="-4" dirty="0">
                <a:latin typeface="Trebuchet MS"/>
                <a:cs typeface="Trebuchet MS"/>
              </a:rPr>
              <a:t> </a:t>
            </a:r>
            <a:r>
              <a:rPr sz="1650" spc="-8" dirty="0">
                <a:latin typeface="Trebuchet MS"/>
                <a:cs typeface="Trebuchet MS"/>
              </a:rPr>
              <a:t>correlations</a:t>
            </a:r>
            <a:endParaRPr sz="1650">
              <a:latin typeface="Trebuchet MS"/>
              <a:cs typeface="Trebuchet MS"/>
            </a:endParaRPr>
          </a:p>
          <a:p>
            <a:pPr>
              <a:spcBef>
                <a:spcPts val="23"/>
              </a:spcBef>
              <a:buFont typeface="Arial"/>
              <a:buChar char="•"/>
            </a:pPr>
            <a:endParaRPr sz="1688">
              <a:latin typeface="Trebuchet MS"/>
              <a:cs typeface="Trebuchet MS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650" spc="-8" dirty="0">
                <a:latin typeface="Trebuchet MS"/>
                <a:cs typeface="Trebuchet MS"/>
              </a:rPr>
              <a:t>Competitive</a:t>
            </a:r>
            <a:r>
              <a:rPr sz="1650" spc="-15" dirty="0">
                <a:latin typeface="Trebuchet MS"/>
                <a:cs typeface="Trebuchet MS"/>
              </a:rPr>
              <a:t> </a:t>
            </a:r>
            <a:r>
              <a:rPr sz="1650" spc="-8" dirty="0">
                <a:latin typeface="Trebuchet MS"/>
                <a:cs typeface="Trebuchet MS"/>
              </a:rPr>
              <a:t>advantage</a:t>
            </a:r>
            <a:endParaRPr sz="1650">
              <a:latin typeface="Trebuchet MS"/>
              <a:cs typeface="Trebuchet MS"/>
            </a:endParaRPr>
          </a:p>
          <a:p>
            <a:pPr>
              <a:spcBef>
                <a:spcPts val="23"/>
              </a:spcBef>
              <a:buFont typeface="Arial"/>
              <a:buChar char="•"/>
            </a:pPr>
            <a:endParaRPr sz="1688">
              <a:latin typeface="Trebuchet MS"/>
              <a:cs typeface="Trebuchet MS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650" spc="-4" dirty="0">
                <a:latin typeface="Trebuchet MS"/>
                <a:cs typeface="Trebuchet MS"/>
              </a:rPr>
              <a:t>Better </a:t>
            </a:r>
            <a:r>
              <a:rPr sz="1650" spc="-8" dirty="0">
                <a:latin typeface="Trebuchet MS"/>
                <a:cs typeface="Trebuchet MS"/>
              </a:rPr>
              <a:t>business decisions: </a:t>
            </a:r>
            <a:r>
              <a:rPr sz="1650" spc="-4" dirty="0">
                <a:latin typeface="Trebuchet MS"/>
                <a:cs typeface="Trebuchet MS"/>
              </a:rPr>
              <a:t>strategic </a:t>
            </a:r>
            <a:r>
              <a:rPr sz="1650" spc="-8" dirty="0">
                <a:latin typeface="Trebuchet MS"/>
                <a:cs typeface="Trebuchet MS"/>
              </a:rPr>
              <a:t>and</a:t>
            </a:r>
            <a:r>
              <a:rPr sz="1650" spc="38" dirty="0">
                <a:latin typeface="Trebuchet MS"/>
                <a:cs typeface="Trebuchet MS"/>
              </a:rPr>
              <a:t> </a:t>
            </a:r>
            <a:r>
              <a:rPr sz="1650" spc="-4" dirty="0">
                <a:latin typeface="Trebuchet MS"/>
                <a:cs typeface="Trebuchet MS"/>
              </a:rPr>
              <a:t>operational</a:t>
            </a:r>
            <a:endParaRPr sz="1650">
              <a:latin typeface="Trebuchet MS"/>
              <a:cs typeface="Trebuchet MS"/>
            </a:endParaRPr>
          </a:p>
          <a:p>
            <a:pPr>
              <a:spcBef>
                <a:spcPts val="19"/>
              </a:spcBef>
              <a:buFont typeface="Arial"/>
              <a:buChar char="•"/>
            </a:pPr>
            <a:endParaRPr sz="1688">
              <a:latin typeface="Trebuchet MS"/>
              <a:cs typeface="Trebuchet MS"/>
            </a:endParaRPr>
          </a:p>
          <a:p>
            <a:pPr marL="266700" indent="-257175">
              <a:lnSpc>
                <a:spcPts val="1785"/>
              </a:lnSpc>
              <a:buFont typeface="Arial"/>
              <a:buChar char="•"/>
              <a:tabLst>
                <a:tab pos="266224" algn="l"/>
                <a:tab pos="266700" algn="l"/>
                <a:tab pos="2322195" algn="l"/>
              </a:tabLst>
            </a:pPr>
            <a:r>
              <a:rPr sz="1650" spc="-4" dirty="0">
                <a:latin typeface="Trebuchet MS"/>
                <a:cs typeface="Trebuchet MS"/>
              </a:rPr>
              <a:t>Effective</a:t>
            </a:r>
            <a:r>
              <a:rPr sz="1650" spc="-8" dirty="0">
                <a:latin typeface="Trebuchet MS"/>
                <a:cs typeface="Trebuchet MS"/>
              </a:rPr>
              <a:t> marketing,	</a:t>
            </a:r>
            <a:r>
              <a:rPr sz="1650" spc="-4" dirty="0">
                <a:latin typeface="Trebuchet MS"/>
                <a:cs typeface="Trebuchet MS"/>
              </a:rPr>
              <a:t>customer satisfaction,</a:t>
            </a:r>
            <a:r>
              <a:rPr sz="1650" spc="-34" dirty="0">
                <a:latin typeface="Trebuchet MS"/>
                <a:cs typeface="Trebuchet MS"/>
              </a:rPr>
              <a:t> </a:t>
            </a:r>
            <a:r>
              <a:rPr sz="1650" spc="-8" dirty="0">
                <a:latin typeface="Trebuchet MS"/>
                <a:cs typeface="Trebuchet MS"/>
              </a:rPr>
              <a:t>increased</a:t>
            </a:r>
            <a:endParaRPr sz="1650">
              <a:latin typeface="Trebuchet MS"/>
              <a:cs typeface="Trebuchet MS"/>
            </a:endParaRPr>
          </a:p>
          <a:p>
            <a:pPr marL="266700">
              <a:lnSpc>
                <a:spcPts val="1785"/>
              </a:lnSpc>
            </a:pPr>
            <a:r>
              <a:rPr sz="1650" spc="-4" dirty="0">
                <a:latin typeface="Trebuchet MS"/>
                <a:cs typeface="Trebuchet MS"/>
              </a:rPr>
              <a:t>revenue</a:t>
            </a:r>
            <a:endParaRPr sz="1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2054" y="841187"/>
            <a:ext cx="5971223" cy="3898183"/>
          </a:xfrm>
          <a:prstGeom prst="rect">
            <a:avLst/>
          </a:prstGeom>
        </p:spPr>
        <p:txBody>
          <a:bodyPr vert="horz" wrap="square" lIns="0" tIns="88583" rIns="0" bIns="0" rtlCol="0">
            <a:spAutoFit/>
          </a:bodyPr>
          <a:lstStyle/>
          <a:p>
            <a:pPr marL="266700" indent="-257175">
              <a:spcBef>
                <a:spcPts val="698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spc="-4" dirty="0">
                <a:latin typeface="Carlito"/>
                <a:cs typeface="Carlito"/>
              </a:rPr>
              <a:t>Where </a:t>
            </a:r>
            <a:r>
              <a:rPr sz="2400" spc="-8" dirty="0">
                <a:latin typeface="Carlito"/>
                <a:cs typeface="Carlito"/>
              </a:rPr>
              <a:t>processing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11" dirty="0">
                <a:latin typeface="Carlito"/>
                <a:cs typeface="Carlito"/>
              </a:rPr>
              <a:t> </a:t>
            </a:r>
            <a:r>
              <a:rPr sz="2400" b="1" spc="-11" dirty="0">
                <a:latin typeface="Carlito"/>
                <a:cs typeface="Carlito"/>
              </a:rPr>
              <a:t>hosted</a:t>
            </a:r>
            <a:r>
              <a:rPr sz="2400" spc="-11" dirty="0">
                <a:latin typeface="Carlito"/>
                <a:cs typeface="Carlito"/>
              </a:rPr>
              <a:t>?</a:t>
            </a:r>
            <a:endParaRPr sz="2400">
              <a:latin typeface="Carlito"/>
              <a:cs typeface="Carlito"/>
            </a:endParaRPr>
          </a:p>
          <a:p>
            <a:pPr marL="567214" lvl="1" indent="-215265">
              <a:spcBef>
                <a:spcPts val="465"/>
              </a:spcBef>
              <a:buFont typeface="Arial"/>
              <a:buChar char="–"/>
              <a:tabLst>
                <a:tab pos="567690" algn="l"/>
              </a:tabLst>
            </a:pPr>
            <a:r>
              <a:rPr sz="1800" spc="-8" dirty="0">
                <a:latin typeface="Carlito"/>
                <a:cs typeface="Carlito"/>
              </a:rPr>
              <a:t>Distributed Servers </a:t>
            </a:r>
            <a:r>
              <a:rPr sz="1800" dirty="0">
                <a:latin typeface="Carlito"/>
                <a:cs typeface="Carlito"/>
              </a:rPr>
              <a:t>/ </a:t>
            </a:r>
            <a:r>
              <a:rPr sz="1800" spc="-4" dirty="0">
                <a:latin typeface="Carlito"/>
                <a:cs typeface="Carlito"/>
              </a:rPr>
              <a:t>Cloud </a:t>
            </a:r>
            <a:r>
              <a:rPr sz="1800" dirty="0">
                <a:latin typeface="Carlito"/>
                <a:cs typeface="Carlito"/>
              </a:rPr>
              <a:t>(e.g. </a:t>
            </a:r>
            <a:r>
              <a:rPr sz="1800" spc="-8" dirty="0">
                <a:latin typeface="Carlito"/>
                <a:cs typeface="Carlito"/>
              </a:rPr>
              <a:t>Amazon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spc="-8" dirty="0">
                <a:latin typeface="Carlito"/>
                <a:cs typeface="Carlito"/>
              </a:rPr>
              <a:t>EC2)</a:t>
            </a:r>
            <a:endParaRPr sz="1800">
              <a:latin typeface="Carlito"/>
              <a:cs typeface="Carlito"/>
            </a:endParaRPr>
          </a:p>
          <a:p>
            <a:pPr marL="266700" indent="-257175">
              <a:spcBef>
                <a:spcPts val="544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spc="-8" dirty="0">
                <a:latin typeface="Carlito"/>
                <a:cs typeface="Carlito"/>
              </a:rPr>
              <a:t>Where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4" dirty="0">
                <a:latin typeface="Carlito"/>
                <a:cs typeface="Carlito"/>
              </a:rPr>
              <a:t> </a:t>
            </a:r>
            <a:r>
              <a:rPr sz="2400" b="1" spc="-11" dirty="0">
                <a:latin typeface="Carlito"/>
                <a:cs typeface="Carlito"/>
              </a:rPr>
              <a:t>stored</a:t>
            </a:r>
            <a:r>
              <a:rPr sz="2400" spc="-11" dirty="0">
                <a:latin typeface="Carlito"/>
                <a:cs typeface="Carlito"/>
              </a:rPr>
              <a:t>?</a:t>
            </a:r>
            <a:endParaRPr sz="2400">
              <a:latin typeface="Carlito"/>
              <a:cs typeface="Carlito"/>
            </a:endParaRPr>
          </a:p>
          <a:p>
            <a:pPr marL="567214" lvl="1" indent="-215265">
              <a:spcBef>
                <a:spcPts val="465"/>
              </a:spcBef>
              <a:buFont typeface="Arial"/>
              <a:buChar char="–"/>
              <a:tabLst>
                <a:tab pos="567690" algn="l"/>
              </a:tabLst>
            </a:pPr>
            <a:r>
              <a:rPr sz="1800" spc="-8" dirty="0">
                <a:latin typeface="Carlito"/>
                <a:cs typeface="Carlito"/>
              </a:rPr>
              <a:t>Distributed </a:t>
            </a:r>
            <a:r>
              <a:rPr sz="1800" spc="-15" dirty="0">
                <a:latin typeface="Carlito"/>
                <a:cs typeface="Carlito"/>
              </a:rPr>
              <a:t>Storage </a:t>
            </a:r>
            <a:r>
              <a:rPr sz="1800" dirty="0">
                <a:latin typeface="Carlito"/>
                <a:cs typeface="Carlito"/>
              </a:rPr>
              <a:t>(e.g. </a:t>
            </a:r>
            <a:r>
              <a:rPr sz="1800" spc="-8" dirty="0">
                <a:latin typeface="Carlito"/>
                <a:cs typeface="Carlito"/>
              </a:rPr>
              <a:t>Amazon</a:t>
            </a:r>
            <a:r>
              <a:rPr sz="1800" spc="-41" dirty="0">
                <a:latin typeface="Carlito"/>
                <a:cs typeface="Carlito"/>
              </a:rPr>
              <a:t> </a:t>
            </a:r>
            <a:r>
              <a:rPr sz="1800" spc="-4" dirty="0">
                <a:latin typeface="Carlito"/>
                <a:cs typeface="Carlito"/>
              </a:rPr>
              <a:t>S3)</a:t>
            </a:r>
            <a:endParaRPr sz="1800">
              <a:latin typeface="Carlito"/>
              <a:cs typeface="Carlito"/>
            </a:endParaRPr>
          </a:p>
          <a:p>
            <a:pPr marL="266700" indent="-257175">
              <a:spcBef>
                <a:spcPts val="544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spc="-4" dirty="0">
                <a:latin typeface="Carlito"/>
                <a:cs typeface="Carlito"/>
              </a:rPr>
              <a:t>What </a:t>
            </a:r>
            <a:r>
              <a:rPr sz="2400" spc="-8" dirty="0">
                <a:latin typeface="Carlito"/>
                <a:cs typeface="Carlito"/>
              </a:rPr>
              <a:t>is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b="1" spc="-8" dirty="0">
                <a:latin typeface="Carlito"/>
                <a:cs typeface="Carlito"/>
              </a:rPr>
              <a:t>programming</a:t>
            </a:r>
            <a:r>
              <a:rPr sz="2400" b="1" spc="-41" dirty="0">
                <a:latin typeface="Carlito"/>
                <a:cs typeface="Carlito"/>
              </a:rPr>
              <a:t> </a:t>
            </a:r>
            <a:r>
              <a:rPr sz="2400" b="1" spc="-4" dirty="0">
                <a:latin typeface="Carlito"/>
                <a:cs typeface="Carlito"/>
              </a:rPr>
              <a:t>model</a:t>
            </a:r>
            <a:r>
              <a:rPr sz="2400" spc="-4" dirty="0">
                <a:latin typeface="Carlito"/>
                <a:cs typeface="Carlito"/>
              </a:rPr>
              <a:t>?</a:t>
            </a:r>
            <a:endParaRPr sz="2400">
              <a:latin typeface="Carlito"/>
              <a:cs typeface="Carlito"/>
            </a:endParaRPr>
          </a:p>
          <a:p>
            <a:pPr marL="567214" lvl="1" indent="-215265">
              <a:spcBef>
                <a:spcPts val="465"/>
              </a:spcBef>
              <a:buFont typeface="Arial"/>
              <a:buChar char="–"/>
              <a:tabLst>
                <a:tab pos="567690" algn="l"/>
              </a:tabLst>
            </a:pPr>
            <a:r>
              <a:rPr sz="1800" spc="-8" dirty="0">
                <a:latin typeface="Carlito"/>
                <a:cs typeface="Carlito"/>
              </a:rPr>
              <a:t>Distributed Processing </a:t>
            </a:r>
            <a:r>
              <a:rPr sz="1800" dirty="0">
                <a:latin typeface="Carlito"/>
                <a:cs typeface="Carlito"/>
              </a:rPr>
              <a:t>(e.g.</a:t>
            </a:r>
            <a:r>
              <a:rPr sz="1800" spc="-41" dirty="0">
                <a:latin typeface="Carlito"/>
                <a:cs typeface="Carlito"/>
              </a:rPr>
              <a:t> </a:t>
            </a:r>
            <a:r>
              <a:rPr sz="1800" spc="-4" dirty="0">
                <a:latin typeface="Carlito"/>
                <a:cs typeface="Carlito"/>
              </a:rPr>
              <a:t>MapReduce)</a:t>
            </a:r>
            <a:endParaRPr sz="1800">
              <a:latin typeface="Carlito"/>
              <a:cs typeface="Carlito"/>
            </a:endParaRPr>
          </a:p>
          <a:p>
            <a:pPr marL="266700" indent="-257175">
              <a:spcBef>
                <a:spcPts val="544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spc="-4" dirty="0">
                <a:latin typeface="Carlito"/>
                <a:cs typeface="Carlito"/>
              </a:rPr>
              <a:t>How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b="1" spc="-11" dirty="0">
                <a:latin typeface="Carlito"/>
                <a:cs typeface="Carlito"/>
              </a:rPr>
              <a:t>stored </a:t>
            </a:r>
            <a:r>
              <a:rPr sz="2400" b="1" dirty="0">
                <a:latin typeface="Carlito"/>
                <a:cs typeface="Carlito"/>
              </a:rPr>
              <a:t>&amp;</a:t>
            </a:r>
            <a:r>
              <a:rPr sz="2400" b="1" spc="4" dirty="0">
                <a:latin typeface="Carlito"/>
                <a:cs typeface="Carlito"/>
              </a:rPr>
              <a:t> </a:t>
            </a:r>
            <a:r>
              <a:rPr sz="2400" b="1" spc="-15" dirty="0">
                <a:latin typeface="Carlito"/>
                <a:cs typeface="Carlito"/>
              </a:rPr>
              <a:t>indexed</a:t>
            </a:r>
            <a:r>
              <a:rPr sz="2400" spc="-15" dirty="0">
                <a:latin typeface="Carlito"/>
                <a:cs typeface="Carlito"/>
              </a:rPr>
              <a:t>?</a:t>
            </a:r>
            <a:endParaRPr sz="2400">
              <a:latin typeface="Carlito"/>
              <a:cs typeface="Carlito"/>
            </a:endParaRPr>
          </a:p>
          <a:p>
            <a:pPr marL="567214" lvl="1" indent="-215265">
              <a:spcBef>
                <a:spcPts val="465"/>
              </a:spcBef>
              <a:buFont typeface="Arial"/>
              <a:buChar char="–"/>
              <a:tabLst>
                <a:tab pos="567690" algn="l"/>
              </a:tabLst>
            </a:pPr>
            <a:r>
              <a:rPr sz="1800" spc="-8" dirty="0">
                <a:latin typeface="Carlito"/>
                <a:cs typeface="Carlito"/>
              </a:rPr>
              <a:t>High-performance </a:t>
            </a:r>
            <a:r>
              <a:rPr sz="1800" spc="-4" dirty="0">
                <a:latin typeface="Carlito"/>
                <a:cs typeface="Carlito"/>
              </a:rPr>
              <a:t>schema-free </a:t>
            </a:r>
            <a:r>
              <a:rPr sz="1800" spc="-8" dirty="0">
                <a:latin typeface="Carlito"/>
                <a:cs typeface="Carlito"/>
              </a:rPr>
              <a:t>databases </a:t>
            </a:r>
            <a:r>
              <a:rPr sz="1800" dirty="0">
                <a:latin typeface="Carlito"/>
                <a:cs typeface="Carlito"/>
              </a:rPr>
              <a:t>(e.g.</a:t>
            </a:r>
            <a:r>
              <a:rPr sz="1800" spc="4" dirty="0">
                <a:latin typeface="Carlito"/>
                <a:cs typeface="Carlito"/>
              </a:rPr>
              <a:t> </a:t>
            </a:r>
            <a:r>
              <a:rPr sz="1800" spc="-4" dirty="0">
                <a:latin typeface="Carlito"/>
                <a:cs typeface="Carlito"/>
              </a:rPr>
              <a:t>MongoDB)</a:t>
            </a:r>
            <a:endParaRPr sz="1800">
              <a:latin typeface="Carlito"/>
              <a:cs typeface="Carlito"/>
            </a:endParaRPr>
          </a:p>
          <a:p>
            <a:pPr marL="266700" indent="-257175">
              <a:spcBef>
                <a:spcPts val="548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spc="-4" dirty="0">
                <a:latin typeface="Carlito"/>
                <a:cs typeface="Carlito"/>
              </a:rPr>
              <a:t>What </a:t>
            </a:r>
            <a:r>
              <a:rPr sz="2400" spc="-11" dirty="0">
                <a:latin typeface="Carlito"/>
                <a:cs typeface="Carlito"/>
              </a:rPr>
              <a:t>operations are performed </a:t>
            </a:r>
            <a:r>
              <a:rPr sz="2400" dirty="0">
                <a:latin typeface="Carlito"/>
                <a:cs typeface="Carlito"/>
              </a:rPr>
              <a:t>on </a:t>
            </a:r>
            <a:r>
              <a:rPr sz="2400" spc="-11" dirty="0">
                <a:latin typeface="Carlito"/>
                <a:cs typeface="Carlito"/>
              </a:rPr>
              <a:t>data?</a:t>
            </a:r>
            <a:endParaRPr sz="2400">
              <a:latin typeface="Carlito"/>
              <a:cs typeface="Carlito"/>
            </a:endParaRPr>
          </a:p>
          <a:p>
            <a:pPr marL="567214" lvl="1" indent="-215265">
              <a:spcBef>
                <a:spcPts val="465"/>
              </a:spcBef>
              <a:buFont typeface="Arial"/>
              <a:buChar char="–"/>
              <a:tabLst>
                <a:tab pos="567690" algn="l"/>
              </a:tabLst>
            </a:pPr>
            <a:r>
              <a:rPr sz="1800" dirty="0">
                <a:latin typeface="Carlito"/>
                <a:cs typeface="Carlito"/>
              </a:rPr>
              <a:t>Analytic / </a:t>
            </a:r>
            <a:r>
              <a:rPr sz="1800" spc="-4" dirty="0">
                <a:latin typeface="Carlito"/>
                <a:cs typeface="Carlito"/>
              </a:rPr>
              <a:t>Semantic</a:t>
            </a:r>
            <a:r>
              <a:rPr sz="1800" spc="-53" dirty="0">
                <a:latin typeface="Carlito"/>
                <a:cs typeface="Carlito"/>
              </a:rPr>
              <a:t> </a:t>
            </a:r>
            <a:r>
              <a:rPr sz="1800" spc="-8" dirty="0">
                <a:latin typeface="Carlito"/>
                <a:cs typeface="Carlito"/>
              </a:rPr>
              <a:t>Processing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9210" y="492"/>
            <a:ext cx="3484245" cy="932467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1012031" marR="3810" indent="-1002983">
              <a:spcBef>
                <a:spcPts val="71"/>
              </a:spcBef>
            </a:pPr>
            <a:r>
              <a:rPr sz="3000" u="heavy" spc="-49" dirty="0">
                <a:uFill>
                  <a:solidFill>
                    <a:srgbClr val="000000"/>
                  </a:solidFill>
                </a:uFill>
              </a:rPr>
              <a:t>Types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of </a:t>
            </a:r>
            <a:r>
              <a:rPr sz="3000" u="heavy" dirty="0">
                <a:uFill>
                  <a:solidFill>
                    <a:srgbClr val="000000"/>
                  </a:solidFill>
                </a:uFill>
              </a:rPr>
              <a:t>tools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used </a:t>
            </a:r>
            <a:r>
              <a:rPr sz="3000" u="heavy" dirty="0">
                <a:uFill>
                  <a:solidFill>
                    <a:srgbClr val="000000"/>
                  </a:solidFill>
                </a:uFill>
              </a:rPr>
              <a:t>in </a:t>
            </a:r>
            <a:r>
              <a:rPr sz="3000" dirty="0"/>
              <a:t>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Big-Data</a:t>
            </a:r>
            <a:endParaRPr sz="3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726" y="2724"/>
            <a:ext cx="5502116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Application Of Big Data</a:t>
            </a:r>
            <a:r>
              <a:rPr sz="3000" u="heavy" spc="3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analytics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347673" y="1814037"/>
            <a:ext cx="790099" cy="399949"/>
          </a:xfrm>
          <a:prstGeom prst="rect">
            <a:avLst/>
          </a:prstGeom>
        </p:spPr>
        <p:txBody>
          <a:bodyPr vert="horz" wrap="square" lIns="0" tIns="40481" rIns="0" bIns="0" rtlCol="0">
            <a:spAutoFit/>
          </a:bodyPr>
          <a:lstStyle/>
          <a:p>
            <a:pPr marL="104299" marR="3810" indent="-95250">
              <a:lnSpc>
                <a:spcPts val="1379"/>
              </a:lnSpc>
              <a:spcBef>
                <a:spcPts val="319"/>
              </a:spcBef>
            </a:pPr>
            <a:r>
              <a:rPr sz="1350" b="1" spc="-38" dirty="0">
                <a:latin typeface="Trebuchet MS"/>
                <a:cs typeface="Trebuchet MS"/>
              </a:rPr>
              <a:t>Home</a:t>
            </a:r>
            <a:r>
              <a:rPr sz="1350" b="1" spc="-11" dirty="0">
                <a:latin typeface="Trebuchet MS"/>
                <a:cs typeface="Trebuchet MS"/>
              </a:rPr>
              <a:t>l</a:t>
            </a:r>
            <a:r>
              <a:rPr sz="1350" b="1" spc="-38" dirty="0">
                <a:latin typeface="Trebuchet MS"/>
                <a:cs typeface="Trebuchet MS"/>
              </a:rPr>
              <a:t>a</a:t>
            </a:r>
            <a:r>
              <a:rPr sz="1350" b="1" spc="-45" dirty="0">
                <a:latin typeface="Trebuchet MS"/>
                <a:cs typeface="Trebuchet MS"/>
              </a:rPr>
              <a:t>n</a:t>
            </a:r>
            <a:r>
              <a:rPr sz="1350" b="1" spc="-23" dirty="0">
                <a:latin typeface="Trebuchet MS"/>
                <a:cs typeface="Trebuchet MS"/>
              </a:rPr>
              <a:t>d  </a:t>
            </a:r>
            <a:r>
              <a:rPr sz="1350" b="1" spc="-53" dirty="0">
                <a:latin typeface="Trebuchet MS"/>
                <a:cs typeface="Trebuchet MS"/>
              </a:rPr>
              <a:t>Security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5674" y="727901"/>
            <a:ext cx="830580" cy="399949"/>
          </a:xfrm>
          <a:prstGeom prst="rect">
            <a:avLst/>
          </a:prstGeom>
        </p:spPr>
        <p:txBody>
          <a:bodyPr vert="horz" wrap="square" lIns="0" tIns="40481" rIns="0" bIns="0" rtlCol="0">
            <a:spAutoFit/>
          </a:bodyPr>
          <a:lstStyle/>
          <a:p>
            <a:pPr marL="9525" marR="3810" indent="102870">
              <a:lnSpc>
                <a:spcPts val="1379"/>
              </a:lnSpc>
              <a:spcBef>
                <a:spcPts val="319"/>
              </a:spcBef>
            </a:pPr>
            <a:r>
              <a:rPr sz="1350" b="1" spc="-41" dirty="0">
                <a:latin typeface="Trebuchet MS"/>
                <a:cs typeface="Trebuchet MS"/>
              </a:rPr>
              <a:t>Smarter  Heal</a:t>
            </a:r>
            <a:r>
              <a:rPr sz="1350" b="1" spc="-30" dirty="0">
                <a:latin typeface="Trebuchet MS"/>
                <a:cs typeface="Trebuchet MS"/>
              </a:rPr>
              <a:t>t</a:t>
            </a:r>
            <a:r>
              <a:rPr sz="1350" b="1" spc="-71" dirty="0">
                <a:latin typeface="Trebuchet MS"/>
                <a:cs typeface="Trebuchet MS"/>
              </a:rPr>
              <a:t>hca</a:t>
            </a:r>
            <a:r>
              <a:rPr sz="1350" b="1" spc="-64" dirty="0">
                <a:latin typeface="Trebuchet MS"/>
                <a:cs typeface="Trebuchet MS"/>
              </a:rPr>
              <a:t>r</a:t>
            </a:r>
            <a:r>
              <a:rPr sz="1350" b="1" spc="-86" dirty="0">
                <a:latin typeface="Trebuchet MS"/>
                <a:cs typeface="Trebuchet MS"/>
              </a:rPr>
              <a:t>e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6021" y="802006"/>
            <a:ext cx="1043940" cy="399949"/>
          </a:xfrm>
          <a:prstGeom prst="rect">
            <a:avLst/>
          </a:prstGeom>
        </p:spPr>
        <p:txBody>
          <a:bodyPr vert="horz" wrap="square" lIns="0" tIns="40481" rIns="0" bIns="0" rtlCol="0">
            <a:spAutoFit/>
          </a:bodyPr>
          <a:lstStyle/>
          <a:p>
            <a:pPr marL="338613" marR="3810" indent="-329565">
              <a:lnSpc>
                <a:spcPts val="1379"/>
              </a:lnSpc>
              <a:spcBef>
                <a:spcPts val="319"/>
              </a:spcBef>
            </a:pPr>
            <a:r>
              <a:rPr sz="1350" b="1" spc="-11" dirty="0">
                <a:latin typeface="Trebuchet MS"/>
                <a:cs typeface="Trebuchet MS"/>
              </a:rPr>
              <a:t>Mu</a:t>
            </a:r>
            <a:r>
              <a:rPr sz="1350" b="1" dirty="0">
                <a:latin typeface="Trebuchet MS"/>
                <a:cs typeface="Trebuchet MS"/>
              </a:rPr>
              <a:t>l</a:t>
            </a:r>
            <a:r>
              <a:rPr sz="1350" b="1" spc="-56" dirty="0">
                <a:latin typeface="Trebuchet MS"/>
                <a:cs typeface="Trebuchet MS"/>
              </a:rPr>
              <a:t>t</a:t>
            </a:r>
            <a:r>
              <a:rPr sz="1350" b="1" spc="-41" dirty="0">
                <a:latin typeface="Trebuchet MS"/>
                <a:cs typeface="Trebuchet MS"/>
              </a:rPr>
              <a:t>i</a:t>
            </a:r>
            <a:r>
              <a:rPr sz="1350" b="1" spc="-49" dirty="0">
                <a:latin typeface="Trebuchet MS"/>
                <a:cs typeface="Trebuchet MS"/>
              </a:rPr>
              <a:t>-</a:t>
            </a:r>
            <a:r>
              <a:rPr sz="1350" b="1" spc="-53" dirty="0">
                <a:latin typeface="Trebuchet MS"/>
                <a:cs typeface="Trebuchet MS"/>
              </a:rPr>
              <a:t>cha</a:t>
            </a:r>
            <a:r>
              <a:rPr sz="1350" b="1" spc="-68" dirty="0">
                <a:latin typeface="Trebuchet MS"/>
                <a:cs typeface="Trebuchet MS"/>
              </a:rPr>
              <a:t>n</a:t>
            </a:r>
            <a:r>
              <a:rPr sz="1350" b="1" spc="-56" dirty="0">
                <a:latin typeface="Trebuchet MS"/>
                <a:cs typeface="Trebuchet MS"/>
              </a:rPr>
              <a:t>nel  </a:t>
            </a:r>
            <a:r>
              <a:rPr sz="1350" b="1" spc="-38" dirty="0">
                <a:latin typeface="Trebuchet MS"/>
                <a:cs typeface="Trebuchet MS"/>
              </a:rPr>
              <a:t>sales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0253" y="1814037"/>
            <a:ext cx="64198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43" dirty="0">
                <a:latin typeface="Trebuchet MS"/>
                <a:cs typeface="Trebuchet MS"/>
              </a:rPr>
              <a:t>T</a:t>
            </a:r>
            <a:r>
              <a:rPr sz="1350" b="1" spc="-60" dirty="0">
                <a:latin typeface="Trebuchet MS"/>
                <a:cs typeface="Trebuchet MS"/>
              </a:rPr>
              <a:t>elecom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7089" y="3875341"/>
            <a:ext cx="110680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38" dirty="0">
                <a:latin typeface="Trebuchet MS"/>
                <a:cs typeface="Trebuchet MS"/>
              </a:rPr>
              <a:t>Manufacturing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1656" y="2842927"/>
            <a:ext cx="106346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83" dirty="0">
                <a:latin typeface="Trebuchet MS"/>
                <a:cs typeface="Trebuchet MS"/>
              </a:rPr>
              <a:t>Traffic</a:t>
            </a:r>
            <a:r>
              <a:rPr sz="1350" b="1" spc="-229" dirty="0">
                <a:latin typeface="Trebuchet MS"/>
                <a:cs typeface="Trebuchet MS"/>
              </a:rPr>
              <a:t> </a:t>
            </a:r>
            <a:r>
              <a:rPr sz="1350" b="1" spc="-49" dirty="0">
                <a:latin typeface="Trebuchet MS"/>
                <a:cs typeface="Trebuchet MS"/>
              </a:rPr>
              <a:t>Control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07444" y="678657"/>
            <a:ext cx="1364456" cy="92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2400300" y="1650207"/>
            <a:ext cx="1371600" cy="92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2400301" y="2657476"/>
            <a:ext cx="1393031" cy="907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6043613" y="1571625"/>
            <a:ext cx="1335881" cy="900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 txBox="1"/>
          <p:nvPr/>
        </p:nvSpPr>
        <p:spPr>
          <a:xfrm>
            <a:off x="5077968" y="2743962"/>
            <a:ext cx="702469" cy="39433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0961">
              <a:lnSpc>
                <a:spcPts val="1500"/>
              </a:lnSpc>
              <a:spcBef>
                <a:spcPts val="75"/>
              </a:spcBef>
            </a:pPr>
            <a:r>
              <a:rPr sz="1350" b="1" spc="-53" dirty="0">
                <a:latin typeface="Trebuchet MS"/>
                <a:cs typeface="Trebuchet MS"/>
              </a:rPr>
              <a:t>Trading</a:t>
            </a:r>
            <a:endParaRPr sz="1350">
              <a:latin typeface="Trebuchet MS"/>
              <a:cs typeface="Trebuchet MS"/>
            </a:endParaRPr>
          </a:p>
          <a:p>
            <a:pPr marL="9525">
              <a:lnSpc>
                <a:spcPts val="1500"/>
              </a:lnSpc>
            </a:pPr>
            <a:r>
              <a:rPr sz="1350" b="1" spc="-41" dirty="0">
                <a:latin typeface="Trebuchet MS"/>
                <a:cs typeface="Trebuchet MS"/>
              </a:rPr>
              <a:t>Analytics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50757" y="507207"/>
            <a:ext cx="1378744" cy="935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6043613" y="2607469"/>
            <a:ext cx="1321594" cy="8786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2450307" y="3657600"/>
            <a:ext cx="1321594" cy="857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object 17"/>
          <p:cNvSpPr txBox="1"/>
          <p:nvPr/>
        </p:nvSpPr>
        <p:spPr>
          <a:xfrm>
            <a:off x="5243703" y="3757327"/>
            <a:ext cx="570071" cy="39433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574">
              <a:lnSpc>
                <a:spcPts val="1500"/>
              </a:lnSpc>
              <a:spcBef>
                <a:spcPts val="75"/>
              </a:spcBef>
            </a:pPr>
            <a:r>
              <a:rPr sz="1350" b="1" spc="-49" dirty="0">
                <a:latin typeface="Trebuchet MS"/>
                <a:cs typeface="Trebuchet MS"/>
              </a:rPr>
              <a:t>Search</a:t>
            </a:r>
            <a:endParaRPr sz="1350">
              <a:latin typeface="Trebuchet MS"/>
              <a:cs typeface="Trebuchet MS"/>
            </a:endParaRPr>
          </a:p>
          <a:p>
            <a:pPr marL="9525">
              <a:lnSpc>
                <a:spcPts val="1500"/>
              </a:lnSpc>
            </a:pPr>
            <a:r>
              <a:rPr sz="1350" b="1" spc="-34" dirty="0">
                <a:latin typeface="Trebuchet MS"/>
                <a:cs typeface="Trebuchet MS"/>
              </a:rPr>
              <a:t>Quality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43612" y="3593306"/>
            <a:ext cx="1328738" cy="9286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7519" y="453598"/>
            <a:ext cx="3129439" cy="333264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Risks of Big</a:t>
            </a:r>
            <a:r>
              <a:rPr spc="-68" dirty="0"/>
              <a:t> </a:t>
            </a:r>
            <a:r>
              <a:rPr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3016853" y="832389"/>
            <a:ext cx="3110389" cy="44768"/>
          </a:xfrm>
          <a:custGeom>
            <a:avLst/>
            <a:gdLst/>
            <a:ahLst/>
            <a:cxnLst/>
            <a:rect l="l" t="t" r="r" b="b"/>
            <a:pathLst>
              <a:path w="4147184" h="59690">
                <a:moveTo>
                  <a:pt x="4146804" y="0"/>
                </a:moveTo>
                <a:lnTo>
                  <a:pt x="0" y="0"/>
                </a:lnTo>
                <a:lnTo>
                  <a:pt x="0" y="59436"/>
                </a:lnTo>
                <a:lnTo>
                  <a:pt x="4146804" y="59436"/>
                </a:lnTo>
                <a:lnTo>
                  <a:pt x="4146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1259204" y="1145096"/>
            <a:ext cx="5710713" cy="324127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250" spc="-4" dirty="0">
                <a:latin typeface="Carlito"/>
                <a:cs typeface="Carlito"/>
              </a:rPr>
              <a:t>Will be so</a:t>
            </a:r>
            <a:r>
              <a:rPr sz="2250" spc="-8" dirty="0">
                <a:latin typeface="Carlito"/>
                <a:cs typeface="Carlito"/>
              </a:rPr>
              <a:t> </a:t>
            </a:r>
            <a:r>
              <a:rPr sz="2250" spc="-4" dirty="0">
                <a:latin typeface="Carlito"/>
                <a:cs typeface="Carlito"/>
              </a:rPr>
              <a:t>overwhelmed</a:t>
            </a:r>
            <a:endParaRPr sz="2250">
              <a:latin typeface="Carlito"/>
              <a:cs typeface="Carlito"/>
            </a:endParaRPr>
          </a:p>
          <a:p>
            <a:pPr marL="567214" lvl="1" indent="-215265">
              <a:spcBef>
                <a:spcPts val="15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950" dirty="0">
                <a:latin typeface="Carlito"/>
                <a:cs typeface="Carlito"/>
              </a:rPr>
              <a:t>Need the </a:t>
            </a:r>
            <a:r>
              <a:rPr sz="1950" spc="-4" dirty="0">
                <a:latin typeface="Carlito"/>
                <a:cs typeface="Carlito"/>
              </a:rPr>
              <a:t>right people </a:t>
            </a:r>
            <a:r>
              <a:rPr sz="1950" dirty="0">
                <a:latin typeface="Carlito"/>
                <a:cs typeface="Carlito"/>
              </a:rPr>
              <a:t>and </a:t>
            </a:r>
            <a:r>
              <a:rPr sz="1950" spc="-8" dirty="0">
                <a:latin typeface="Carlito"/>
                <a:cs typeface="Carlito"/>
              </a:rPr>
              <a:t>solve </a:t>
            </a:r>
            <a:r>
              <a:rPr sz="1950" dirty="0">
                <a:latin typeface="Carlito"/>
                <a:cs typeface="Carlito"/>
              </a:rPr>
              <a:t>the </a:t>
            </a:r>
            <a:r>
              <a:rPr sz="1950" spc="-4" dirty="0">
                <a:latin typeface="Carlito"/>
                <a:cs typeface="Carlito"/>
              </a:rPr>
              <a:t>right</a:t>
            </a:r>
            <a:r>
              <a:rPr sz="1950" spc="-83" dirty="0">
                <a:latin typeface="Carlito"/>
                <a:cs typeface="Carlito"/>
              </a:rPr>
              <a:t> </a:t>
            </a:r>
            <a:r>
              <a:rPr sz="1950" spc="-8" dirty="0">
                <a:latin typeface="Carlito"/>
                <a:cs typeface="Carlito"/>
              </a:rPr>
              <a:t>problems</a:t>
            </a:r>
            <a:endParaRPr sz="1950">
              <a:latin typeface="Carlito"/>
              <a:cs typeface="Carlito"/>
            </a:endParaRPr>
          </a:p>
          <a:p>
            <a:pPr lvl="1">
              <a:spcBef>
                <a:spcPts val="30"/>
              </a:spcBef>
              <a:buFont typeface="Arial"/>
              <a:buChar char="•"/>
            </a:pPr>
            <a:endParaRPr sz="2175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250" spc="-8" dirty="0">
                <a:latin typeface="Carlito"/>
                <a:cs typeface="Carlito"/>
              </a:rPr>
              <a:t>Costs </a:t>
            </a:r>
            <a:r>
              <a:rPr sz="2250" spc="-11" dirty="0">
                <a:latin typeface="Carlito"/>
                <a:cs typeface="Carlito"/>
              </a:rPr>
              <a:t>escalate </a:t>
            </a:r>
            <a:r>
              <a:rPr sz="2250" spc="-8" dirty="0">
                <a:latin typeface="Carlito"/>
                <a:cs typeface="Carlito"/>
              </a:rPr>
              <a:t>too</a:t>
            </a:r>
            <a:r>
              <a:rPr sz="2250" spc="-23" dirty="0">
                <a:latin typeface="Carlito"/>
                <a:cs typeface="Carlito"/>
              </a:rPr>
              <a:t> </a:t>
            </a:r>
            <a:r>
              <a:rPr sz="2250" spc="-19" dirty="0">
                <a:latin typeface="Carlito"/>
                <a:cs typeface="Carlito"/>
              </a:rPr>
              <a:t>fast</a:t>
            </a:r>
            <a:endParaRPr sz="2250">
              <a:latin typeface="Carlito"/>
              <a:cs typeface="Carlito"/>
            </a:endParaRPr>
          </a:p>
          <a:p>
            <a:pPr marL="567214" lvl="1" indent="-215265">
              <a:spcBef>
                <a:spcPts val="11"/>
              </a:spcBef>
              <a:buChar char="•"/>
              <a:tabLst>
                <a:tab pos="567214" algn="l"/>
                <a:tab pos="567690" algn="l"/>
              </a:tabLst>
            </a:pPr>
            <a:r>
              <a:rPr sz="1950" spc="-34" dirty="0">
                <a:latin typeface="Arial"/>
                <a:cs typeface="Arial"/>
              </a:rPr>
              <a:t>Isn’t </a:t>
            </a:r>
            <a:r>
              <a:rPr sz="1950" spc="-120" dirty="0">
                <a:latin typeface="Arial"/>
                <a:cs typeface="Arial"/>
              </a:rPr>
              <a:t>necessary </a:t>
            </a:r>
            <a:r>
              <a:rPr sz="1950" spc="19" dirty="0">
                <a:latin typeface="Arial"/>
                <a:cs typeface="Arial"/>
              </a:rPr>
              <a:t>to </a:t>
            </a:r>
            <a:r>
              <a:rPr sz="1950" spc="-64" dirty="0">
                <a:latin typeface="Arial"/>
                <a:cs typeface="Arial"/>
              </a:rPr>
              <a:t>capture</a:t>
            </a:r>
            <a:r>
              <a:rPr sz="1950" spc="-341" dirty="0">
                <a:latin typeface="Arial"/>
                <a:cs typeface="Arial"/>
              </a:rPr>
              <a:t> </a:t>
            </a:r>
            <a:r>
              <a:rPr sz="1950" spc="-158" dirty="0">
                <a:latin typeface="Arial"/>
                <a:cs typeface="Arial"/>
              </a:rPr>
              <a:t>100%</a:t>
            </a:r>
            <a:endParaRPr sz="1950">
              <a:latin typeface="Arial"/>
              <a:cs typeface="Arial"/>
            </a:endParaRPr>
          </a:p>
          <a:p>
            <a:pPr lvl="1">
              <a:spcBef>
                <a:spcPts val="4"/>
              </a:spcBef>
              <a:buFont typeface="Arial"/>
              <a:buChar char="•"/>
            </a:pPr>
            <a:endParaRPr sz="2025">
              <a:latin typeface="Arial"/>
              <a:cs typeface="Arial"/>
            </a:endParaRPr>
          </a:p>
          <a:p>
            <a:pPr marL="266224" marR="2541746" indent="-266224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250" spc="-11" dirty="0">
                <a:latin typeface="Carlito"/>
                <a:cs typeface="Carlito"/>
              </a:rPr>
              <a:t>Many </a:t>
            </a:r>
            <a:r>
              <a:rPr sz="2250" spc="-8" dirty="0">
                <a:latin typeface="Carlito"/>
                <a:cs typeface="Carlito"/>
              </a:rPr>
              <a:t>sources </a:t>
            </a:r>
            <a:r>
              <a:rPr sz="2250" spc="-4" dirty="0">
                <a:latin typeface="Carlito"/>
                <a:cs typeface="Carlito"/>
              </a:rPr>
              <a:t>of </a:t>
            </a:r>
            <a:r>
              <a:rPr sz="2250" spc="-8" dirty="0">
                <a:latin typeface="Carlito"/>
                <a:cs typeface="Carlito"/>
              </a:rPr>
              <a:t>big </a:t>
            </a:r>
            <a:r>
              <a:rPr sz="2250" spc="-15" dirty="0">
                <a:latin typeface="Carlito"/>
                <a:cs typeface="Carlito"/>
              </a:rPr>
              <a:t>data  </a:t>
            </a:r>
            <a:r>
              <a:rPr sz="2250" dirty="0">
                <a:latin typeface="Carlito"/>
                <a:cs typeface="Carlito"/>
              </a:rPr>
              <a:t>is</a:t>
            </a:r>
            <a:r>
              <a:rPr sz="2250" spc="-4" dirty="0">
                <a:latin typeface="Carlito"/>
                <a:cs typeface="Carlito"/>
              </a:rPr>
              <a:t> </a:t>
            </a:r>
            <a:r>
              <a:rPr sz="2250" spc="-11" dirty="0">
                <a:latin typeface="Carlito"/>
                <a:cs typeface="Carlito"/>
              </a:rPr>
              <a:t>privacy</a:t>
            </a:r>
            <a:endParaRPr sz="2250">
              <a:latin typeface="Carlito"/>
              <a:cs typeface="Carlito"/>
            </a:endParaRPr>
          </a:p>
          <a:p>
            <a:pPr marL="567214" lvl="1" indent="-215265">
              <a:spcBef>
                <a:spcPts val="11"/>
              </a:spcBef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950" spc="-4" dirty="0">
                <a:latin typeface="Carlito"/>
                <a:cs typeface="Carlito"/>
              </a:rPr>
              <a:t>self-regulation</a:t>
            </a:r>
            <a:endParaRPr sz="1950">
              <a:latin typeface="Carlito"/>
              <a:cs typeface="Carlito"/>
            </a:endParaRPr>
          </a:p>
          <a:p>
            <a:pPr marL="567214" lvl="1" indent="-215265">
              <a:buFont typeface="Arial"/>
              <a:buChar char="•"/>
              <a:tabLst>
                <a:tab pos="567214" algn="l"/>
                <a:tab pos="567690" algn="l"/>
              </a:tabLst>
            </a:pPr>
            <a:r>
              <a:rPr sz="1950" spc="-11" dirty="0">
                <a:latin typeface="Carlito"/>
                <a:cs typeface="Carlito"/>
              </a:rPr>
              <a:t>Legal</a:t>
            </a:r>
            <a:r>
              <a:rPr sz="1950" spc="-23" dirty="0">
                <a:latin typeface="Carlito"/>
                <a:cs typeface="Carlito"/>
              </a:rPr>
              <a:t> </a:t>
            </a:r>
            <a:r>
              <a:rPr sz="1950" spc="-4" dirty="0">
                <a:latin typeface="Carlito"/>
                <a:cs typeface="Carlito"/>
              </a:rPr>
              <a:t>regulation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3218" y="4820107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22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57800" y="2057352"/>
            <a:ext cx="2700338" cy="2689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7256" y="9201"/>
            <a:ext cx="2747963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Storing Big</a:t>
            </a:r>
            <a:r>
              <a:rPr sz="3000" u="heavy" spc="-41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Data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544955" y="730180"/>
            <a:ext cx="5467826" cy="4217981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281940" indent="-272891">
              <a:spcBef>
                <a:spcPts val="671"/>
              </a:spcBef>
              <a:buSzPct val="96875"/>
              <a:buFont typeface="Wingdings"/>
              <a:buChar char=""/>
              <a:tabLst>
                <a:tab pos="282416" algn="l"/>
              </a:tabLst>
            </a:pPr>
            <a:r>
              <a:rPr sz="2400" b="1" spc="-4" dirty="0">
                <a:latin typeface="Carlito"/>
                <a:cs typeface="Carlito"/>
              </a:rPr>
              <a:t>Analyzing </a:t>
            </a:r>
            <a:r>
              <a:rPr sz="2400" b="1" spc="-8" dirty="0">
                <a:latin typeface="Carlito"/>
                <a:cs typeface="Carlito"/>
              </a:rPr>
              <a:t>your </a:t>
            </a:r>
            <a:r>
              <a:rPr sz="2400" b="1" spc="-11" dirty="0">
                <a:latin typeface="Carlito"/>
                <a:cs typeface="Carlito"/>
              </a:rPr>
              <a:t>data</a:t>
            </a:r>
            <a:r>
              <a:rPr sz="2400" b="1" spc="-49" dirty="0">
                <a:latin typeface="Carlito"/>
                <a:cs typeface="Carlito"/>
              </a:rPr>
              <a:t> </a:t>
            </a:r>
            <a:r>
              <a:rPr sz="2400" b="1" spc="-8" dirty="0">
                <a:latin typeface="Carlito"/>
                <a:cs typeface="Carlito"/>
              </a:rPr>
              <a:t>characteristics</a:t>
            </a:r>
            <a:endParaRPr sz="2400">
              <a:latin typeface="Carlito"/>
              <a:cs typeface="Carlito"/>
            </a:endParaRPr>
          </a:p>
          <a:p>
            <a:pPr marL="395764" indent="-386715">
              <a:spcBef>
                <a:spcPts val="518"/>
              </a:spcBef>
              <a:buFont typeface="Arial"/>
              <a:buChar char="•"/>
              <a:tabLst>
                <a:tab pos="395764" algn="l"/>
                <a:tab pos="396240" algn="l"/>
              </a:tabLst>
            </a:pPr>
            <a:r>
              <a:rPr sz="2100" spc="-8" dirty="0">
                <a:latin typeface="Carlito"/>
                <a:cs typeface="Carlito"/>
              </a:rPr>
              <a:t>Selecting </a:t>
            </a:r>
            <a:r>
              <a:rPr sz="2100" spc="-15" dirty="0">
                <a:latin typeface="Carlito"/>
                <a:cs typeface="Carlito"/>
              </a:rPr>
              <a:t>data </a:t>
            </a:r>
            <a:r>
              <a:rPr sz="2100" spc="-11" dirty="0">
                <a:latin typeface="Carlito"/>
                <a:cs typeface="Carlito"/>
              </a:rPr>
              <a:t>sources </a:t>
            </a:r>
            <a:r>
              <a:rPr sz="2100" spc="-19" dirty="0">
                <a:latin typeface="Carlito"/>
                <a:cs typeface="Carlito"/>
              </a:rPr>
              <a:t>for</a:t>
            </a:r>
            <a:r>
              <a:rPr sz="2100" spc="34" dirty="0">
                <a:latin typeface="Carlito"/>
                <a:cs typeface="Carlito"/>
              </a:rPr>
              <a:t> </a:t>
            </a:r>
            <a:r>
              <a:rPr sz="2100" spc="-8" dirty="0">
                <a:latin typeface="Carlito"/>
                <a:cs typeface="Carlito"/>
              </a:rPr>
              <a:t>analysis</a:t>
            </a:r>
            <a:endParaRPr sz="2100">
              <a:latin typeface="Carlito"/>
              <a:cs typeface="Carlito"/>
            </a:endParaRPr>
          </a:p>
          <a:p>
            <a:pPr marL="266700" indent="-257175">
              <a:spcBef>
                <a:spcPts val="506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100" spc="-8" dirty="0">
                <a:latin typeface="Carlito"/>
                <a:cs typeface="Carlito"/>
              </a:rPr>
              <a:t>Eliminating </a:t>
            </a:r>
            <a:r>
              <a:rPr sz="2100" spc="-11" dirty="0">
                <a:latin typeface="Carlito"/>
                <a:cs typeface="Carlito"/>
              </a:rPr>
              <a:t>redundant</a:t>
            </a:r>
            <a:r>
              <a:rPr sz="2100" spc="34" dirty="0">
                <a:latin typeface="Carlito"/>
                <a:cs typeface="Carlito"/>
              </a:rPr>
              <a:t> </a:t>
            </a:r>
            <a:r>
              <a:rPr sz="2100" spc="-15" dirty="0">
                <a:latin typeface="Carlito"/>
                <a:cs typeface="Carlito"/>
              </a:rPr>
              <a:t>data</a:t>
            </a:r>
            <a:endParaRPr sz="2100">
              <a:latin typeface="Carlito"/>
              <a:cs typeface="Carlito"/>
            </a:endParaRPr>
          </a:p>
          <a:p>
            <a:pPr marL="266700" indent="-257175">
              <a:spcBef>
                <a:spcPts val="503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100" spc="-11" dirty="0">
                <a:latin typeface="Carlito"/>
                <a:cs typeface="Carlito"/>
              </a:rPr>
              <a:t>Establishing </a:t>
            </a:r>
            <a:r>
              <a:rPr sz="2100" spc="-4" dirty="0">
                <a:latin typeface="Carlito"/>
                <a:cs typeface="Carlito"/>
              </a:rPr>
              <a:t>the </a:t>
            </a:r>
            <a:r>
              <a:rPr sz="2100" spc="-15" dirty="0">
                <a:latin typeface="Carlito"/>
                <a:cs typeface="Carlito"/>
              </a:rPr>
              <a:t>role </a:t>
            </a:r>
            <a:r>
              <a:rPr sz="2100" spc="-4" dirty="0">
                <a:latin typeface="Carlito"/>
                <a:cs typeface="Carlito"/>
              </a:rPr>
              <a:t>of</a:t>
            </a:r>
            <a:r>
              <a:rPr sz="2100" spc="68" dirty="0">
                <a:latin typeface="Carlito"/>
                <a:cs typeface="Carlito"/>
              </a:rPr>
              <a:t> </a:t>
            </a:r>
            <a:r>
              <a:rPr sz="2100" spc="-4" dirty="0">
                <a:latin typeface="Carlito"/>
                <a:cs typeface="Carlito"/>
              </a:rPr>
              <a:t>NoSQL</a:t>
            </a:r>
            <a:endParaRPr sz="2100">
              <a:latin typeface="Carlito"/>
              <a:cs typeface="Carlito"/>
            </a:endParaRPr>
          </a:p>
          <a:p>
            <a:pPr marL="281940" indent="-272891">
              <a:spcBef>
                <a:spcPts val="563"/>
              </a:spcBef>
              <a:buSzPct val="96875"/>
              <a:buFont typeface="Wingdings"/>
              <a:buChar char=""/>
              <a:tabLst>
                <a:tab pos="282416" algn="l"/>
              </a:tabLst>
            </a:pPr>
            <a:r>
              <a:rPr sz="2400" b="1" spc="-4" dirty="0">
                <a:latin typeface="Carlito"/>
                <a:cs typeface="Carlito"/>
              </a:rPr>
              <a:t>Overview </a:t>
            </a:r>
            <a:r>
              <a:rPr sz="2400" b="1" dirty="0">
                <a:latin typeface="Carlito"/>
                <a:cs typeface="Carlito"/>
              </a:rPr>
              <a:t>of Big </a:t>
            </a:r>
            <a:r>
              <a:rPr sz="2400" b="1" spc="-15" dirty="0">
                <a:latin typeface="Carlito"/>
                <a:cs typeface="Carlito"/>
              </a:rPr>
              <a:t>Data</a:t>
            </a:r>
            <a:r>
              <a:rPr sz="2400" b="1" spc="-45" dirty="0">
                <a:latin typeface="Carlito"/>
                <a:cs typeface="Carlito"/>
              </a:rPr>
              <a:t> </a:t>
            </a:r>
            <a:r>
              <a:rPr sz="2400" b="1" spc="-15" dirty="0">
                <a:latin typeface="Carlito"/>
                <a:cs typeface="Carlito"/>
              </a:rPr>
              <a:t>stores</a:t>
            </a:r>
            <a:endParaRPr sz="2400">
              <a:latin typeface="Carlito"/>
              <a:cs typeface="Carlito"/>
            </a:endParaRPr>
          </a:p>
          <a:p>
            <a:pPr marL="266700" marR="3810" indent="-257175">
              <a:spcBef>
                <a:spcPts val="578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4" dirty="0">
                <a:latin typeface="Carlito"/>
                <a:cs typeface="Carlito"/>
              </a:rPr>
              <a:t>models: </a:t>
            </a:r>
            <a:r>
              <a:rPr sz="2400" spc="-34" dirty="0">
                <a:latin typeface="Carlito"/>
                <a:cs typeface="Carlito"/>
              </a:rPr>
              <a:t>key </a:t>
            </a:r>
            <a:r>
              <a:rPr sz="2400" spc="-8" dirty="0">
                <a:latin typeface="Carlito"/>
                <a:cs typeface="Carlito"/>
              </a:rPr>
              <a:t>value, graph, document,  column-family</a:t>
            </a:r>
            <a:endParaRPr sz="2400">
              <a:latin typeface="Carlito"/>
              <a:cs typeface="Carlito"/>
            </a:endParaRPr>
          </a:p>
          <a:p>
            <a:pPr marL="266700" indent="-257175">
              <a:spcBef>
                <a:spcPts val="578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spc="-4" dirty="0">
                <a:latin typeface="Carlito"/>
                <a:cs typeface="Carlito"/>
              </a:rPr>
              <a:t>Hadoop </a:t>
            </a:r>
            <a:r>
              <a:rPr sz="2400" spc="-11" dirty="0">
                <a:latin typeface="Carlito"/>
                <a:cs typeface="Carlito"/>
              </a:rPr>
              <a:t>Distributed </a:t>
            </a:r>
            <a:r>
              <a:rPr sz="2400" spc="-4" dirty="0">
                <a:latin typeface="Carlito"/>
                <a:cs typeface="Carlito"/>
              </a:rPr>
              <a:t>File</a:t>
            </a:r>
            <a:r>
              <a:rPr sz="2400" spc="41" dirty="0">
                <a:latin typeface="Carlito"/>
                <a:cs typeface="Carlito"/>
              </a:rPr>
              <a:t> </a:t>
            </a:r>
            <a:r>
              <a:rPr sz="2400" spc="-19" dirty="0">
                <a:latin typeface="Carlito"/>
                <a:cs typeface="Carlito"/>
              </a:rPr>
              <a:t>System</a:t>
            </a:r>
            <a:endParaRPr sz="2400">
              <a:latin typeface="Carlito"/>
              <a:cs typeface="Carlito"/>
            </a:endParaRPr>
          </a:p>
          <a:p>
            <a:pPr marL="266700" indent="-257175">
              <a:spcBef>
                <a:spcPts val="578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dirty="0">
                <a:latin typeface="Carlito"/>
                <a:cs typeface="Carlito"/>
              </a:rPr>
              <a:t>HBase</a:t>
            </a:r>
            <a:endParaRPr sz="2400">
              <a:latin typeface="Carlito"/>
              <a:cs typeface="Carlito"/>
            </a:endParaRPr>
          </a:p>
          <a:p>
            <a:pPr marL="266700" indent="-257175">
              <a:spcBef>
                <a:spcPts val="578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400" spc="-11" dirty="0">
                <a:latin typeface="Carlito"/>
                <a:cs typeface="Carlito"/>
              </a:rPr>
              <a:t>Hive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34454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6652" y="148609"/>
            <a:ext cx="3272314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8" dirty="0">
                <a:uFill>
                  <a:solidFill>
                    <a:srgbClr val="000000"/>
                  </a:solidFill>
                </a:uFill>
              </a:rPr>
              <a:t>Processing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Big</a:t>
            </a:r>
            <a:r>
              <a:rPr sz="3000" u="heavy" spc="-26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Data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544955" y="890206"/>
            <a:ext cx="5859304" cy="36715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Font typeface="Wingdings"/>
              <a:buChar char=""/>
              <a:tabLst>
                <a:tab pos="266700" algn="l"/>
              </a:tabLst>
            </a:pPr>
            <a:r>
              <a:rPr sz="2025" b="1" spc="-11" dirty="0">
                <a:latin typeface="Carlito"/>
                <a:cs typeface="Carlito"/>
              </a:rPr>
              <a:t>Integrating disparate data</a:t>
            </a:r>
            <a:r>
              <a:rPr sz="2025" b="1" spc="23" dirty="0">
                <a:latin typeface="Carlito"/>
                <a:cs typeface="Carlito"/>
              </a:rPr>
              <a:t> </a:t>
            </a:r>
            <a:r>
              <a:rPr sz="2025" b="1" spc="-15" dirty="0">
                <a:latin typeface="Carlito"/>
                <a:cs typeface="Carlito"/>
              </a:rPr>
              <a:t>stores</a:t>
            </a:r>
            <a:endParaRPr sz="2025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025" dirty="0">
                <a:latin typeface="Carlito"/>
                <a:cs typeface="Carlito"/>
              </a:rPr>
              <a:t>Mapping </a:t>
            </a:r>
            <a:r>
              <a:rPr sz="2025" spc="-15" dirty="0">
                <a:latin typeface="Carlito"/>
                <a:cs typeface="Carlito"/>
              </a:rPr>
              <a:t>data to </a:t>
            </a:r>
            <a:r>
              <a:rPr sz="2025" dirty="0">
                <a:latin typeface="Carlito"/>
                <a:cs typeface="Carlito"/>
              </a:rPr>
              <a:t>the </a:t>
            </a:r>
            <a:r>
              <a:rPr sz="2025" spc="-11" dirty="0">
                <a:latin typeface="Carlito"/>
                <a:cs typeface="Carlito"/>
              </a:rPr>
              <a:t>programming</a:t>
            </a:r>
            <a:r>
              <a:rPr sz="2025" spc="-23" dirty="0">
                <a:latin typeface="Carlito"/>
                <a:cs typeface="Carlito"/>
              </a:rPr>
              <a:t> </a:t>
            </a:r>
            <a:r>
              <a:rPr sz="2025" spc="-11" dirty="0">
                <a:latin typeface="Carlito"/>
                <a:cs typeface="Carlito"/>
              </a:rPr>
              <a:t>framework</a:t>
            </a:r>
            <a:endParaRPr sz="2025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025" spc="-4" dirty="0">
                <a:latin typeface="Carlito"/>
                <a:cs typeface="Carlito"/>
              </a:rPr>
              <a:t>Connecting </a:t>
            </a:r>
            <a:r>
              <a:rPr sz="2025" dirty="0">
                <a:latin typeface="Carlito"/>
                <a:cs typeface="Carlito"/>
              </a:rPr>
              <a:t>and </a:t>
            </a:r>
            <a:r>
              <a:rPr sz="2025" spc="-11" dirty="0">
                <a:latin typeface="Carlito"/>
                <a:cs typeface="Carlito"/>
              </a:rPr>
              <a:t>extracting </a:t>
            </a:r>
            <a:r>
              <a:rPr sz="2025" spc="-15" dirty="0">
                <a:latin typeface="Carlito"/>
                <a:cs typeface="Carlito"/>
              </a:rPr>
              <a:t>data from</a:t>
            </a:r>
            <a:r>
              <a:rPr sz="2025" spc="-34" dirty="0">
                <a:latin typeface="Carlito"/>
                <a:cs typeface="Carlito"/>
              </a:rPr>
              <a:t> </a:t>
            </a:r>
            <a:r>
              <a:rPr sz="2025" spc="-19" dirty="0">
                <a:latin typeface="Carlito"/>
                <a:cs typeface="Carlito"/>
              </a:rPr>
              <a:t>storage</a:t>
            </a:r>
            <a:endParaRPr sz="2025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025" spc="-23" dirty="0">
                <a:latin typeface="Carlito"/>
                <a:cs typeface="Carlito"/>
              </a:rPr>
              <a:t>Transforming </a:t>
            </a:r>
            <a:r>
              <a:rPr sz="2025" spc="-15" dirty="0">
                <a:latin typeface="Carlito"/>
                <a:cs typeface="Carlito"/>
              </a:rPr>
              <a:t>data </a:t>
            </a:r>
            <a:r>
              <a:rPr sz="2025" spc="-19" dirty="0">
                <a:latin typeface="Carlito"/>
                <a:cs typeface="Carlito"/>
              </a:rPr>
              <a:t>for</a:t>
            </a:r>
            <a:r>
              <a:rPr sz="2025" spc="-4" dirty="0">
                <a:latin typeface="Carlito"/>
                <a:cs typeface="Carlito"/>
              </a:rPr>
              <a:t> </a:t>
            </a:r>
            <a:r>
              <a:rPr sz="2025" spc="-11" dirty="0">
                <a:latin typeface="Carlito"/>
                <a:cs typeface="Carlito"/>
              </a:rPr>
              <a:t>processing</a:t>
            </a:r>
            <a:endParaRPr sz="2025">
              <a:latin typeface="Carlito"/>
              <a:cs typeface="Carlito"/>
            </a:endParaRPr>
          </a:p>
          <a:p>
            <a:pPr marL="266700" marR="1085374" indent="-257175">
              <a:lnSpc>
                <a:spcPts val="1943"/>
              </a:lnSpc>
              <a:spcBef>
                <a:spcPts val="472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025" spc="-4" dirty="0">
                <a:latin typeface="Carlito"/>
                <a:cs typeface="Carlito"/>
              </a:rPr>
              <a:t>Subdividing </a:t>
            </a:r>
            <a:r>
              <a:rPr sz="2025" spc="-15" dirty="0">
                <a:latin typeface="Carlito"/>
                <a:cs typeface="Carlito"/>
              </a:rPr>
              <a:t>data </a:t>
            </a:r>
            <a:r>
              <a:rPr sz="2025" dirty="0">
                <a:latin typeface="Carlito"/>
                <a:cs typeface="Carlito"/>
              </a:rPr>
              <a:t>in </a:t>
            </a:r>
            <a:r>
              <a:rPr sz="2025" spc="-11" dirty="0">
                <a:latin typeface="Carlito"/>
                <a:cs typeface="Carlito"/>
              </a:rPr>
              <a:t>preparation </a:t>
            </a:r>
            <a:r>
              <a:rPr sz="2025" spc="-19" dirty="0">
                <a:latin typeface="Carlito"/>
                <a:cs typeface="Carlito"/>
              </a:rPr>
              <a:t>for </a:t>
            </a:r>
            <a:r>
              <a:rPr sz="2025" spc="-4" dirty="0">
                <a:latin typeface="Carlito"/>
                <a:cs typeface="Carlito"/>
              </a:rPr>
              <a:t>Hadoop  </a:t>
            </a:r>
            <a:r>
              <a:rPr sz="2025" spc="-8" dirty="0">
                <a:latin typeface="Carlito"/>
                <a:cs typeface="Carlito"/>
              </a:rPr>
              <a:t>MapReduce</a:t>
            </a:r>
            <a:endParaRPr sz="2025">
              <a:latin typeface="Carlito"/>
              <a:cs typeface="Carlito"/>
            </a:endParaRPr>
          </a:p>
          <a:p>
            <a:pPr>
              <a:spcBef>
                <a:spcPts val="23"/>
              </a:spcBef>
            </a:pPr>
            <a:endParaRPr sz="1988">
              <a:latin typeface="Carlito"/>
              <a:cs typeface="Carlito"/>
            </a:endParaRPr>
          </a:p>
          <a:p>
            <a:pPr marL="266700" indent="-257175">
              <a:buFont typeface="Wingdings"/>
              <a:buChar char=""/>
              <a:tabLst>
                <a:tab pos="266700" algn="l"/>
              </a:tabLst>
            </a:pPr>
            <a:r>
              <a:rPr sz="2025" b="1" spc="-4" dirty="0">
                <a:latin typeface="Carlito"/>
                <a:cs typeface="Carlito"/>
              </a:rPr>
              <a:t>Employing </a:t>
            </a:r>
            <a:r>
              <a:rPr sz="2025" b="1" dirty="0">
                <a:latin typeface="Carlito"/>
                <a:cs typeface="Carlito"/>
              </a:rPr>
              <a:t>Hadoop</a:t>
            </a:r>
            <a:r>
              <a:rPr sz="2025" b="1" spc="-30" dirty="0">
                <a:latin typeface="Carlito"/>
                <a:cs typeface="Carlito"/>
              </a:rPr>
              <a:t> </a:t>
            </a:r>
            <a:r>
              <a:rPr sz="2025" b="1" spc="-8" dirty="0">
                <a:latin typeface="Carlito"/>
                <a:cs typeface="Carlito"/>
              </a:rPr>
              <a:t>MapReduce</a:t>
            </a:r>
            <a:endParaRPr sz="2025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025" spc="-8" dirty="0">
                <a:latin typeface="Carlito"/>
                <a:cs typeface="Carlito"/>
              </a:rPr>
              <a:t>Creating </a:t>
            </a:r>
            <a:r>
              <a:rPr sz="2025" dirty="0">
                <a:latin typeface="Carlito"/>
                <a:cs typeface="Carlito"/>
              </a:rPr>
              <a:t>the </a:t>
            </a:r>
            <a:r>
              <a:rPr sz="2025" spc="-8" dirty="0">
                <a:latin typeface="Carlito"/>
                <a:cs typeface="Carlito"/>
              </a:rPr>
              <a:t>components </a:t>
            </a:r>
            <a:r>
              <a:rPr sz="2025" spc="-4" dirty="0">
                <a:latin typeface="Carlito"/>
                <a:cs typeface="Carlito"/>
              </a:rPr>
              <a:t>of Hadoop </a:t>
            </a:r>
            <a:r>
              <a:rPr sz="2025" spc="-8" dirty="0">
                <a:latin typeface="Carlito"/>
                <a:cs typeface="Carlito"/>
              </a:rPr>
              <a:t>MapReduce</a:t>
            </a:r>
            <a:r>
              <a:rPr sz="2025" spc="-79" dirty="0">
                <a:latin typeface="Carlito"/>
                <a:cs typeface="Carlito"/>
              </a:rPr>
              <a:t> </a:t>
            </a:r>
            <a:r>
              <a:rPr sz="2025" spc="-4" dirty="0">
                <a:latin typeface="Carlito"/>
                <a:cs typeface="Carlito"/>
              </a:rPr>
              <a:t>jobs</a:t>
            </a:r>
            <a:endParaRPr sz="2025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025" spc="-8" dirty="0">
                <a:latin typeface="Carlito"/>
                <a:cs typeface="Carlito"/>
              </a:rPr>
              <a:t>Distributing </a:t>
            </a:r>
            <a:r>
              <a:rPr sz="2025" spc="-15" dirty="0">
                <a:latin typeface="Carlito"/>
                <a:cs typeface="Carlito"/>
              </a:rPr>
              <a:t>data </a:t>
            </a:r>
            <a:r>
              <a:rPr sz="2025" spc="-8" dirty="0">
                <a:latin typeface="Carlito"/>
                <a:cs typeface="Carlito"/>
              </a:rPr>
              <a:t>processing </a:t>
            </a:r>
            <a:r>
              <a:rPr sz="2025" spc="-11" dirty="0">
                <a:latin typeface="Carlito"/>
                <a:cs typeface="Carlito"/>
              </a:rPr>
              <a:t>across </a:t>
            </a:r>
            <a:r>
              <a:rPr sz="2025" spc="-4" dirty="0">
                <a:latin typeface="Carlito"/>
                <a:cs typeface="Carlito"/>
              </a:rPr>
              <a:t>server</a:t>
            </a:r>
            <a:r>
              <a:rPr sz="2025" spc="-19" dirty="0">
                <a:latin typeface="Carlito"/>
                <a:cs typeface="Carlito"/>
              </a:rPr>
              <a:t> </a:t>
            </a:r>
            <a:r>
              <a:rPr sz="2025" spc="-8" dirty="0">
                <a:latin typeface="Carlito"/>
                <a:cs typeface="Carlito"/>
              </a:rPr>
              <a:t>farms</a:t>
            </a:r>
            <a:endParaRPr sz="2025">
              <a:latin typeface="Carlito"/>
              <a:cs typeface="Carlito"/>
            </a:endParaRPr>
          </a:p>
          <a:p>
            <a:pPr marL="266700" indent="-257175">
              <a:spcBef>
                <a:spcPts val="4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025" spc="-11" dirty="0">
                <a:latin typeface="Carlito"/>
                <a:cs typeface="Carlito"/>
              </a:rPr>
              <a:t>Executing </a:t>
            </a:r>
            <a:r>
              <a:rPr sz="2025" spc="-4" dirty="0">
                <a:latin typeface="Carlito"/>
                <a:cs typeface="Carlito"/>
              </a:rPr>
              <a:t>Hadoop </a:t>
            </a:r>
            <a:r>
              <a:rPr sz="2025" spc="-8" dirty="0">
                <a:latin typeface="Carlito"/>
                <a:cs typeface="Carlito"/>
              </a:rPr>
              <a:t>MapReduce</a:t>
            </a:r>
            <a:r>
              <a:rPr sz="2025" spc="-49" dirty="0">
                <a:latin typeface="Carlito"/>
                <a:cs typeface="Carlito"/>
              </a:rPr>
              <a:t> </a:t>
            </a:r>
            <a:r>
              <a:rPr sz="2025" spc="-4" dirty="0">
                <a:latin typeface="Carlito"/>
                <a:cs typeface="Carlito"/>
              </a:rPr>
              <a:t>jobs</a:t>
            </a:r>
            <a:endParaRPr sz="2025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025" spc="-4" dirty="0">
                <a:latin typeface="Carlito"/>
                <a:cs typeface="Carlito"/>
              </a:rPr>
              <a:t>Monitoring </a:t>
            </a:r>
            <a:r>
              <a:rPr sz="2025" dirty="0">
                <a:latin typeface="Carlito"/>
                <a:cs typeface="Carlito"/>
              </a:rPr>
              <a:t>the </a:t>
            </a:r>
            <a:r>
              <a:rPr sz="2025" spc="-11" dirty="0">
                <a:latin typeface="Carlito"/>
                <a:cs typeface="Carlito"/>
              </a:rPr>
              <a:t>progress </a:t>
            </a:r>
            <a:r>
              <a:rPr sz="2025" spc="-4" dirty="0">
                <a:latin typeface="Carlito"/>
                <a:cs typeface="Carlito"/>
              </a:rPr>
              <a:t>of </a:t>
            </a:r>
            <a:r>
              <a:rPr sz="2025" dirty="0">
                <a:latin typeface="Carlito"/>
                <a:cs typeface="Carlito"/>
              </a:rPr>
              <a:t>job</a:t>
            </a:r>
            <a:r>
              <a:rPr sz="2025" spc="-34" dirty="0">
                <a:latin typeface="Carlito"/>
                <a:cs typeface="Carlito"/>
              </a:rPr>
              <a:t> </a:t>
            </a:r>
            <a:r>
              <a:rPr sz="2025" spc="-8" dirty="0">
                <a:latin typeface="Carlito"/>
                <a:cs typeface="Carlito"/>
              </a:rPr>
              <a:t>flows</a:t>
            </a:r>
            <a:endParaRPr sz="2025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93537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8462" y="152076"/>
            <a:ext cx="3266123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Benefits of Big</a:t>
            </a:r>
            <a:r>
              <a:rPr sz="3000" u="heavy" spc="-26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Data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316355" y="865060"/>
            <a:ext cx="6322219" cy="387570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419576">
              <a:spcBef>
                <a:spcPts val="71"/>
              </a:spcBef>
              <a:buSzPct val="96428"/>
              <a:buFont typeface="Arial"/>
              <a:buChar char="•"/>
              <a:tabLst>
                <a:tab pos="103346" algn="l"/>
              </a:tabLst>
            </a:pPr>
            <a:r>
              <a:rPr sz="2100" spc="-15" dirty="0">
                <a:latin typeface="Carlito"/>
                <a:cs typeface="Carlito"/>
              </a:rPr>
              <a:t>Real-</a:t>
            </a:r>
            <a:r>
              <a:rPr sz="2100" spc="-15" dirty="0">
                <a:latin typeface="Arial"/>
                <a:cs typeface="Arial"/>
              </a:rPr>
              <a:t>time </a:t>
            </a:r>
            <a:r>
              <a:rPr sz="2100" spc="-83" dirty="0">
                <a:latin typeface="Arial"/>
                <a:cs typeface="Arial"/>
              </a:rPr>
              <a:t>big data </a:t>
            </a:r>
            <a:r>
              <a:rPr sz="2100" spc="-26" dirty="0">
                <a:latin typeface="Arial"/>
                <a:cs typeface="Arial"/>
              </a:rPr>
              <a:t>isn’t </a:t>
            </a:r>
            <a:r>
              <a:rPr sz="2100" spc="-45" dirty="0">
                <a:latin typeface="Arial"/>
                <a:cs typeface="Arial"/>
              </a:rPr>
              <a:t>just </a:t>
            </a:r>
            <a:r>
              <a:rPr sz="2100" spc="-165" dirty="0">
                <a:latin typeface="Arial"/>
                <a:cs typeface="Arial"/>
              </a:rPr>
              <a:t>a </a:t>
            </a:r>
            <a:r>
              <a:rPr sz="2100" spc="-131" dirty="0">
                <a:latin typeface="Arial"/>
                <a:cs typeface="Arial"/>
              </a:rPr>
              <a:t>process </a:t>
            </a:r>
            <a:r>
              <a:rPr sz="2100" spc="-11" dirty="0">
                <a:latin typeface="Arial"/>
                <a:cs typeface="Arial"/>
              </a:rPr>
              <a:t>for </a:t>
            </a:r>
            <a:r>
              <a:rPr sz="2100" spc="-64" dirty="0">
                <a:latin typeface="Arial"/>
                <a:cs typeface="Arial"/>
              </a:rPr>
              <a:t>storing  </a:t>
            </a:r>
            <a:r>
              <a:rPr sz="2100" spc="-11" dirty="0">
                <a:latin typeface="Carlito"/>
                <a:cs typeface="Carlito"/>
              </a:rPr>
              <a:t>petabytes </a:t>
            </a:r>
            <a:r>
              <a:rPr sz="2100" spc="-4" dirty="0">
                <a:latin typeface="Carlito"/>
                <a:cs typeface="Carlito"/>
              </a:rPr>
              <a:t>or </a:t>
            </a:r>
            <a:r>
              <a:rPr sz="2100" spc="-15" dirty="0">
                <a:latin typeface="Carlito"/>
                <a:cs typeface="Carlito"/>
              </a:rPr>
              <a:t>exabytes </a:t>
            </a:r>
            <a:r>
              <a:rPr sz="2100" spc="-8" dirty="0">
                <a:latin typeface="Arial"/>
                <a:cs typeface="Arial"/>
              </a:rPr>
              <a:t>of </a:t>
            </a:r>
            <a:r>
              <a:rPr sz="2100" spc="-83" dirty="0">
                <a:latin typeface="Arial"/>
                <a:cs typeface="Arial"/>
              </a:rPr>
              <a:t>data </a:t>
            </a:r>
            <a:r>
              <a:rPr sz="2100" spc="-26" dirty="0">
                <a:latin typeface="Arial"/>
                <a:cs typeface="Arial"/>
              </a:rPr>
              <a:t>in </a:t>
            </a:r>
            <a:r>
              <a:rPr sz="2100" spc="-165" dirty="0">
                <a:latin typeface="Arial"/>
                <a:cs typeface="Arial"/>
              </a:rPr>
              <a:t>a </a:t>
            </a:r>
            <a:r>
              <a:rPr sz="2100" spc="-83" dirty="0">
                <a:latin typeface="Arial"/>
                <a:cs typeface="Arial"/>
              </a:rPr>
              <a:t>data </a:t>
            </a:r>
            <a:r>
              <a:rPr sz="2100" spc="-98" dirty="0">
                <a:latin typeface="Arial"/>
                <a:cs typeface="Arial"/>
              </a:rPr>
              <a:t>warehouse,</a:t>
            </a:r>
            <a:r>
              <a:rPr sz="2100" spc="-229" dirty="0">
                <a:latin typeface="Arial"/>
                <a:cs typeface="Arial"/>
              </a:rPr>
              <a:t> </a:t>
            </a:r>
            <a:r>
              <a:rPr sz="2100" spc="-45" dirty="0">
                <a:latin typeface="Arial"/>
                <a:cs typeface="Arial"/>
              </a:rPr>
              <a:t>It’s  </a:t>
            </a:r>
            <a:r>
              <a:rPr sz="2100" spc="-4" dirty="0">
                <a:latin typeface="Carlito"/>
                <a:cs typeface="Carlito"/>
              </a:rPr>
              <a:t>about </a:t>
            </a:r>
            <a:r>
              <a:rPr sz="2100" spc="-8" dirty="0">
                <a:latin typeface="Carlito"/>
                <a:cs typeface="Carlito"/>
              </a:rPr>
              <a:t>the </a:t>
            </a:r>
            <a:r>
              <a:rPr sz="2100" spc="-4" dirty="0">
                <a:latin typeface="Carlito"/>
                <a:cs typeface="Carlito"/>
              </a:rPr>
              <a:t>ability </a:t>
            </a:r>
            <a:r>
              <a:rPr sz="2100" spc="-15" dirty="0">
                <a:latin typeface="Carlito"/>
                <a:cs typeface="Carlito"/>
              </a:rPr>
              <a:t>to </a:t>
            </a:r>
            <a:r>
              <a:rPr sz="2100" spc="-19" dirty="0">
                <a:latin typeface="Carlito"/>
                <a:cs typeface="Carlito"/>
              </a:rPr>
              <a:t>make </a:t>
            </a:r>
            <a:r>
              <a:rPr sz="2100" spc="-15" dirty="0">
                <a:latin typeface="Carlito"/>
                <a:cs typeface="Carlito"/>
              </a:rPr>
              <a:t>better </a:t>
            </a:r>
            <a:r>
              <a:rPr sz="2100" spc="-8" dirty="0">
                <a:latin typeface="Carlito"/>
                <a:cs typeface="Carlito"/>
              </a:rPr>
              <a:t>decisions </a:t>
            </a:r>
            <a:r>
              <a:rPr sz="2100" spc="-4" dirty="0">
                <a:latin typeface="Carlito"/>
                <a:cs typeface="Carlito"/>
              </a:rPr>
              <a:t>and </a:t>
            </a:r>
            <a:r>
              <a:rPr sz="2100" spc="-26" dirty="0">
                <a:latin typeface="Carlito"/>
                <a:cs typeface="Carlito"/>
              </a:rPr>
              <a:t>take  </a:t>
            </a:r>
            <a:r>
              <a:rPr sz="2100" spc="-4" dirty="0">
                <a:latin typeface="Carlito"/>
                <a:cs typeface="Carlito"/>
              </a:rPr>
              <a:t>meaningful actions </a:t>
            </a:r>
            <a:r>
              <a:rPr sz="2100" spc="-11" dirty="0">
                <a:latin typeface="Carlito"/>
                <a:cs typeface="Carlito"/>
              </a:rPr>
              <a:t>at </a:t>
            </a:r>
            <a:r>
              <a:rPr sz="2100" spc="-4" dirty="0">
                <a:latin typeface="Carlito"/>
                <a:cs typeface="Carlito"/>
              </a:rPr>
              <a:t>the </a:t>
            </a:r>
            <a:r>
              <a:rPr sz="2100" spc="-8" dirty="0">
                <a:latin typeface="Carlito"/>
                <a:cs typeface="Carlito"/>
              </a:rPr>
              <a:t>right</a:t>
            </a:r>
            <a:r>
              <a:rPr sz="2100" spc="19" dirty="0">
                <a:latin typeface="Carlito"/>
                <a:cs typeface="Carlito"/>
              </a:rPr>
              <a:t> </a:t>
            </a:r>
            <a:r>
              <a:rPr sz="2100" spc="-4" dirty="0">
                <a:latin typeface="Carlito"/>
                <a:cs typeface="Carlito"/>
              </a:rPr>
              <a:t>time.</a:t>
            </a:r>
            <a:endParaRPr sz="2100">
              <a:latin typeface="Carlito"/>
              <a:cs typeface="Carlito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2063">
              <a:latin typeface="Carlito"/>
              <a:cs typeface="Carlito"/>
            </a:endParaRPr>
          </a:p>
          <a:p>
            <a:pPr marL="9525" marR="18574">
              <a:buSzPct val="96428"/>
              <a:buFont typeface="Arial"/>
              <a:buChar char="•"/>
              <a:tabLst>
                <a:tab pos="103346" algn="l"/>
              </a:tabLst>
            </a:pPr>
            <a:r>
              <a:rPr sz="2100" spc="-23" dirty="0">
                <a:latin typeface="Carlito"/>
                <a:cs typeface="Carlito"/>
              </a:rPr>
              <a:t>Fast </a:t>
            </a:r>
            <a:r>
              <a:rPr sz="2100" spc="-19" dirty="0">
                <a:latin typeface="Carlito"/>
                <a:cs typeface="Carlito"/>
              </a:rPr>
              <a:t>forward </a:t>
            </a:r>
            <a:r>
              <a:rPr sz="2100" spc="-15" dirty="0">
                <a:latin typeface="Carlito"/>
                <a:cs typeface="Carlito"/>
              </a:rPr>
              <a:t>to </a:t>
            </a:r>
            <a:r>
              <a:rPr sz="2100" spc="-4" dirty="0">
                <a:latin typeface="Carlito"/>
                <a:cs typeface="Carlito"/>
              </a:rPr>
              <a:t>the </a:t>
            </a:r>
            <a:r>
              <a:rPr sz="2100" spc="-11" dirty="0">
                <a:latin typeface="Carlito"/>
                <a:cs typeface="Carlito"/>
              </a:rPr>
              <a:t>present </a:t>
            </a:r>
            <a:r>
              <a:rPr sz="2100" spc="-4" dirty="0">
                <a:latin typeface="Carlito"/>
                <a:cs typeface="Carlito"/>
              </a:rPr>
              <a:t>and </a:t>
            </a:r>
            <a:r>
              <a:rPr sz="2100" spc="-8" dirty="0">
                <a:latin typeface="Carlito"/>
                <a:cs typeface="Carlito"/>
              </a:rPr>
              <a:t>technologies </a:t>
            </a:r>
            <a:r>
              <a:rPr sz="2100" spc="-23" dirty="0">
                <a:latin typeface="Carlito"/>
                <a:cs typeface="Carlito"/>
              </a:rPr>
              <a:t>like </a:t>
            </a:r>
            <a:r>
              <a:rPr sz="2100" spc="-8" dirty="0">
                <a:latin typeface="Carlito"/>
                <a:cs typeface="Carlito"/>
              </a:rPr>
              <a:t>Hadoop  give </a:t>
            </a:r>
            <a:r>
              <a:rPr sz="2100" spc="-15" dirty="0">
                <a:latin typeface="Carlito"/>
                <a:cs typeface="Carlito"/>
              </a:rPr>
              <a:t>you </a:t>
            </a:r>
            <a:r>
              <a:rPr sz="2100" spc="-4" dirty="0">
                <a:latin typeface="Carlito"/>
                <a:cs typeface="Carlito"/>
              </a:rPr>
              <a:t>the </a:t>
            </a:r>
            <a:r>
              <a:rPr sz="2100" spc="-8" dirty="0">
                <a:latin typeface="Carlito"/>
                <a:cs typeface="Carlito"/>
              </a:rPr>
              <a:t>scale </a:t>
            </a:r>
            <a:r>
              <a:rPr sz="2100" spc="-4" dirty="0">
                <a:latin typeface="Carlito"/>
                <a:cs typeface="Carlito"/>
              </a:rPr>
              <a:t>and </a:t>
            </a:r>
            <a:r>
              <a:rPr sz="2100" spc="-11" dirty="0">
                <a:latin typeface="Carlito"/>
                <a:cs typeface="Carlito"/>
              </a:rPr>
              <a:t>flexibility </a:t>
            </a:r>
            <a:r>
              <a:rPr sz="2100" spc="-15" dirty="0">
                <a:latin typeface="Carlito"/>
                <a:cs typeface="Carlito"/>
              </a:rPr>
              <a:t>to </a:t>
            </a:r>
            <a:r>
              <a:rPr sz="2100" spc="-19" dirty="0">
                <a:latin typeface="Carlito"/>
                <a:cs typeface="Carlito"/>
              </a:rPr>
              <a:t>store </a:t>
            </a:r>
            <a:r>
              <a:rPr sz="2100" spc="-15" dirty="0">
                <a:latin typeface="Carlito"/>
                <a:cs typeface="Carlito"/>
              </a:rPr>
              <a:t>data </a:t>
            </a:r>
            <a:r>
              <a:rPr sz="2100" spc="-19" dirty="0">
                <a:latin typeface="Carlito"/>
                <a:cs typeface="Carlito"/>
              </a:rPr>
              <a:t>before </a:t>
            </a:r>
            <a:r>
              <a:rPr sz="2100" spc="-15" dirty="0">
                <a:latin typeface="Carlito"/>
                <a:cs typeface="Carlito"/>
              </a:rPr>
              <a:t>you  </a:t>
            </a:r>
            <a:r>
              <a:rPr sz="2100" spc="-8" dirty="0">
                <a:latin typeface="Carlito"/>
                <a:cs typeface="Carlito"/>
              </a:rPr>
              <a:t>know </a:t>
            </a:r>
            <a:r>
              <a:rPr sz="2100" spc="-11" dirty="0">
                <a:latin typeface="Carlito"/>
                <a:cs typeface="Carlito"/>
              </a:rPr>
              <a:t>how </a:t>
            </a:r>
            <a:r>
              <a:rPr sz="2100" spc="-15" dirty="0">
                <a:latin typeface="Carlito"/>
                <a:cs typeface="Carlito"/>
              </a:rPr>
              <a:t>you are </a:t>
            </a:r>
            <a:r>
              <a:rPr sz="2100" spc="-11" dirty="0">
                <a:latin typeface="Carlito"/>
                <a:cs typeface="Carlito"/>
              </a:rPr>
              <a:t>going </a:t>
            </a:r>
            <a:r>
              <a:rPr sz="2100" spc="-15" dirty="0">
                <a:latin typeface="Carlito"/>
                <a:cs typeface="Carlito"/>
              </a:rPr>
              <a:t>to </a:t>
            </a:r>
            <a:r>
              <a:rPr sz="2100" spc="-11" dirty="0">
                <a:latin typeface="Carlito"/>
                <a:cs typeface="Carlito"/>
              </a:rPr>
              <a:t>process</a:t>
            </a:r>
            <a:r>
              <a:rPr sz="2100" spc="116" dirty="0">
                <a:latin typeface="Carlito"/>
                <a:cs typeface="Carlito"/>
              </a:rPr>
              <a:t> </a:t>
            </a:r>
            <a:r>
              <a:rPr sz="2100" spc="-4" dirty="0">
                <a:latin typeface="Carlito"/>
                <a:cs typeface="Carlito"/>
              </a:rPr>
              <a:t>it.</a:t>
            </a:r>
            <a:endParaRPr sz="2100">
              <a:latin typeface="Carlito"/>
              <a:cs typeface="Carlito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2063">
              <a:latin typeface="Carlito"/>
              <a:cs typeface="Carlito"/>
            </a:endParaRPr>
          </a:p>
          <a:p>
            <a:pPr marL="9525" marR="3810">
              <a:buSzPct val="96428"/>
              <a:buFont typeface="Arial"/>
              <a:buChar char="•"/>
              <a:tabLst>
                <a:tab pos="103346" algn="l"/>
              </a:tabLst>
            </a:pPr>
            <a:r>
              <a:rPr sz="2100" spc="-19" dirty="0">
                <a:latin typeface="Carlito"/>
                <a:cs typeface="Carlito"/>
              </a:rPr>
              <a:t>Technologies </a:t>
            </a:r>
            <a:r>
              <a:rPr sz="2100" spc="-8" dirty="0">
                <a:latin typeface="Carlito"/>
                <a:cs typeface="Carlito"/>
              </a:rPr>
              <a:t>such </a:t>
            </a:r>
            <a:r>
              <a:rPr sz="2100" spc="-4" dirty="0">
                <a:latin typeface="Carlito"/>
                <a:cs typeface="Carlito"/>
              </a:rPr>
              <a:t>as </a:t>
            </a:r>
            <a:r>
              <a:rPr sz="2100" spc="-8" dirty="0">
                <a:latin typeface="Carlito"/>
                <a:cs typeface="Carlito"/>
              </a:rPr>
              <a:t>MapReduce,Hive </a:t>
            </a:r>
            <a:r>
              <a:rPr sz="2100" spc="-4" dirty="0">
                <a:latin typeface="Carlito"/>
                <a:cs typeface="Carlito"/>
              </a:rPr>
              <a:t>and Impala enable  </a:t>
            </a:r>
            <a:r>
              <a:rPr sz="2100" spc="-15" dirty="0">
                <a:latin typeface="Carlito"/>
                <a:cs typeface="Carlito"/>
              </a:rPr>
              <a:t>you </a:t>
            </a:r>
            <a:r>
              <a:rPr sz="2100" spc="-11" dirty="0">
                <a:latin typeface="Carlito"/>
                <a:cs typeface="Carlito"/>
              </a:rPr>
              <a:t>to </a:t>
            </a:r>
            <a:r>
              <a:rPr sz="2100" spc="-4" dirty="0">
                <a:latin typeface="Carlito"/>
                <a:cs typeface="Carlito"/>
              </a:rPr>
              <a:t>run </a:t>
            </a:r>
            <a:r>
              <a:rPr sz="2100" spc="-8" dirty="0">
                <a:latin typeface="Carlito"/>
                <a:cs typeface="Carlito"/>
              </a:rPr>
              <a:t>queries </a:t>
            </a:r>
            <a:r>
              <a:rPr sz="2100" spc="-4" dirty="0">
                <a:latin typeface="Carlito"/>
                <a:cs typeface="Carlito"/>
              </a:rPr>
              <a:t>without changing the </a:t>
            </a:r>
            <a:r>
              <a:rPr sz="2100" spc="-15" dirty="0">
                <a:latin typeface="Carlito"/>
                <a:cs typeface="Carlito"/>
              </a:rPr>
              <a:t>data </a:t>
            </a:r>
            <a:r>
              <a:rPr sz="2100" spc="-11" dirty="0">
                <a:latin typeface="Carlito"/>
                <a:cs typeface="Carlito"/>
              </a:rPr>
              <a:t>structures  </a:t>
            </a:r>
            <a:r>
              <a:rPr sz="2100" spc="-8" dirty="0">
                <a:latin typeface="Carlito"/>
                <a:cs typeface="Carlito"/>
              </a:rPr>
              <a:t>underneath.</a:t>
            </a:r>
            <a:endParaRPr sz="2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0136" y="48280"/>
            <a:ext cx="6414686" cy="333264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12383">
              <a:spcBef>
                <a:spcPts val="79"/>
              </a:spcBef>
            </a:pPr>
            <a:r>
              <a:rPr dirty="0"/>
              <a:t>Benefits of Big</a:t>
            </a:r>
            <a:r>
              <a:rPr spc="-56" dirty="0"/>
              <a:t> </a:t>
            </a:r>
            <a:r>
              <a:rPr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2784824" y="732662"/>
            <a:ext cx="3574256" cy="40005"/>
          </a:xfrm>
          <a:custGeom>
            <a:avLst/>
            <a:gdLst/>
            <a:ahLst/>
            <a:cxnLst/>
            <a:rect l="l" t="t" r="r" b="b"/>
            <a:pathLst>
              <a:path w="4765675" h="53340">
                <a:moveTo>
                  <a:pt x="4765548" y="0"/>
                </a:moveTo>
                <a:lnTo>
                  <a:pt x="0" y="0"/>
                </a:lnTo>
                <a:lnTo>
                  <a:pt x="0" y="53339"/>
                </a:lnTo>
                <a:lnTo>
                  <a:pt x="4765548" y="53339"/>
                </a:lnTo>
                <a:lnTo>
                  <a:pt x="4765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1544955" y="1158811"/>
            <a:ext cx="5964555" cy="3223607"/>
          </a:xfrm>
          <a:prstGeom prst="rect">
            <a:avLst/>
          </a:prstGeom>
        </p:spPr>
        <p:txBody>
          <a:bodyPr vert="horz" wrap="square" lIns="0" tIns="66199" rIns="0" bIns="0" rtlCol="0">
            <a:spAutoFit/>
          </a:bodyPr>
          <a:lstStyle/>
          <a:p>
            <a:pPr marL="266700" marR="3810" indent="-257175">
              <a:lnSpc>
                <a:spcPct val="80000"/>
              </a:lnSpc>
              <a:spcBef>
                <a:spcPts val="52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875" spc="-8" dirty="0">
                <a:latin typeface="Carlito"/>
                <a:cs typeface="Carlito"/>
              </a:rPr>
              <a:t>Our </a:t>
            </a:r>
            <a:r>
              <a:rPr sz="1875" spc="-11" dirty="0">
                <a:latin typeface="Carlito"/>
                <a:cs typeface="Carlito"/>
              </a:rPr>
              <a:t>newest </a:t>
            </a:r>
            <a:r>
              <a:rPr sz="1875" spc="-8" dirty="0">
                <a:latin typeface="Carlito"/>
                <a:cs typeface="Carlito"/>
              </a:rPr>
              <a:t>research finds that </a:t>
            </a:r>
            <a:r>
              <a:rPr sz="1875" spc="-11" dirty="0">
                <a:latin typeface="Carlito"/>
                <a:cs typeface="Carlito"/>
              </a:rPr>
              <a:t>organizations are </a:t>
            </a:r>
            <a:r>
              <a:rPr sz="1875" spc="-8" dirty="0">
                <a:latin typeface="Carlito"/>
                <a:cs typeface="Carlito"/>
              </a:rPr>
              <a:t>using big  </a:t>
            </a:r>
            <a:r>
              <a:rPr sz="1875" spc="-15" dirty="0">
                <a:latin typeface="Carlito"/>
                <a:cs typeface="Carlito"/>
              </a:rPr>
              <a:t>data </a:t>
            </a:r>
            <a:r>
              <a:rPr sz="1875" spc="-8" dirty="0">
                <a:latin typeface="Carlito"/>
                <a:cs typeface="Carlito"/>
              </a:rPr>
              <a:t>to </a:t>
            </a:r>
            <a:r>
              <a:rPr sz="1875" spc="-15" dirty="0">
                <a:latin typeface="Carlito"/>
                <a:cs typeface="Carlito"/>
              </a:rPr>
              <a:t>target </a:t>
            </a:r>
            <a:r>
              <a:rPr sz="1875" spc="-8" dirty="0">
                <a:latin typeface="Carlito"/>
                <a:cs typeface="Carlito"/>
              </a:rPr>
              <a:t>customer-centric </a:t>
            </a:r>
            <a:r>
              <a:rPr sz="1875" spc="-11" dirty="0">
                <a:latin typeface="Carlito"/>
                <a:cs typeface="Carlito"/>
              </a:rPr>
              <a:t>outcomes, tap into </a:t>
            </a:r>
            <a:r>
              <a:rPr sz="1875" spc="-8" dirty="0">
                <a:latin typeface="Carlito"/>
                <a:cs typeface="Carlito"/>
              </a:rPr>
              <a:t>internal  </a:t>
            </a:r>
            <a:r>
              <a:rPr sz="1875" spc="-15" dirty="0">
                <a:latin typeface="Carlito"/>
                <a:cs typeface="Carlito"/>
              </a:rPr>
              <a:t>data </a:t>
            </a:r>
            <a:r>
              <a:rPr sz="1875" spc="-4" dirty="0">
                <a:latin typeface="Carlito"/>
                <a:cs typeface="Carlito"/>
              </a:rPr>
              <a:t>and build a </a:t>
            </a:r>
            <a:r>
              <a:rPr sz="1875" spc="-11" dirty="0">
                <a:latin typeface="Carlito"/>
                <a:cs typeface="Carlito"/>
              </a:rPr>
              <a:t>better information</a:t>
            </a:r>
            <a:r>
              <a:rPr sz="1875" spc="19" dirty="0">
                <a:latin typeface="Carlito"/>
                <a:cs typeface="Carlito"/>
              </a:rPr>
              <a:t> </a:t>
            </a:r>
            <a:r>
              <a:rPr sz="1875" spc="-15" dirty="0">
                <a:latin typeface="Carlito"/>
                <a:cs typeface="Carlito"/>
              </a:rPr>
              <a:t>ecosystem.</a:t>
            </a:r>
            <a:endParaRPr sz="1875">
              <a:latin typeface="Carlito"/>
              <a:cs typeface="Carlito"/>
            </a:endParaRPr>
          </a:p>
          <a:p>
            <a:pPr>
              <a:spcBef>
                <a:spcPts val="30"/>
              </a:spcBef>
              <a:buFont typeface="Arial"/>
              <a:buChar char="•"/>
            </a:pPr>
            <a:endParaRPr sz="2175">
              <a:latin typeface="Carlito"/>
              <a:cs typeface="Carlito"/>
            </a:endParaRPr>
          </a:p>
          <a:p>
            <a:pPr marL="266700" marR="458629" indent="-257175">
              <a:lnSpc>
                <a:spcPts val="1800"/>
              </a:lnSpc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875" spc="-4" dirty="0">
                <a:latin typeface="Carlito"/>
                <a:cs typeface="Carlito"/>
              </a:rPr>
              <a:t>Big </a:t>
            </a:r>
            <a:r>
              <a:rPr sz="1875" spc="-15" dirty="0">
                <a:latin typeface="Carlito"/>
                <a:cs typeface="Carlito"/>
              </a:rPr>
              <a:t>Data </a:t>
            </a:r>
            <a:r>
              <a:rPr sz="1875" spc="-4" dirty="0">
                <a:latin typeface="Carlito"/>
                <a:cs typeface="Carlito"/>
              </a:rPr>
              <a:t>is </a:t>
            </a:r>
            <a:r>
              <a:rPr sz="1875" spc="-8" dirty="0">
                <a:latin typeface="Carlito"/>
                <a:cs typeface="Carlito"/>
              </a:rPr>
              <a:t>already </a:t>
            </a:r>
            <a:r>
              <a:rPr sz="1875" dirty="0">
                <a:latin typeface="Carlito"/>
                <a:cs typeface="Carlito"/>
              </a:rPr>
              <a:t>an </a:t>
            </a:r>
            <a:r>
              <a:rPr sz="1875" spc="-8" dirty="0">
                <a:latin typeface="Carlito"/>
                <a:cs typeface="Carlito"/>
              </a:rPr>
              <a:t>important part </a:t>
            </a:r>
            <a:r>
              <a:rPr sz="1875" spc="-4" dirty="0">
                <a:latin typeface="Carlito"/>
                <a:cs typeface="Carlito"/>
              </a:rPr>
              <a:t>of the $64 billion  </a:t>
            </a:r>
            <a:r>
              <a:rPr sz="1875" spc="-8" dirty="0">
                <a:latin typeface="Carlito"/>
                <a:cs typeface="Carlito"/>
              </a:rPr>
              <a:t>database </a:t>
            </a:r>
            <a:r>
              <a:rPr sz="1875" spc="-4" dirty="0">
                <a:latin typeface="Carlito"/>
                <a:cs typeface="Carlito"/>
              </a:rPr>
              <a:t>and </a:t>
            </a:r>
            <a:r>
              <a:rPr sz="1875" spc="-15" dirty="0">
                <a:latin typeface="Carlito"/>
                <a:cs typeface="Carlito"/>
              </a:rPr>
              <a:t>data </a:t>
            </a:r>
            <a:r>
              <a:rPr sz="1875" spc="-4" dirty="0">
                <a:latin typeface="Carlito"/>
                <a:cs typeface="Carlito"/>
              </a:rPr>
              <a:t>analytics</a:t>
            </a:r>
            <a:r>
              <a:rPr sz="1875" spc="41" dirty="0">
                <a:latin typeface="Carlito"/>
                <a:cs typeface="Carlito"/>
              </a:rPr>
              <a:t> </a:t>
            </a:r>
            <a:r>
              <a:rPr sz="1875" spc="-11" dirty="0">
                <a:latin typeface="Carlito"/>
                <a:cs typeface="Carlito"/>
              </a:rPr>
              <a:t>market</a:t>
            </a:r>
            <a:endParaRPr sz="1875">
              <a:latin typeface="Carlito"/>
              <a:cs typeface="Carlito"/>
            </a:endParaRPr>
          </a:p>
          <a:p>
            <a:pPr>
              <a:spcBef>
                <a:spcPts val="23"/>
              </a:spcBef>
              <a:buFont typeface="Arial"/>
              <a:buChar char="•"/>
            </a:pPr>
            <a:endParaRPr sz="1838">
              <a:latin typeface="Carlito"/>
              <a:cs typeface="Carlito"/>
            </a:endParaRPr>
          </a:p>
          <a:p>
            <a:pPr marL="221933" marR="782479" indent="-212884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050" dirty="0"/>
              <a:t>	</a:t>
            </a:r>
            <a:r>
              <a:rPr sz="1875" spc="-4" dirty="0">
                <a:latin typeface="Carlito"/>
                <a:cs typeface="Carlito"/>
              </a:rPr>
              <a:t>It </a:t>
            </a:r>
            <a:r>
              <a:rPr sz="1875" spc="-23" dirty="0">
                <a:latin typeface="Carlito"/>
                <a:cs typeface="Carlito"/>
              </a:rPr>
              <a:t>offers </a:t>
            </a:r>
            <a:r>
              <a:rPr sz="1875" spc="-8" dirty="0">
                <a:latin typeface="Carlito"/>
                <a:cs typeface="Carlito"/>
              </a:rPr>
              <a:t>commercial </a:t>
            </a:r>
            <a:r>
              <a:rPr sz="1875" spc="-4" dirty="0">
                <a:latin typeface="Carlito"/>
                <a:cs typeface="Carlito"/>
              </a:rPr>
              <a:t>opportunities of a </a:t>
            </a:r>
            <a:r>
              <a:rPr sz="1875" spc="-11" dirty="0">
                <a:latin typeface="Carlito"/>
                <a:cs typeface="Carlito"/>
              </a:rPr>
              <a:t>comparable  </a:t>
            </a:r>
            <a:r>
              <a:rPr sz="1875" spc="-8" dirty="0">
                <a:latin typeface="Carlito"/>
                <a:cs typeface="Carlito"/>
              </a:rPr>
              <a:t>scale </a:t>
            </a:r>
            <a:r>
              <a:rPr sz="1875" spc="-11" dirty="0">
                <a:latin typeface="Carlito"/>
                <a:cs typeface="Carlito"/>
              </a:rPr>
              <a:t>to </a:t>
            </a:r>
            <a:r>
              <a:rPr sz="1875" spc="-8" dirty="0">
                <a:latin typeface="Carlito"/>
                <a:cs typeface="Carlito"/>
              </a:rPr>
              <a:t>enterprise </a:t>
            </a:r>
            <a:r>
              <a:rPr sz="1875" spc="-11" dirty="0">
                <a:latin typeface="Carlito"/>
                <a:cs typeface="Carlito"/>
              </a:rPr>
              <a:t>software </a:t>
            </a:r>
            <a:r>
              <a:rPr sz="1875" spc="-4" dirty="0">
                <a:latin typeface="Carlito"/>
                <a:cs typeface="Carlito"/>
              </a:rPr>
              <a:t>in the </a:t>
            </a:r>
            <a:r>
              <a:rPr sz="1875" spc="-11" dirty="0">
                <a:latin typeface="Carlito"/>
                <a:cs typeface="Carlito"/>
              </a:rPr>
              <a:t>late</a:t>
            </a:r>
            <a:r>
              <a:rPr sz="1875" spc="49" dirty="0">
                <a:latin typeface="Carlito"/>
                <a:cs typeface="Carlito"/>
              </a:rPr>
              <a:t> </a:t>
            </a:r>
            <a:r>
              <a:rPr sz="1875" spc="-4" dirty="0">
                <a:latin typeface="Carlito"/>
                <a:cs typeface="Carlito"/>
              </a:rPr>
              <a:t>1980s</a:t>
            </a:r>
            <a:endParaRPr sz="1875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213">
              <a:latin typeface="Carlito"/>
              <a:cs typeface="Carlito"/>
            </a:endParaRPr>
          </a:p>
          <a:p>
            <a:pPr marL="266700" marR="109061" indent="-257175">
              <a:lnSpc>
                <a:spcPct val="80000"/>
              </a:lnSpc>
              <a:spcBef>
                <a:spcPts val="4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875" spc="-4" dirty="0">
                <a:latin typeface="Carlito"/>
                <a:cs typeface="Carlito"/>
              </a:rPr>
              <a:t>And the </a:t>
            </a:r>
            <a:r>
              <a:rPr sz="1875" spc="-8" dirty="0">
                <a:latin typeface="Carlito"/>
                <a:cs typeface="Carlito"/>
              </a:rPr>
              <a:t>Internet </a:t>
            </a:r>
            <a:r>
              <a:rPr sz="1875" spc="-4" dirty="0">
                <a:latin typeface="Carlito"/>
                <a:cs typeface="Carlito"/>
              </a:rPr>
              <a:t>boom of the </a:t>
            </a:r>
            <a:r>
              <a:rPr sz="1875" spc="-8" dirty="0">
                <a:latin typeface="Carlito"/>
                <a:cs typeface="Carlito"/>
              </a:rPr>
              <a:t>1990s, </a:t>
            </a:r>
            <a:r>
              <a:rPr sz="1875" spc="-4" dirty="0">
                <a:latin typeface="Carlito"/>
                <a:cs typeface="Carlito"/>
              </a:rPr>
              <a:t>and the social media  </a:t>
            </a:r>
            <a:r>
              <a:rPr sz="1875" spc="-8" dirty="0">
                <a:latin typeface="Carlito"/>
                <a:cs typeface="Carlito"/>
              </a:rPr>
              <a:t>explosion </a:t>
            </a:r>
            <a:r>
              <a:rPr sz="1875" spc="-4" dirty="0">
                <a:latin typeface="Carlito"/>
                <a:cs typeface="Carlito"/>
              </a:rPr>
              <a:t>of</a:t>
            </a:r>
            <a:r>
              <a:rPr sz="1875" spc="-8" dirty="0">
                <a:latin typeface="Carlito"/>
                <a:cs typeface="Carlito"/>
              </a:rPr>
              <a:t> </a:t>
            </a:r>
            <a:r>
              <a:rPr sz="1875" spc="-34" dirty="0">
                <a:latin typeface="Carlito"/>
                <a:cs typeface="Carlito"/>
              </a:rPr>
              <a:t>today.</a:t>
            </a:r>
            <a:endParaRPr sz="1875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8364" y="123501"/>
            <a:ext cx="3164205" cy="470802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  <a:tabLst>
                <a:tab pos="1313498" algn="l"/>
              </a:tabLst>
            </a:pPr>
            <a:r>
              <a:rPr sz="3000" u="heavy" spc="-11" dirty="0">
                <a:uFill>
                  <a:solidFill>
                    <a:srgbClr val="000000"/>
                  </a:solidFill>
                </a:uFill>
              </a:rPr>
              <a:t>Future	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of Big</a:t>
            </a:r>
            <a:r>
              <a:rPr sz="3000" u="heavy" spc="-4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4" dirty="0">
                <a:uFill>
                  <a:solidFill>
                    <a:srgbClr val="000000"/>
                  </a:solidFill>
                </a:uFill>
              </a:rPr>
              <a:t>Data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544955" y="693610"/>
            <a:ext cx="5759768" cy="440264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66700" marR="314325" indent="-257175">
              <a:spcBef>
                <a:spcPts val="7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100" spc="-4" dirty="0">
                <a:latin typeface="Carlito"/>
                <a:cs typeface="Carlito"/>
              </a:rPr>
              <a:t>$15 </a:t>
            </a:r>
            <a:r>
              <a:rPr sz="2100" spc="-8" dirty="0">
                <a:latin typeface="Carlito"/>
                <a:cs typeface="Carlito"/>
              </a:rPr>
              <a:t>billion </a:t>
            </a:r>
            <a:r>
              <a:rPr sz="2100" spc="-4" dirty="0">
                <a:latin typeface="Carlito"/>
                <a:cs typeface="Carlito"/>
              </a:rPr>
              <a:t>on </a:t>
            </a:r>
            <a:r>
              <a:rPr sz="2100" spc="-11" dirty="0">
                <a:latin typeface="Carlito"/>
                <a:cs typeface="Carlito"/>
              </a:rPr>
              <a:t>software </a:t>
            </a:r>
            <a:r>
              <a:rPr sz="2100" spc="-8" dirty="0">
                <a:latin typeface="Carlito"/>
                <a:cs typeface="Carlito"/>
              </a:rPr>
              <a:t>firms only specializing </a:t>
            </a:r>
            <a:r>
              <a:rPr sz="2100" spc="-4" dirty="0">
                <a:latin typeface="Carlito"/>
                <a:cs typeface="Carlito"/>
              </a:rPr>
              <a:t>in  </a:t>
            </a:r>
            <a:r>
              <a:rPr sz="2100" spc="-15" dirty="0">
                <a:latin typeface="Carlito"/>
                <a:cs typeface="Carlito"/>
              </a:rPr>
              <a:t>data </a:t>
            </a:r>
            <a:r>
              <a:rPr sz="2100" spc="-8" dirty="0">
                <a:latin typeface="Carlito"/>
                <a:cs typeface="Carlito"/>
              </a:rPr>
              <a:t>management </a:t>
            </a:r>
            <a:r>
              <a:rPr sz="2100" spc="-4" dirty="0">
                <a:latin typeface="Carlito"/>
                <a:cs typeface="Carlito"/>
              </a:rPr>
              <a:t>and</a:t>
            </a:r>
            <a:r>
              <a:rPr sz="2100" spc="26" dirty="0">
                <a:latin typeface="Carlito"/>
                <a:cs typeface="Carlito"/>
              </a:rPr>
              <a:t> </a:t>
            </a:r>
            <a:r>
              <a:rPr sz="2100" spc="-4" dirty="0">
                <a:latin typeface="Carlito"/>
                <a:cs typeface="Carlito"/>
              </a:rPr>
              <a:t>analytics.</a:t>
            </a:r>
            <a:endParaRPr sz="2100">
              <a:latin typeface="Carlito"/>
              <a:cs typeface="Carlito"/>
            </a:endParaRPr>
          </a:p>
          <a:p>
            <a:pPr marL="266700" marR="82391" indent="-257175">
              <a:spcBef>
                <a:spcPts val="503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100" spc="-8" dirty="0">
                <a:latin typeface="Carlito"/>
                <a:cs typeface="Carlito"/>
              </a:rPr>
              <a:t>This industry </a:t>
            </a:r>
            <a:r>
              <a:rPr sz="2100" spc="-4" dirty="0">
                <a:latin typeface="Carlito"/>
                <a:cs typeface="Carlito"/>
              </a:rPr>
              <a:t>on its </a:t>
            </a:r>
            <a:r>
              <a:rPr sz="2100" spc="-8" dirty="0">
                <a:latin typeface="Carlito"/>
                <a:cs typeface="Carlito"/>
              </a:rPr>
              <a:t>own </a:t>
            </a:r>
            <a:r>
              <a:rPr sz="2100" spc="-4" dirty="0">
                <a:latin typeface="Carlito"/>
                <a:cs typeface="Carlito"/>
              </a:rPr>
              <a:t>is </a:t>
            </a:r>
            <a:r>
              <a:rPr sz="2100" spc="-8" dirty="0">
                <a:latin typeface="Carlito"/>
                <a:cs typeface="Carlito"/>
              </a:rPr>
              <a:t>worth </a:t>
            </a:r>
            <a:r>
              <a:rPr sz="2100" spc="-11" dirty="0">
                <a:latin typeface="Carlito"/>
                <a:cs typeface="Carlito"/>
              </a:rPr>
              <a:t>more </a:t>
            </a:r>
            <a:r>
              <a:rPr sz="2100" spc="-4" dirty="0">
                <a:latin typeface="Carlito"/>
                <a:cs typeface="Carlito"/>
              </a:rPr>
              <a:t>than $100  </a:t>
            </a:r>
            <a:r>
              <a:rPr sz="2100" spc="-8" dirty="0">
                <a:latin typeface="Carlito"/>
                <a:cs typeface="Carlito"/>
              </a:rPr>
              <a:t>billion </a:t>
            </a:r>
            <a:r>
              <a:rPr sz="2100" spc="-4" dirty="0">
                <a:latin typeface="Carlito"/>
                <a:cs typeface="Carlito"/>
              </a:rPr>
              <a:t>and </a:t>
            </a:r>
            <a:r>
              <a:rPr sz="2100" spc="-11" dirty="0">
                <a:latin typeface="Carlito"/>
                <a:cs typeface="Carlito"/>
              </a:rPr>
              <a:t>growing at </a:t>
            </a:r>
            <a:r>
              <a:rPr sz="2100" spc="-8" dirty="0">
                <a:latin typeface="Carlito"/>
                <a:cs typeface="Carlito"/>
              </a:rPr>
              <a:t>almost </a:t>
            </a:r>
            <a:r>
              <a:rPr sz="2100" spc="-4" dirty="0">
                <a:latin typeface="Carlito"/>
                <a:cs typeface="Carlito"/>
              </a:rPr>
              <a:t>10% a </a:t>
            </a:r>
            <a:r>
              <a:rPr sz="2100" spc="-11" dirty="0">
                <a:latin typeface="Carlito"/>
                <a:cs typeface="Carlito"/>
              </a:rPr>
              <a:t>year </a:t>
            </a:r>
            <a:r>
              <a:rPr sz="2100" spc="-4" dirty="0">
                <a:latin typeface="Carlito"/>
                <a:cs typeface="Carlito"/>
              </a:rPr>
              <a:t>which is  </a:t>
            </a:r>
            <a:r>
              <a:rPr sz="2100" spc="-11" dirty="0">
                <a:latin typeface="Carlito"/>
                <a:cs typeface="Carlito"/>
              </a:rPr>
              <a:t>roughly </a:t>
            </a:r>
            <a:r>
              <a:rPr sz="2100" spc="-4" dirty="0">
                <a:latin typeface="Carlito"/>
                <a:cs typeface="Carlito"/>
              </a:rPr>
              <a:t>twice </a:t>
            </a:r>
            <a:r>
              <a:rPr sz="2100" dirty="0">
                <a:latin typeface="Carlito"/>
                <a:cs typeface="Carlito"/>
              </a:rPr>
              <a:t>as </a:t>
            </a:r>
            <a:r>
              <a:rPr sz="2100" spc="-23" dirty="0">
                <a:latin typeface="Carlito"/>
                <a:cs typeface="Carlito"/>
              </a:rPr>
              <a:t>fast </a:t>
            </a:r>
            <a:r>
              <a:rPr sz="2100" spc="-4" dirty="0">
                <a:latin typeface="Carlito"/>
                <a:cs typeface="Carlito"/>
              </a:rPr>
              <a:t>as the </a:t>
            </a:r>
            <a:r>
              <a:rPr sz="2100" spc="-11" dirty="0">
                <a:latin typeface="Carlito"/>
                <a:cs typeface="Carlito"/>
              </a:rPr>
              <a:t>software </a:t>
            </a:r>
            <a:r>
              <a:rPr sz="2100" spc="-8" dirty="0">
                <a:latin typeface="Carlito"/>
                <a:cs typeface="Carlito"/>
              </a:rPr>
              <a:t>business </a:t>
            </a:r>
            <a:r>
              <a:rPr sz="2100" spc="-4" dirty="0">
                <a:latin typeface="Carlito"/>
                <a:cs typeface="Carlito"/>
              </a:rPr>
              <a:t>as a  whole.</a:t>
            </a:r>
            <a:endParaRPr sz="2100">
              <a:latin typeface="Carlito"/>
              <a:cs typeface="Carlito"/>
            </a:endParaRPr>
          </a:p>
          <a:p>
            <a:pPr marL="266700" marR="3810" indent="-257175">
              <a:spcBef>
                <a:spcPts val="510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2100" spc="-4" dirty="0">
                <a:latin typeface="Carlito"/>
                <a:cs typeface="Carlito"/>
              </a:rPr>
              <a:t>In </a:t>
            </a:r>
            <a:r>
              <a:rPr sz="2100" spc="-8" dirty="0">
                <a:latin typeface="Carlito"/>
                <a:cs typeface="Carlito"/>
              </a:rPr>
              <a:t>February </a:t>
            </a:r>
            <a:r>
              <a:rPr sz="2100" spc="-4" dirty="0">
                <a:latin typeface="Carlito"/>
                <a:cs typeface="Carlito"/>
              </a:rPr>
              <a:t>2012, the open </a:t>
            </a:r>
            <a:r>
              <a:rPr sz="2100" spc="-11" dirty="0">
                <a:latin typeface="Carlito"/>
                <a:cs typeface="Carlito"/>
              </a:rPr>
              <a:t>source analyst </a:t>
            </a:r>
            <a:r>
              <a:rPr sz="2100" spc="-4" dirty="0">
                <a:latin typeface="Carlito"/>
                <a:cs typeface="Carlito"/>
              </a:rPr>
              <a:t>firm  </a:t>
            </a:r>
            <a:r>
              <a:rPr sz="2100" spc="-8" dirty="0">
                <a:latin typeface="Carlito"/>
                <a:cs typeface="Carlito"/>
              </a:rPr>
              <a:t>Wikibon released </a:t>
            </a:r>
            <a:r>
              <a:rPr sz="2100" spc="-4" dirty="0">
                <a:latin typeface="Carlito"/>
                <a:cs typeface="Carlito"/>
              </a:rPr>
              <a:t>the </a:t>
            </a:r>
            <a:r>
              <a:rPr sz="2100" spc="-19" dirty="0">
                <a:latin typeface="Carlito"/>
                <a:cs typeface="Carlito"/>
              </a:rPr>
              <a:t>first </a:t>
            </a:r>
            <a:r>
              <a:rPr sz="2100" spc="-15" dirty="0">
                <a:latin typeface="Carlito"/>
                <a:cs typeface="Carlito"/>
              </a:rPr>
              <a:t>market </a:t>
            </a:r>
            <a:r>
              <a:rPr sz="2100" spc="-19" dirty="0">
                <a:latin typeface="Carlito"/>
                <a:cs typeface="Carlito"/>
              </a:rPr>
              <a:t>forecast for </a:t>
            </a:r>
            <a:r>
              <a:rPr sz="2100" spc="-4" dirty="0">
                <a:latin typeface="Carlito"/>
                <a:cs typeface="Carlito"/>
              </a:rPr>
              <a:t>Big  </a:t>
            </a:r>
            <a:r>
              <a:rPr sz="2100" spc="-15" dirty="0">
                <a:latin typeface="Carlito"/>
                <a:cs typeface="Carlito"/>
              </a:rPr>
              <a:t>Data </a:t>
            </a:r>
            <a:r>
              <a:rPr sz="2100" spc="-4" dirty="0">
                <a:latin typeface="Carlito"/>
                <a:cs typeface="Carlito"/>
              </a:rPr>
              <a:t>, </a:t>
            </a:r>
            <a:r>
              <a:rPr sz="2100" spc="-11" dirty="0">
                <a:latin typeface="Carlito"/>
                <a:cs typeface="Carlito"/>
              </a:rPr>
              <a:t>listing </a:t>
            </a:r>
            <a:r>
              <a:rPr sz="2100" spc="-4" dirty="0">
                <a:latin typeface="Carlito"/>
                <a:cs typeface="Carlito"/>
              </a:rPr>
              <a:t>$5.1B </a:t>
            </a:r>
            <a:r>
              <a:rPr sz="2100" spc="-11" dirty="0">
                <a:latin typeface="Carlito"/>
                <a:cs typeface="Carlito"/>
              </a:rPr>
              <a:t>revenue </a:t>
            </a:r>
            <a:r>
              <a:rPr sz="2100" spc="-4" dirty="0">
                <a:latin typeface="Carlito"/>
                <a:cs typeface="Carlito"/>
              </a:rPr>
              <a:t>in 2012 with </a:t>
            </a:r>
            <a:r>
              <a:rPr sz="2100" spc="-11" dirty="0">
                <a:latin typeface="Carlito"/>
                <a:cs typeface="Carlito"/>
              </a:rPr>
              <a:t>growth</a:t>
            </a:r>
            <a:r>
              <a:rPr sz="2100" spc="146" dirty="0">
                <a:latin typeface="Carlito"/>
                <a:cs typeface="Carlito"/>
              </a:rPr>
              <a:t> </a:t>
            </a:r>
            <a:r>
              <a:rPr sz="2100" spc="-15" dirty="0">
                <a:latin typeface="Carlito"/>
                <a:cs typeface="Carlito"/>
              </a:rPr>
              <a:t>to</a:t>
            </a:r>
            <a:endParaRPr sz="2100">
              <a:latin typeface="Carlito"/>
              <a:cs typeface="Carlito"/>
            </a:endParaRPr>
          </a:p>
          <a:p>
            <a:pPr marL="266700"/>
            <a:r>
              <a:rPr sz="2100" spc="-4" dirty="0">
                <a:latin typeface="Carlito"/>
                <a:cs typeface="Carlito"/>
              </a:rPr>
              <a:t>$53.4B in</a:t>
            </a:r>
            <a:r>
              <a:rPr sz="2100" spc="26" dirty="0">
                <a:latin typeface="Carlito"/>
                <a:cs typeface="Carlito"/>
              </a:rPr>
              <a:t> </a:t>
            </a:r>
            <a:r>
              <a:rPr sz="2100" spc="-8" dirty="0">
                <a:latin typeface="Carlito"/>
                <a:cs typeface="Carlito"/>
              </a:rPr>
              <a:t>2017</a:t>
            </a:r>
            <a:endParaRPr sz="2100">
              <a:latin typeface="Carlito"/>
              <a:cs typeface="Carlito"/>
            </a:endParaRPr>
          </a:p>
          <a:p>
            <a:pPr marL="266700" marR="51435" indent="-257175" algn="just">
              <a:spcBef>
                <a:spcPts val="506"/>
              </a:spcBef>
              <a:buFont typeface="Arial"/>
              <a:buChar char="•"/>
              <a:tabLst>
                <a:tab pos="266700" algn="l"/>
              </a:tabLst>
            </a:pPr>
            <a:r>
              <a:rPr sz="2100" spc="-8" dirty="0">
                <a:latin typeface="Carlito"/>
                <a:cs typeface="Carlito"/>
              </a:rPr>
              <a:t>The McKinsey </a:t>
            </a:r>
            <a:r>
              <a:rPr sz="2100" spc="-4" dirty="0">
                <a:latin typeface="Carlito"/>
                <a:cs typeface="Carlito"/>
              </a:rPr>
              <a:t>Global </a:t>
            </a:r>
            <a:r>
              <a:rPr sz="2100" spc="-11" dirty="0">
                <a:latin typeface="Carlito"/>
                <a:cs typeface="Carlito"/>
              </a:rPr>
              <a:t>Institute estimates </a:t>
            </a:r>
            <a:r>
              <a:rPr sz="2100" spc="-8" dirty="0">
                <a:latin typeface="Carlito"/>
                <a:cs typeface="Carlito"/>
              </a:rPr>
              <a:t>that </a:t>
            </a:r>
            <a:r>
              <a:rPr sz="2100" spc="-15" dirty="0">
                <a:latin typeface="Carlito"/>
                <a:cs typeface="Carlito"/>
              </a:rPr>
              <a:t>data  </a:t>
            </a:r>
            <a:r>
              <a:rPr sz="2100" spc="-11" dirty="0">
                <a:latin typeface="Carlito"/>
                <a:cs typeface="Carlito"/>
              </a:rPr>
              <a:t>volume </a:t>
            </a:r>
            <a:r>
              <a:rPr sz="2100" spc="-4" dirty="0">
                <a:latin typeface="Carlito"/>
                <a:cs typeface="Carlito"/>
              </a:rPr>
              <a:t>is </a:t>
            </a:r>
            <a:r>
              <a:rPr sz="2100" spc="-11" dirty="0">
                <a:latin typeface="Carlito"/>
                <a:cs typeface="Carlito"/>
              </a:rPr>
              <a:t>growing </a:t>
            </a:r>
            <a:r>
              <a:rPr sz="2100" spc="-4" dirty="0">
                <a:latin typeface="Carlito"/>
                <a:cs typeface="Carlito"/>
              </a:rPr>
              <a:t>40% </a:t>
            </a:r>
            <a:r>
              <a:rPr sz="2100" spc="-8" dirty="0">
                <a:latin typeface="Carlito"/>
                <a:cs typeface="Carlito"/>
              </a:rPr>
              <a:t>per </a:t>
            </a:r>
            <a:r>
              <a:rPr sz="2100" spc="-45" dirty="0">
                <a:latin typeface="Carlito"/>
                <a:cs typeface="Carlito"/>
              </a:rPr>
              <a:t>year, </a:t>
            </a:r>
            <a:r>
              <a:rPr sz="2100" spc="-4" dirty="0">
                <a:latin typeface="Carlito"/>
                <a:cs typeface="Carlito"/>
              </a:rPr>
              <a:t>and will </a:t>
            </a:r>
            <a:r>
              <a:rPr sz="2100" spc="-15" dirty="0">
                <a:latin typeface="Carlito"/>
                <a:cs typeface="Carlito"/>
              </a:rPr>
              <a:t>grow </a:t>
            </a:r>
            <a:r>
              <a:rPr sz="2100" spc="-4" dirty="0">
                <a:latin typeface="Carlito"/>
                <a:cs typeface="Carlito"/>
              </a:rPr>
              <a:t>44x  </a:t>
            </a:r>
            <a:r>
              <a:rPr sz="2100" spc="-8" dirty="0">
                <a:latin typeface="Carlito"/>
                <a:cs typeface="Carlito"/>
              </a:rPr>
              <a:t>between </a:t>
            </a:r>
            <a:r>
              <a:rPr sz="2100" spc="-4" dirty="0">
                <a:latin typeface="Carlito"/>
                <a:cs typeface="Carlito"/>
              </a:rPr>
              <a:t>2009 and</a:t>
            </a:r>
            <a:r>
              <a:rPr sz="2100" spc="34" dirty="0">
                <a:latin typeface="Carlito"/>
                <a:cs typeface="Carlito"/>
              </a:rPr>
              <a:t> </a:t>
            </a:r>
            <a:r>
              <a:rPr sz="2100" spc="-4" dirty="0">
                <a:latin typeface="Carlito"/>
                <a:cs typeface="Carlito"/>
              </a:rPr>
              <a:t>2020.</a:t>
            </a:r>
            <a:endParaRPr sz="2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5312" y="1857443"/>
            <a:ext cx="1872615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b="0" dirty="0">
                <a:latin typeface="Carlito"/>
                <a:cs typeface="Carlito"/>
              </a:rPr>
              <a:t>Thank</a:t>
            </a:r>
            <a:r>
              <a:rPr b="0" spc="-68" dirty="0">
                <a:latin typeface="Carlito"/>
                <a:cs typeface="Carlito"/>
              </a:rPr>
              <a:t> </a:t>
            </a:r>
            <a:r>
              <a:rPr b="0" spc="-60" dirty="0">
                <a:latin typeface="Carlito"/>
                <a:cs typeface="Carlito"/>
              </a:rPr>
              <a:t>You.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76" y="531421"/>
            <a:ext cx="8310648" cy="420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4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5930-1B1B-44FB-8A8B-D18E5DC7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B1BEC-FB74-4DBD-87A7-F2B61D1D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90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" name="object 4"/>
            <p:cNvSpPr/>
            <p:nvPr/>
          </p:nvSpPr>
          <p:spPr>
            <a:xfrm>
              <a:off x="8388350" y="4603750"/>
              <a:ext cx="481012" cy="2873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1468" y="961327"/>
            <a:ext cx="6382385" cy="1231747"/>
          </a:xfrm>
          <a:prstGeom prst="rect">
            <a:avLst/>
          </a:prstGeom>
        </p:spPr>
        <p:txBody>
          <a:bodyPr vert="horz" wrap="square" lIns="0" tIns="8255" rIns="0" bIns="0" rtlCol="0" anchor="ctr">
            <a:spAutoFit/>
          </a:bodyPr>
          <a:lstStyle/>
          <a:p>
            <a:pPr marL="221609" marR="5080" indent="-209545">
              <a:lnSpc>
                <a:spcPct val="100699"/>
              </a:lnSpc>
              <a:spcBef>
                <a:spcPts val="65"/>
              </a:spcBef>
            </a:pPr>
            <a:r>
              <a:rPr sz="4000" spc="-5" dirty="0">
                <a:solidFill>
                  <a:srgbClr val="191919"/>
                </a:solidFill>
              </a:rPr>
              <a:t>Machine Learning on</a:t>
            </a:r>
            <a:r>
              <a:rPr sz="4000" spc="-204" dirty="0">
                <a:solidFill>
                  <a:srgbClr val="191919"/>
                </a:solidFill>
              </a:rPr>
              <a:t> </a:t>
            </a:r>
            <a:r>
              <a:rPr sz="4000" spc="-80" dirty="0">
                <a:solidFill>
                  <a:srgbClr val="191919"/>
                </a:solidFill>
              </a:rPr>
              <a:t>AWS  </a:t>
            </a:r>
            <a:r>
              <a:rPr sz="4000" dirty="0">
                <a:solidFill>
                  <a:srgbClr val="191919"/>
                </a:solidFill>
              </a:rPr>
              <a:t>with </a:t>
            </a:r>
            <a:r>
              <a:rPr sz="4000" spc="-5" dirty="0">
                <a:solidFill>
                  <a:srgbClr val="191919"/>
                </a:solidFill>
              </a:rPr>
              <a:t>Amazon</a:t>
            </a:r>
            <a:r>
              <a:rPr sz="4000" spc="-185" dirty="0">
                <a:solidFill>
                  <a:srgbClr val="191919"/>
                </a:solidFill>
              </a:rPr>
              <a:t> </a:t>
            </a:r>
            <a:r>
              <a:rPr sz="4000" spc="-5" dirty="0">
                <a:solidFill>
                  <a:srgbClr val="191919"/>
                </a:solidFill>
              </a:rPr>
              <a:t>SageMaker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467238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59912"/>
            <a:ext cx="1051560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5" dirty="0"/>
              <a:t>AWS </a:t>
            </a:r>
            <a:r>
              <a:rPr dirty="0"/>
              <a:t>Customers using</a:t>
            </a:r>
            <a:r>
              <a:rPr spc="-150" dirty="0"/>
              <a:t> </a:t>
            </a:r>
            <a:r>
              <a:rPr dirty="0"/>
              <a:t>AI</a:t>
            </a:r>
          </a:p>
        </p:txBody>
      </p:sp>
      <p:sp>
        <p:nvSpPr>
          <p:cNvPr id="3" name="object 3"/>
          <p:cNvSpPr/>
          <p:nvPr/>
        </p:nvSpPr>
        <p:spPr>
          <a:xfrm>
            <a:off x="5732221" y="821025"/>
            <a:ext cx="2604338" cy="3838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391495" y="588022"/>
            <a:ext cx="6784340" cy="10977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00"/>
              </a:spcBef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Pinterest</a:t>
            </a:r>
            <a:r>
              <a:rPr sz="2400" spc="-7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Lens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250">
              <a:latin typeface="Arial"/>
              <a:cs typeface="Arial"/>
            </a:endParaRPr>
          </a:p>
          <a:p>
            <a:pPr marL="12700"/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Netflix Recommendation Engine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0928" y="1727377"/>
            <a:ext cx="4973615" cy="3136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82553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4997" y="1955101"/>
            <a:ext cx="7860665" cy="754380"/>
          </a:xfrm>
          <a:custGeom>
            <a:avLst/>
            <a:gdLst/>
            <a:ahLst/>
            <a:cxnLst/>
            <a:rect l="l" t="t" r="r" b="b"/>
            <a:pathLst>
              <a:path w="7860665" h="754380">
                <a:moveTo>
                  <a:pt x="0" y="0"/>
                </a:moveTo>
                <a:lnTo>
                  <a:pt x="7860354" y="0"/>
                </a:lnTo>
                <a:lnTo>
                  <a:pt x="7860354" y="754380"/>
                </a:lnTo>
                <a:lnTo>
                  <a:pt x="0" y="75438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98535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645472" y="1077709"/>
            <a:ext cx="7879715" cy="773430"/>
            <a:chOff x="645471" y="1077709"/>
            <a:chExt cx="7879715" cy="773430"/>
          </a:xfrm>
        </p:grpSpPr>
        <p:sp>
          <p:nvSpPr>
            <p:cNvPr id="4" name="object 4"/>
            <p:cNvSpPr/>
            <p:nvPr/>
          </p:nvSpPr>
          <p:spPr>
            <a:xfrm>
              <a:off x="654996" y="1087234"/>
              <a:ext cx="7860665" cy="754380"/>
            </a:xfrm>
            <a:custGeom>
              <a:avLst/>
              <a:gdLst/>
              <a:ahLst/>
              <a:cxnLst/>
              <a:rect l="l" t="t" r="r" b="b"/>
              <a:pathLst>
                <a:path w="7860665" h="754380">
                  <a:moveTo>
                    <a:pt x="0" y="0"/>
                  </a:moveTo>
                  <a:lnTo>
                    <a:pt x="7860354" y="0"/>
                  </a:lnTo>
                  <a:lnTo>
                    <a:pt x="7860354" y="754380"/>
                  </a:lnTo>
                  <a:lnTo>
                    <a:pt x="0" y="75438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B98535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" name="object 5"/>
            <p:cNvSpPr/>
            <p:nvPr/>
          </p:nvSpPr>
          <p:spPr>
            <a:xfrm>
              <a:off x="1879904" y="1143000"/>
              <a:ext cx="1714500" cy="638810"/>
            </a:xfrm>
            <a:custGeom>
              <a:avLst/>
              <a:gdLst/>
              <a:ahLst/>
              <a:cxnLst/>
              <a:rect l="l" t="t" r="r" b="b"/>
              <a:pathLst>
                <a:path w="1714500" h="638810">
                  <a:moveTo>
                    <a:pt x="0" y="0"/>
                  </a:moveTo>
                  <a:lnTo>
                    <a:pt x="1714500" y="0"/>
                  </a:lnTo>
                  <a:lnTo>
                    <a:pt x="1714500" y="638462"/>
                  </a:lnTo>
                  <a:lnTo>
                    <a:pt x="0" y="63846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DE9C0B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79904" y="2889732"/>
            <a:ext cx="6569709" cy="153888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1190"/>
              </a:lnSpc>
            </a:pPr>
            <a:r>
              <a:rPr sz="1050" dirty="0">
                <a:solidFill>
                  <a:srgbClr val="353535"/>
                </a:solidFill>
                <a:latin typeface="Arial"/>
                <a:cs typeface="Arial"/>
              </a:rPr>
              <a:t>AWS Deep Learning</a:t>
            </a:r>
            <a:r>
              <a:rPr sz="1050" spc="-4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AMI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79905" y="3781717"/>
            <a:ext cx="1355090" cy="411480"/>
          </a:xfrm>
          <a:custGeom>
            <a:avLst/>
            <a:gdLst/>
            <a:ahLst/>
            <a:cxnLst/>
            <a:rect l="l" t="t" r="r" b="b"/>
            <a:pathLst>
              <a:path w="1355089" h="411479">
                <a:moveTo>
                  <a:pt x="0" y="0"/>
                </a:moveTo>
                <a:lnTo>
                  <a:pt x="1354890" y="0"/>
                </a:lnTo>
                <a:lnTo>
                  <a:pt x="1354890" y="411480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DE9C0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7094538" y="3781718"/>
            <a:ext cx="1355090" cy="259045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424805">
              <a:spcBef>
                <a:spcPts val="760"/>
              </a:spcBef>
            </a:pPr>
            <a:r>
              <a:rPr sz="1050" dirty="0">
                <a:solidFill>
                  <a:srgbClr val="353535"/>
                </a:solidFill>
                <a:latin typeface="Arial"/>
                <a:cs typeface="Arial"/>
              </a:rPr>
              <a:t>Mobile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18115" y="3781718"/>
            <a:ext cx="1355090" cy="259045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spcBef>
                <a:spcPts val="760"/>
              </a:spcBef>
            </a:pP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CPU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6327" y="3781718"/>
            <a:ext cx="1355090" cy="366767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ts val="1570"/>
              </a:lnSpc>
            </a:pPr>
            <a:r>
              <a:rPr sz="1050" dirty="0">
                <a:solidFill>
                  <a:srgbClr val="353535"/>
                </a:solidFill>
                <a:latin typeface="Arial"/>
                <a:cs typeface="Arial"/>
              </a:rPr>
              <a:t>IoT</a:t>
            </a:r>
            <a:endParaRPr sz="1050">
              <a:latin typeface="Arial"/>
              <a:cs typeface="Arial"/>
            </a:endParaRPr>
          </a:p>
          <a:p>
            <a:pPr marL="635" algn="ctr">
              <a:spcBef>
                <a:spcPts val="10"/>
              </a:spcBef>
            </a:pP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(Greengrass)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2780" y="1132451"/>
            <a:ext cx="1442720" cy="4922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635" algn="ctr">
              <a:lnSpc>
                <a:spcPct val="100800"/>
              </a:lnSpc>
              <a:spcBef>
                <a:spcPts val="100"/>
              </a:spcBef>
            </a:pPr>
            <a:r>
              <a:rPr sz="1050" spc="-10" dirty="0">
                <a:solidFill>
                  <a:srgbClr val="353535"/>
                </a:solidFill>
                <a:latin typeface="Arial"/>
                <a:cs typeface="Arial"/>
              </a:rPr>
              <a:t>Vision:  </a:t>
            </a: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Rekognition</a:t>
            </a:r>
            <a:r>
              <a:rPr sz="1050" spc="-6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Image  Rekognition</a:t>
            </a:r>
            <a:r>
              <a:rPr sz="1050" spc="-5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353535"/>
                </a:solidFill>
                <a:latin typeface="Arial"/>
                <a:cs typeface="Arial"/>
              </a:rPr>
              <a:t>Video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7489" y="1131532"/>
            <a:ext cx="1714500" cy="481991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455284" marR="446394" indent="-1270" algn="ctr">
              <a:lnSpc>
                <a:spcPct val="100800"/>
              </a:lnSpc>
              <a:spcBef>
                <a:spcPts val="20"/>
              </a:spcBef>
            </a:pP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Speech:  Polly  </a:t>
            </a:r>
            <a:r>
              <a:rPr sz="1050" spc="-50" dirty="0">
                <a:solidFill>
                  <a:srgbClr val="353535"/>
                </a:solidFill>
                <a:latin typeface="Arial"/>
                <a:cs typeface="Arial"/>
              </a:rPr>
              <a:t>T</a:t>
            </a: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ranscrib</a:t>
            </a:r>
            <a:r>
              <a:rPr sz="1050" spc="5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14059" y="1133666"/>
            <a:ext cx="2035810" cy="648335"/>
          </a:xfrm>
          <a:custGeom>
            <a:avLst/>
            <a:gdLst/>
            <a:ahLst/>
            <a:cxnLst/>
            <a:rect l="l" t="t" r="r" b="b"/>
            <a:pathLst>
              <a:path w="2035809" h="648335">
                <a:moveTo>
                  <a:pt x="0" y="0"/>
                </a:moveTo>
                <a:lnTo>
                  <a:pt x="2035371" y="0"/>
                </a:lnTo>
                <a:lnTo>
                  <a:pt x="2035371" y="647793"/>
                </a:lnTo>
                <a:lnTo>
                  <a:pt x="0" y="64779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DE9C0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7050888" y="1128666"/>
            <a:ext cx="82169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spcBef>
                <a:spcPts val="114"/>
              </a:spcBef>
            </a:pP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Language: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21590" y="1345151"/>
            <a:ext cx="1329055" cy="329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921" marR="5080" indent="-162556">
              <a:lnSpc>
                <a:spcPct val="100800"/>
              </a:lnSpc>
              <a:spcBef>
                <a:spcPts val="100"/>
              </a:spcBef>
              <a:tabLst>
                <a:tab pos="606410" algn="l"/>
              </a:tabLst>
            </a:pP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Le</a:t>
            </a:r>
            <a:r>
              <a:rPr sz="1050" spc="5" dirty="0">
                <a:solidFill>
                  <a:srgbClr val="353535"/>
                </a:solidFill>
                <a:latin typeface="Arial"/>
                <a:cs typeface="Arial"/>
              </a:rPr>
              <a:t>x</a:t>
            </a:r>
            <a:r>
              <a:rPr sz="1050" dirty="0">
                <a:solidFill>
                  <a:srgbClr val="353535"/>
                </a:solidFill>
                <a:latin typeface="Arial"/>
                <a:cs typeface="Arial"/>
              </a:rPr>
              <a:t>	</a:t>
            </a:r>
            <a:r>
              <a:rPr sz="1050" spc="-55" dirty="0">
                <a:solidFill>
                  <a:srgbClr val="353535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anslat</a:t>
            </a:r>
            <a:r>
              <a:rPr sz="1050" spc="5" dirty="0">
                <a:solidFill>
                  <a:srgbClr val="353535"/>
                </a:solidFill>
                <a:latin typeface="Arial"/>
                <a:cs typeface="Arial"/>
              </a:rPr>
              <a:t>e  </a:t>
            </a: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Comprehend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11181" y="3103373"/>
            <a:ext cx="918844" cy="387927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226055" marR="193670" indent="-24764">
              <a:spcBef>
                <a:spcPts val="145"/>
              </a:spcBef>
            </a:pPr>
            <a:r>
              <a:rPr sz="1200" spc="-5" dirty="0">
                <a:solidFill>
                  <a:srgbClr val="353535"/>
                </a:solidFill>
                <a:latin typeface="Arial"/>
                <a:cs typeface="Arial"/>
              </a:rPr>
              <a:t>Apa</a:t>
            </a:r>
            <a:r>
              <a:rPr sz="1200" dirty="0">
                <a:solidFill>
                  <a:srgbClr val="353535"/>
                </a:solidFill>
                <a:latin typeface="Arial"/>
                <a:cs typeface="Arial"/>
              </a:rPr>
              <a:t>c</a:t>
            </a:r>
            <a:r>
              <a:rPr sz="1200" spc="-5" dirty="0">
                <a:solidFill>
                  <a:srgbClr val="353535"/>
                </a:solidFill>
                <a:latin typeface="Arial"/>
                <a:cs typeface="Arial"/>
              </a:rPr>
              <a:t>h</a:t>
            </a:r>
            <a:r>
              <a:rPr sz="1200" dirty="0">
                <a:solidFill>
                  <a:srgbClr val="353535"/>
                </a:solidFill>
                <a:latin typeface="Arial"/>
                <a:cs typeface="Arial"/>
              </a:rPr>
              <a:t>e  </a:t>
            </a:r>
            <a:r>
              <a:rPr sz="1200" spc="-5" dirty="0">
                <a:solidFill>
                  <a:srgbClr val="353535"/>
                </a:solidFill>
                <a:latin typeface="Arial"/>
                <a:cs typeface="Arial"/>
              </a:rPr>
              <a:t>MXNet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86587" y="3105722"/>
            <a:ext cx="865505" cy="259045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22552">
              <a:spcBef>
                <a:spcPts val="760"/>
              </a:spcBef>
            </a:pPr>
            <a:r>
              <a:rPr sz="1050" spc="-25" dirty="0">
                <a:solidFill>
                  <a:srgbClr val="353535"/>
                </a:solidFill>
                <a:latin typeface="Arial"/>
                <a:cs typeface="Arial"/>
              </a:rPr>
              <a:t>PyTorch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61915" y="3110115"/>
            <a:ext cx="891540" cy="387927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229865" marR="121282" indent="-100963">
              <a:spcBef>
                <a:spcPts val="145"/>
              </a:spcBef>
            </a:pPr>
            <a:r>
              <a:rPr sz="1200" spc="-5" dirty="0">
                <a:solidFill>
                  <a:srgbClr val="353535"/>
                </a:solidFill>
                <a:latin typeface="Arial"/>
                <a:cs typeface="Arial"/>
              </a:rPr>
              <a:t>Cogni</a:t>
            </a:r>
            <a:r>
              <a:rPr sz="1200" dirty="0">
                <a:solidFill>
                  <a:srgbClr val="353535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353535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353535"/>
                </a:solidFill>
                <a:latin typeface="Arial"/>
                <a:cs typeface="Arial"/>
              </a:rPr>
              <a:t>ve  </a:t>
            </a:r>
            <a:r>
              <a:rPr sz="1200" spc="-25" dirty="0">
                <a:solidFill>
                  <a:srgbClr val="353535"/>
                </a:solidFill>
                <a:latin typeface="Arial"/>
                <a:cs typeface="Arial"/>
              </a:rPr>
              <a:t>Toolkit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70929" y="3110115"/>
            <a:ext cx="692150" cy="295594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147317">
              <a:spcBef>
                <a:spcPts val="865"/>
              </a:spcBef>
            </a:pPr>
            <a:r>
              <a:rPr sz="1200" spc="-5" dirty="0">
                <a:solidFill>
                  <a:srgbClr val="353535"/>
                </a:solidFill>
                <a:latin typeface="Arial"/>
                <a:cs typeface="Arial"/>
              </a:rPr>
              <a:t>Keras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78309" y="3110116"/>
            <a:ext cx="769620" cy="387927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31442" marR="123186" indent="29844">
              <a:spcBef>
                <a:spcPts val="145"/>
              </a:spcBef>
            </a:pPr>
            <a:r>
              <a:rPr sz="1200" spc="-10" dirty="0">
                <a:solidFill>
                  <a:srgbClr val="353535"/>
                </a:solidFill>
                <a:latin typeface="Arial"/>
                <a:cs typeface="Arial"/>
              </a:rPr>
              <a:t>Caffe2  </a:t>
            </a:r>
            <a:r>
              <a:rPr sz="1200" dirty="0">
                <a:solidFill>
                  <a:srgbClr val="353535"/>
                </a:solidFill>
                <a:latin typeface="Arial"/>
                <a:cs typeface="Arial"/>
              </a:rPr>
              <a:t>&amp;</a:t>
            </a:r>
            <a:r>
              <a:rPr sz="1200" spc="-80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353535"/>
                </a:solidFill>
                <a:latin typeface="Arial"/>
                <a:cs typeface="Arial"/>
              </a:rPr>
              <a:t>Caffe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2618" y="3108719"/>
            <a:ext cx="897255" cy="285975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99058">
              <a:spcBef>
                <a:spcPts val="969"/>
              </a:spcBef>
            </a:pP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TensorFlow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11425" y="3107601"/>
            <a:ext cx="774065" cy="411480"/>
          </a:xfrm>
          <a:custGeom>
            <a:avLst/>
            <a:gdLst/>
            <a:ahLst/>
            <a:cxnLst/>
            <a:rect l="l" t="t" r="r" b="b"/>
            <a:pathLst>
              <a:path w="774064" h="411479">
                <a:moveTo>
                  <a:pt x="0" y="0"/>
                </a:moveTo>
                <a:lnTo>
                  <a:pt x="773951" y="0"/>
                </a:lnTo>
                <a:lnTo>
                  <a:pt x="773951" y="411480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DE9C0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object 23"/>
          <p:cNvSpPr txBox="1"/>
          <p:nvPr/>
        </p:nvSpPr>
        <p:spPr>
          <a:xfrm>
            <a:off x="654997" y="2822981"/>
            <a:ext cx="7860665" cy="1345048"/>
          </a:xfrm>
          <a:prstGeom prst="rect">
            <a:avLst/>
          </a:prstGeom>
          <a:ln w="19050">
            <a:solidFill>
              <a:srgbClr val="B9853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2422465"/>
            <a:r>
              <a:rPr sz="1300" spc="-5" dirty="0">
                <a:solidFill>
                  <a:srgbClr val="353535"/>
                </a:solidFill>
                <a:latin typeface="Arial"/>
                <a:cs typeface="Arial"/>
              </a:rPr>
              <a:t>Gluon</a:t>
            </a:r>
            <a:endParaRPr sz="1300">
              <a:latin typeface="Arial"/>
              <a:cs typeface="Arial"/>
            </a:endParaRPr>
          </a:p>
          <a:p>
            <a:pPr marL="25400" marR="5762481">
              <a:lnSpc>
                <a:spcPct val="100800"/>
              </a:lnSpc>
              <a:spcBef>
                <a:spcPts val="505"/>
              </a:spcBef>
              <a:tabLst>
                <a:tab pos="1716362" algn="l"/>
              </a:tabLst>
            </a:pP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Frameworks </a:t>
            </a:r>
            <a:r>
              <a:rPr sz="1050" b="1" spc="10" dirty="0">
                <a:solidFill>
                  <a:srgbClr val="353535"/>
                </a:solidFill>
                <a:latin typeface="Arial"/>
                <a:cs typeface="Arial"/>
              </a:rPr>
              <a:t>&amp;  </a:t>
            </a: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In</a:t>
            </a:r>
            <a:r>
              <a:rPr sz="1050" b="1" dirty="0">
                <a:solidFill>
                  <a:srgbClr val="353535"/>
                </a:solidFill>
                <a:latin typeface="Arial"/>
                <a:cs typeface="Arial"/>
              </a:rPr>
              <a:t>f</a:t>
            </a: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050" b="1" spc="-10" dirty="0">
                <a:solidFill>
                  <a:srgbClr val="353535"/>
                </a:solidFill>
                <a:latin typeface="Arial"/>
                <a:cs typeface="Arial"/>
              </a:rPr>
              <a:t>as</a:t>
            </a:r>
            <a:r>
              <a:rPr sz="1050" b="1" dirty="0">
                <a:solidFill>
                  <a:srgbClr val="353535"/>
                </a:solidFill>
                <a:latin typeface="Arial"/>
                <a:cs typeface="Arial"/>
              </a:rPr>
              <a:t>t</a:t>
            </a: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050" b="1" spc="-10" dirty="0">
                <a:solidFill>
                  <a:srgbClr val="353535"/>
                </a:solidFill>
                <a:latin typeface="Arial"/>
                <a:cs typeface="Arial"/>
              </a:rPr>
              <a:t>uc</a:t>
            </a:r>
            <a:r>
              <a:rPr sz="1050" b="1" dirty="0">
                <a:solidFill>
                  <a:srgbClr val="353535"/>
                </a:solidFill>
                <a:latin typeface="Arial"/>
                <a:cs typeface="Arial"/>
              </a:rPr>
              <a:t>t</a:t>
            </a: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ur</a:t>
            </a:r>
            <a:r>
              <a:rPr sz="1050" b="1" spc="5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r>
              <a:rPr sz="1050" b="1" dirty="0">
                <a:solidFill>
                  <a:srgbClr val="353535"/>
                </a:solidFill>
                <a:latin typeface="Arial"/>
                <a:cs typeface="Arial"/>
              </a:rPr>
              <a:t>	</a:t>
            </a:r>
            <a:r>
              <a:rPr sz="2025" spc="-7" baseline="-34979" dirty="0">
                <a:solidFill>
                  <a:srgbClr val="353535"/>
                </a:solidFill>
                <a:latin typeface="Arial"/>
                <a:cs typeface="Arial"/>
              </a:rPr>
              <a:t>GP</a:t>
            </a:r>
            <a:r>
              <a:rPr sz="2025" spc="15" baseline="-34979" dirty="0">
                <a:solidFill>
                  <a:srgbClr val="353535"/>
                </a:solidFill>
                <a:latin typeface="Arial"/>
                <a:cs typeface="Arial"/>
              </a:rPr>
              <a:t>U</a:t>
            </a:r>
            <a:endParaRPr sz="2025" baseline="-34979">
              <a:latin typeface="Arial"/>
              <a:cs typeface="Arial"/>
            </a:endParaRPr>
          </a:p>
          <a:p>
            <a:pPr marL="1411570">
              <a:spcBef>
                <a:spcPts val="860"/>
              </a:spcBef>
            </a:pPr>
            <a:r>
              <a:rPr sz="1200" spc="-5" dirty="0">
                <a:solidFill>
                  <a:srgbClr val="353535"/>
                </a:solidFill>
                <a:latin typeface="Arial"/>
                <a:cs typeface="Arial"/>
              </a:rPr>
              <a:t>(P3</a:t>
            </a:r>
            <a:r>
              <a:rPr sz="1200" spc="-10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53535"/>
                </a:solidFill>
                <a:latin typeface="Arial"/>
                <a:cs typeface="Arial"/>
              </a:rPr>
              <a:t>Instances)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7102" y="1234496"/>
            <a:ext cx="947419" cy="329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800"/>
              </a:lnSpc>
              <a:spcBef>
                <a:spcPts val="100"/>
              </a:spcBef>
            </a:pP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Appli</a:t>
            </a:r>
            <a:r>
              <a:rPr sz="1050" b="1" spc="-10" dirty="0">
                <a:solidFill>
                  <a:srgbClr val="353535"/>
                </a:solidFill>
                <a:latin typeface="Arial"/>
                <a:cs typeface="Arial"/>
              </a:rPr>
              <a:t>ca</a:t>
            </a:r>
            <a:r>
              <a:rPr sz="1050" b="1" dirty="0">
                <a:solidFill>
                  <a:srgbClr val="353535"/>
                </a:solidFill>
                <a:latin typeface="Arial"/>
                <a:cs typeface="Arial"/>
              </a:rPr>
              <a:t>ti</a:t>
            </a: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o</a:t>
            </a:r>
            <a:r>
              <a:rPr sz="1050" b="1" spc="5" dirty="0">
                <a:solidFill>
                  <a:srgbClr val="353535"/>
                </a:solidFill>
                <a:latin typeface="Arial"/>
                <a:cs typeface="Arial"/>
              </a:rPr>
              <a:t>n  </a:t>
            </a: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Services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7102" y="2102934"/>
            <a:ext cx="718820" cy="329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800"/>
              </a:lnSpc>
              <a:spcBef>
                <a:spcPts val="100"/>
              </a:spcBef>
            </a:pP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Pl</a:t>
            </a:r>
            <a:r>
              <a:rPr sz="1050" b="1" spc="-10" dirty="0">
                <a:solidFill>
                  <a:srgbClr val="353535"/>
                </a:solidFill>
                <a:latin typeface="Arial"/>
                <a:cs typeface="Arial"/>
              </a:rPr>
              <a:t>a</a:t>
            </a:r>
            <a:r>
              <a:rPr sz="1050" b="1" dirty="0">
                <a:solidFill>
                  <a:srgbClr val="353535"/>
                </a:solidFill>
                <a:latin typeface="Arial"/>
                <a:cs typeface="Arial"/>
              </a:rPr>
              <a:t>tf</a:t>
            </a: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or</a:t>
            </a:r>
            <a:r>
              <a:rPr sz="1050" b="1" spc="5" dirty="0">
                <a:solidFill>
                  <a:srgbClr val="353535"/>
                </a:solidFill>
                <a:latin typeface="Arial"/>
                <a:cs typeface="Arial"/>
              </a:rPr>
              <a:t>m  </a:t>
            </a: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Ser</a:t>
            </a:r>
            <a:r>
              <a:rPr sz="1050" b="1" spc="-10" dirty="0">
                <a:solidFill>
                  <a:srgbClr val="353535"/>
                </a:solidFill>
                <a:latin typeface="Arial"/>
                <a:cs typeface="Arial"/>
              </a:rPr>
              <a:t>v</a:t>
            </a:r>
            <a:r>
              <a:rPr sz="1050" b="1" spc="-5" dirty="0">
                <a:solidFill>
                  <a:srgbClr val="353535"/>
                </a:solidFill>
                <a:latin typeface="Arial"/>
                <a:cs typeface="Arial"/>
              </a:rPr>
              <a:t>i</a:t>
            </a:r>
            <a:r>
              <a:rPr sz="1050" b="1" spc="-10" dirty="0">
                <a:solidFill>
                  <a:srgbClr val="353535"/>
                </a:solidFill>
                <a:latin typeface="Arial"/>
                <a:cs typeface="Arial"/>
              </a:rPr>
              <a:t>ce</a:t>
            </a:r>
            <a:r>
              <a:rPr sz="1050" b="1" spc="5" dirty="0">
                <a:solidFill>
                  <a:srgbClr val="353535"/>
                </a:solidFill>
                <a:latin typeface="Arial"/>
                <a:cs typeface="Arial"/>
              </a:rPr>
              <a:t>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45736" y="2121129"/>
            <a:ext cx="1450340" cy="387927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430520" marR="130172" indent="-292093">
              <a:spcBef>
                <a:spcPts val="145"/>
              </a:spcBef>
            </a:pPr>
            <a:r>
              <a:rPr sz="1200" spc="-5" dirty="0">
                <a:solidFill>
                  <a:srgbClr val="353535"/>
                </a:solidFill>
                <a:latin typeface="Arial"/>
                <a:cs typeface="Arial"/>
              </a:rPr>
              <a:t>Amazon</a:t>
            </a:r>
            <a:r>
              <a:rPr sz="1200" spc="-7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53535"/>
                </a:solidFill>
                <a:latin typeface="Arial"/>
                <a:cs typeface="Arial"/>
              </a:rPr>
              <a:t>Machine  Learning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94029" y="2126552"/>
            <a:ext cx="1056005" cy="366767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570"/>
              </a:lnSpc>
            </a:pP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Mechanical</a:t>
            </a:r>
            <a:endParaRPr sz="1050">
              <a:latin typeface="Arial"/>
              <a:cs typeface="Arial"/>
            </a:endParaRPr>
          </a:p>
          <a:p>
            <a:pPr marL="635" algn="ctr">
              <a:spcBef>
                <a:spcPts val="10"/>
              </a:spcBef>
            </a:pPr>
            <a:r>
              <a:rPr sz="1050" spc="-15" dirty="0">
                <a:solidFill>
                  <a:srgbClr val="353535"/>
                </a:solidFill>
                <a:latin typeface="Arial"/>
                <a:cs typeface="Arial"/>
              </a:rPr>
              <a:t>Turk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41632" y="2121129"/>
            <a:ext cx="918844" cy="366767"/>
          </a:xfrm>
          <a:prstGeom prst="rect">
            <a:avLst/>
          </a:prstGeom>
          <a:ln w="19050">
            <a:solidFill>
              <a:srgbClr val="DE9C0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1570"/>
              </a:lnSpc>
            </a:pP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Spark</a:t>
            </a:r>
            <a:r>
              <a:rPr sz="1050" spc="-30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353535"/>
                </a:solidFill>
                <a:latin typeface="Arial"/>
                <a:cs typeface="Arial"/>
              </a:rPr>
              <a:t>&amp;</a:t>
            </a:r>
            <a:endParaRPr sz="1050">
              <a:latin typeface="Arial"/>
              <a:cs typeface="Arial"/>
            </a:endParaRPr>
          </a:p>
          <a:p>
            <a:pPr marL="1270" algn="ctr">
              <a:spcBef>
                <a:spcPts val="10"/>
              </a:spcBef>
            </a:pPr>
            <a:r>
              <a:rPr sz="1050" dirty="0">
                <a:solidFill>
                  <a:srgbClr val="353535"/>
                </a:solidFill>
                <a:latin typeface="Arial"/>
                <a:cs typeface="Arial"/>
              </a:rPr>
              <a:t>EMR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79905" y="2113241"/>
            <a:ext cx="1108075" cy="411480"/>
          </a:xfrm>
          <a:custGeom>
            <a:avLst/>
            <a:gdLst/>
            <a:ahLst/>
            <a:cxnLst/>
            <a:rect l="l" t="t" r="r" b="b"/>
            <a:pathLst>
              <a:path w="1108075" h="411480">
                <a:moveTo>
                  <a:pt x="0" y="0"/>
                </a:moveTo>
                <a:lnTo>
                  <a:pt x="1107660" y="0"/>
                </a:lnTo>
                <a:lnTo>
                  <a:pt x="1107660" y="411480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DE9C0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0" name="object 30"/>
          <p:cNvSpPr txBox="1"/>
          <p:nvPr/>
        </p:nvSpPr>
        <p:spPr>
          <a:xfrm>
            <a:off x="1995577" y="2092075"/>
            <a:ext cx="889635" cy="329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3822">
              <a:lnSpc>
                <a:spcPct val="100800"/>
              </a:lnSpc>
              <a:spcBef>
                <a:spcPts val="100"/>
              </a:spcBef>
            </a:pPr>
            <a:r>
              <a:rPr sz="1050" spc="-5" dirty="0">
                <a:solidFill>
                  <a:srgbClr val="353535"/>
                </a:solidFill>
                <a:latin typeface="Arial"/>
                <a:cs typeface="Arial"/>
              </a:rPr>
              <a:t>Amazon  SageMak</a:t>
            </a:r>
            <a:r>
              <a:rPr sz="1050" spc="-10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r>
              <a:rPr sz="1050" spc="5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endParaRPr sz="10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16046" y="2121801"/>
            <a:ext cx="1084580" cy="411480"/>
          </a:xfrm>
          <a:custGeom>
            <a:avLst/>
            <a:gdLst/>
            <a:ahLst/>
            <a:cxnLst/>
            <a:rect l="l" t="t" r="r" b="b"/>
            <a:pathLst>
              <a:path w="1084579" h="411480">
                <a:moveTo>
                  <a:pt x="0" y="0"/>
                </a:moveTo>
                <a:lnTo>
                  <a:pt x="1084080" y="0"/>
                </a:lnTo>
                <a:lnTo>
                  <a:pt x="1084080" y="411480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DE9C0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2" name="object 32"/>
          <p:cNvSpPr txBox="1"/>
          <p:nvPr/>
        </p:nvSpPr>
        <p:spPr>
          <a:xfrm>
            <a:off x="3367558" y="2100636"/>
            <a:ext cx="795020" cy="33791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3810" algn="ctr">
              <a:spcBef>
                <a:spcPts val="114"/>
              </a:spcBef>
            </a:pPr>
            <a:r>
              <a:rPr sz="1050" spc="-15" dirty="0">
                <a:solidFill>
                  <a:srgbClr val="353535"/>
                </a:solidFill>
                <a:latin typeface="Arial"/>
                <a:cs typeface="Arial"/>
              </a:rPr>
              <a:t>AWS</a:t>
            </a:r>
            <a:endParaRPr sz="1050">
              <a:latin typeface="Arial"/>
              <a:cs typeface="Arial"/>
            </a:endParaRPr>
          </a:p>
          <a:p>
            <a:pPr marR="5080" algn="ctr">
              <a:spcBef>
                <a:spcPts val="15"/>
              </a:spcBef>
            </a:pPr>
            <a:r>
              <a:rPr sz="1050" spc="-10" dirty="0">
                <a:solidFill>
                  <a:srgbClr val="353535"/>
                </a:solidFill>
                <a:latin typeface="Arial"/>
                <a:cs typeface="Arial"/>
              </a:rPr>
              <a:t>DeepLen</a:t>
            </a:r>
            <a:r>
              <a:rPr sz="1050" spc="5" dirty="0">
                <a:solidFill>
                  <a:srgbClr val="353535"/>
                </a:solidFill>
                <a:latin typeface="Arial"/>
                <a:cs typeface="Arial"/>
              </a:rPr>
              <a:t>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648575" y="1259268"/>
            <a:ext cx="5941060" cy="574675"/>
            <a:chOff x="1648575" y="1259267"/>
            <a:chExt cx="5941060" cy="574675"/>
          </a:xfrm>
        </p:grpSpPr>
        <p:sp>
          <p:nvSpPr>
            <p:cNvPr id="34" name="object 34"/>
            <p:cNvSpPr/>
            <p:nvPr/>
          </p:nvSpPr>
          <p:spPr>
            <a:xfrm>
              <a:off x="7114465" y="1271967"/>
              <a:ext cx="462280" cy="280035"/>
            </a:xfrm>
            <a:custGeom>
              <a:avLst/>
              <a:gdLst/>
              <a:ahLst/>
              <a:cxnLst/>
              <a:rect l="l" t="t" r="r" b="b"/>
              <a:pathLst>
                <a:path w="462279" h="280034">
                  <a:moveTo>
                    <a:pt x="237137" y="60127"/>
                  </a:moveTo>
                  <a:lnTo>
                    <a:pt x="303106" y="0"/>
                  </a:lnTo>
                  <a:lnTo>
                    <a:pt x="306258" y="67887"/>
                  </a:lnTo>
                  <a:lnTo>
                    <a:pt x="378279" y="27492"/>
                  </a:lnTo>
                  <a:lnTo>
                    <a:pt x="347943" y="71261"/>
                  </a:lnTo>
                  <a:lnTo>
                    <a:pt x="462130" y="57387"/>
                  </a:lnTo>
                  <a:lnTo>
                    <a:pt x="365598" y="102845"/>
                  </a:lnTo>
                  <a:lnTo>
                    <a:pt x="396586" y="121040"/>
                  </a:lnTo>
                  <a:lnTo>
                    <a:pt x="356884" y="138389"/>
                  </a:lnTo>
                  <a:lnTo>
                    <a:pt x="416563" y="169719"/>
                  </a:lnTo>
                  <a:lnTo>
                    <a:pt x="322037" y="167152"/>
                  </a:lnTo>
                  <a:lnTo>
                    <a:pt x="333307" y="201359"/>
                  </a:lnTo>
                  <a:lnTo>
                    <a:pt x="270760" y="192724"/>
                  </a:lnTo>
                  <a:lnTo>
                    <a:pt x="262853" y="228149"/>
                  </a:lnTo>
                  <a:lnTo>
                    <a:pt x="222571" y="216109"/>
                  </a:lnTo>
                  <a:lnTo>
                    <a:pt x="200598" y="246729"/>
                  </a:lnTo>
                  <a:lnTo>
                    <a:pt x="172521" y="231703"/>
                  </a:lnTo>
                  <a:lnTo>
                    <a:pt x="120893" y="279669"/>
                  </a:lnTo>
                  <a:lnTo>
                    <a:pt x="113247" y="240959"/>
                  </a:lnTo>
                  <a:lnTo>
                    <a:pt x="35723" y="246378"/>
                  </a:lnTo>
                  <a:lnTo>
                    <a:pt x="76589" y="211906"/>
                  </a:lnTo>
                  <a:lnTo>
                    <a:pt x="0" y="192631"/>
                  </a:lnTo>
                  <a:lnTo>
                    <a:pt x="83957" y="166255"/>
                  </a:lnTo>
                  <a:lnTo>
                    <a:pt x="18468" y="135698"/>
                  </a:lnTo>
                  <a:lnTo>
                    <a:pt x="109501" y="118216"/>
                  </a:lnTo>
                  <a:lnTo>
                    <a:pt x="84012" y="72045"/>
                  </a:lnTo>
                  <a:lnTo>
                    <a:pt x="176692" y="92299"/>
                  </a:lnTo>
                  <a:lnTo>
                    <a:pt x="195334" y="36667"/>
                  </a:lnTo>
                  <a:lnTo>
                    <a:pt x="237137" y="60127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232065" y="1379207"/>
              <a:ext cx="195427" cy="79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567463" y="1541041"/>
              <a:ext cx="462280" cy="280035"/>
            </a:xfrm>
            <a:custGeom>
              <a:avLst/>
              <a:gdLst/>
              <a:ahLst/>
              <a:cxnLst/>
              <a:rect l="l" t="t" r="r" b="b"/>
              <a:pathLst>
                <a:path w="462279" h="280035">
                  <a:moveTo>
                    <a:pt x="237137" y="60127"/>
                  </a:moveTo>
                  <a:lnTo>
                    <a:pt x="303106" y="0"/>
                  </a:lnTo>
                  <a:lnTo>
                    <a:pt x="306258" y="67887"/>
                  </a:lnTo>
                  <a:lnTo>
                    <a:pt x="378279" y="27492"/>
                  </a:lnTo>
                  <a:lnTo>
                    <a:pt x="347943" y="71261"/>
                  </a:lnTo>
                  <a:lnTo>
                    <a:pt x="462130" y="57387"/>
                  </a:lnTo>
                  <a:lnTo>
                    <a:pt x="365598" y="102845"/>
                  </a:lnTo>
                  <a:lnTo>
                    <a:pt x="396586" y="121040"/>
                  </a:lnTo>
                  <a:lnTo>
                    <a:pt x="356884" y="138389"/>
                  </a:lnTo>
                  <a:lnTo>
                    <a:pt x="416563" y="169719"/>
                  </a:lnTo>
                  <a:lnTo>
                    <a:pt x="322037" y="167152"/>
                  </a:lnTo>
                  <a:lnTo>
                    <a:pt x="333307" y="201359"/>
                  </a:lnTo>
                  <a:lnTo>
                    <a:pt x="270760" y="192724"/>
                  </a:lnTo>
                  <a:lnTo>
                    <a:pt x="262853" y="228149"/>
                  </a:lnTo>
                  <a:lnTo>
                    <a:pt x="222571" y="216109"/>
                  </a:lnTo>
                  <a:lnTo>
                    <a:pt x="200598" y="246729"/>
                  </a:lnTo>
                  <a:lnTo>
                    <a:pt x="172521" y="231703"/>
                  </a:lnTo>
                  <a:lnTo>
                    <a:pt x="120893" y="279669"/>
                  </a:lnTo>
                  <a:lnTo>
                    <a:pt x="113247" y="240959"/>
                  </a:lnTo>
                  <a:lnTo>
                    <a:pt x="35723" y="246378"/>
                  </a:lnTo>
                  <a:lnTo>
                    <a:pt x="76589" y="211906"/>
                  </a:lnTo>
                  <a:lnTo>
                    <a:pt x="0" y="192631"/>
                  </a:lnTo>
                  <a:lnTo>
                    <a:pt x="83957" y="166255"/>
                  </a:lnTo>
                  <a:lnTo>
                    <a:pt x="18468" y="135698"/>
                  </a:lnTo>
                  <a:lnTo>
                    <a:pt x="109501" y="118216"/>
                  </a:lnTo>
                  <a:lnTo>
                    <a:pt x="84012" y="72045"/>
                  </a:lnTo>
                  <a:lnTo>
                    <a:pt x="176692" y="92299"/>
                  </a:lnTo>
                  <a:lnTo>
                    <a:pt x="195334" y="36667"/>
                  </a:lnTo>
                  <a:lnTo>
                    <a:pt x="237137" y="60127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685076" y="1648282"/>
              <a:ext cx="195427" cy="79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252316" y="1463178"/>
              <a:ext cx="462280" cy="280035"/>
            </a:xfrm>
            <a:custGeom>
              <a:avLst/>
              <a:gdLst/>
              <a:ahLst/>
              <a:cxnLst/>
              <a:rect l="l" t="t" r="r" b="b"/>
              <a:pathLst>
                <a:path w="462279" h="280035">
                  <a:moveTo>
                    <a:pt x="237137" y="60127"/>
                  </a:moveTo>
                  <a:lnTo>
                    <a:pt x="303106" y="0"/>
                  </a:lnTo>
                  <a:lnTo>
                    <a:pt x="306258" y="67887"/>
                  </a:lnTo>
                  <a:lnTo>
                    <a:pt x="378279" y="27492"/>
                  </a:lnTo>
                  <a:lnTo>
                    <a:pt x="347943" y="71261"/>
                  </a:lnTo>
                  <a:lnTo>
                    <a:pt x="462130" y="57387"/>
                  </a:lnTo>
                  <a:lnTo>
                    <a:pt x="365598" y="102845"/>
                  </a:lnTo>
                  <a:lnTo>
                    <a:pt x="396586" y="121040"/>
                  </a:lnTo>
                  <a:lnTo>
                    <a:pt x="356884" y="138389"/>
                  </a:lnTo>
                  <a:lnTo>
                    <a:pt x="416563" y="169719"/>
                  </a:lnTo>
                  <a:lnTo>
                    <a:pt x="322037" y="167152"/>
                  </a:lnTo>
                  <a:lnTo>
                    <a:pt x="333307" y="201359"/>
                  </a:lnTo>
                  <a:lnTo>
                    <a:pt x="270760" y="192724"/>
                  </a:lnTo>
                  <a:lnTo>
                    <a:pt x="262853" y="228149"/>
                  </a:lnTo>
                  <a:lnTo>
                    <a:pt x="222571" y="216109"/>
                  </a:lnTo>
                  <a:lnTo>
                    <a:pt x="200598" y="246729"/>
                  </a:lnTo>
                  <a:lnTo>
                    <a:pt x="172521" y="231703"/>
                  </a:lnTo>
                  <a:lnTo>
                    <a:pt x="120893" y="279669"/>
                  </a:lnTo>
                  <a:lnTo>
                    <a:pt x="113247" y="240959"/>
                  </a:lnTo>
                  <a:lnTo>
                    <a:pt x="35723" y="246378"/>
                  </a:lnTo>
                  <a:lnTo>
                    <a:pt x="76589" y="211906"/>
                  </a:lnTo>
                  <a:lnTo>
                    <a:pt x="0" y="192631"/>
                  </a:lnTo>
                  <a:lnTo>
                    <a:pt x="83957" y="166255"/>
                  </a:lnTo>
                  <a:lnTo>
                    <a:pt x="18468" y="135698"/>
                  </a:lnTo>
                  <a:lnTo>
                    <a:pt x="109501" y="118216"/>
                  </a:lnTo>
                  <a:lnTo>
                    <a:pt x="84012" y="72045"/>
                  </a:lnTo>
                  <a:lnTo>
                    <a:pt x="176692" y="92299"/>
                  </a:lnTo>
                  <a:lnTo>
                    <a:pt x="195334" y="36667"/>
                  </a:lnTo>
                  <a:lnTo>
                    <a:pt x="237137" y="60127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369917" y="1570431"/>
              <a:ext cx="195427" cy="79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61275" y="1480120"/>
              <a:ext cx="462280" cy="280035"/>
            </a:xfrm>
            <a:custGeom>
              <a:avLst/>
              <a:gdLst/>
              <a:ahLst/>
              <a:cxnLst/>
              <a:rect l="l" t="t" r="r" b="b"/>
              <a:pathLst>
                <a:path w="462280" h="280035">
                  <a:moveTo>
                    <a:pt x="237137" y="60127"/>
                  </a:moveTo>
                  <a:lnTo>
                    <a:pt x="303106" y="0"/>
                  </a:lnTo>
                  <a:lnTo>
                    <a:pt x="306258" y="67887"/>
                  </a:lnTo>
                  <a:lnTo>
                    <a:pt x="378279" y="27492"/>
                  </a:lnTo>
                  <a:lnTo>
                    <a:pt x="347943" y="71261"/>
                  </a:lnTo>
                  <a:lnTo>
                    <a:pt x="462130" y="57387"/>
                  </a:lnTo>
                  <a:lnTo>
                    <a:pt x="365598" y="102845"/>
                  </a:lnTo>
                  <a:lnTo>
                    <a:pt x="396586" y="121040"/>
                  </a:lnTo>
                  <a:lnTo>
                    <a:pt x="356884" y="138389"/>
                  </a:lnTo>
                  <a:lnTo>
                    <a:pt x="416563" y="169719"/>
                  </a:lnTo>
                  <a:lnTo>
                    <a:pt x="322037" y="167152"/>
                  </a:lnTo>
                  <a:lnTo>
                    <a:pt x="333307" y="201359"/>
                  </a:lnTo>
                  <a:lnTo>
                    <a:pt x="270760" y="192724"/>
                  </a:lnTo>
                  <a:lnTo>
                    <a:pt x="262853" y="228149"/>
                  </a:lnTo>
                  <a:lnTo>
                    <a:pt x="222571" y="216109"/>
                  </a:lnTo>
                  <a:lnTo>
                    <a:pt x="200598" y="246729"/>
                  </a:lnTo>
                  <a:lnTo>
                    <a:pt x="172521" y="231703"/>
                  </a:lnTo>
                  <a:lnTo>
                    <a:pt x="120893" y="279669"/>
                  </a:lnTo>
                  <a:lnTo>
                    <a:pt x="113247" y="240959"/>
                  </a:lnTo>
                  <a:lnTo>
                    <a:pt x="35723" y="246378"/>
                  </a:lnTo>
                  <a:lnTo>
                    <a:pt x="76589" y="211906"/>
                  </a:lnTo>
                  <a:lnTo>
                    <a:pt x="0" y="192631"/>
                  </a:lnTo>
                  <a:lnTo>
                    <a:pt x="83957" y="166255"/>
                  </a:lnTo>
                  <a:lnTo>
                    <a:pt x="18468" y="135698"/>
                  </a:lnTo>
                  <a:lnTo>
                    <a:pt x="109501" y="118216"/>
                  </a:lnTo>
                  <a:lnTo>
                    <a:pt x="84012" y="72045"/>
                  </a:lnTo>
                  <a:lnTo>
                    <a:pt x="176692" y="92299"/>
                  </a:lnTo>
                  <a:lnTo>
                    <a:pt x="195334" y="36667"/>
                  </a:lnTo>
                  <a:lnTo>
                    <a:pt x="237137" y="60127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778876" y="1587360"/>
              <a:ext cx="195440" cy="791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658646" y="2128849"/>
            <a:ext cx="487680" cy="305435"/>
            <a:chOff x="1658646" y="2128848"/>
            <a:chExt cx="487680" cy="305435"/>
          </a:xfrm>
        </p:grpSpPr>
        <p:sp>
          <p:nvSpPr>
            <p:cNvPr id="43" name="object 43"/>
            <p:cNvSpPr/>
            <p:nvPr/>
          </p:nvSpPr>
          <p:spPr>
            <a:xfrm>
              <a:off x="1671346" y="2141548"/>
              <a:ext cx="462280" cy="280035"/>
            </a:xfrm>
            <a:custGeom>
              <a:avLst/>
              <a:gdLst/>
              <a:ahLst/>
              <a:cxnLst/>
              <a:rect l="l" t="t" r="r" b="b"/>
              <a:pathLst>
                <a:path w="462280" h="280035">
                  <a:moveTo>
                    <a:pt x="237137" y="60127"/>
                  </a:moveTo>
                  <a:lnTo>
                    <a:pt x="303106" y="0"/>
                  </a:lnTo>
                  <a:lnTo>
                    <a:pt x="306258" y="67887"/>
                  </a:lnTo>
                  <a:lnTo>
                    <a:pt x="378279" y="27492"/>
                  </a:lnTo>
                  <a:lnTo>
                    <a:pt x="347943" y="71261"/>
                  </a:lnTo>
                  <a:lnTo>
                    <a:pt x="462130" y="57387"/>
                  </a:lnTo>
                  <a:lnTo>
                    <a:pt x="365598" y="102845"/>
                  </a:lnTo>
                  <a:lnTo>
                    <a:pt x="396586" y="121040"/>
                  </a:lnTo>
                  <a:lnTo>
                    <a:pt x="356884" y="138389"/>
                  </a:lnTo>
                  <a:lnTo>
                    <a:pt x="416563" y="169719"/>
                  </a:lnTo>
                  <a:lnTo>
                    <a:pt x="322037" y="167152"/>
                  </a:lnTo>
                  <a:lnTo>
                    <a:pt x="333307" y="201359"/>
                  </a:lnTo>
                  <a:lnTo>
                    <a:pt x="270760" y="192724"/>
                  </a:lnTo>
                  <a:lnTo>
                    <a:pt x="262853" y="228149"/>
                  </a:lnTo>
                  <a:lnTo>
                    <a:pt x="222571" y="216109"/>
                  </a:lnTo>
                  <a:lnTo>
                    <a:pt x="200598" y="246729"/>
                  </a:lnTo>
                  <a:lnTo>
                    <a:pt x="172521" y="231703"/>
                  </a:lnTo>
                  <a:lnTo>
                    <a:pt x="120893" y="279669"/>
                  </a:lnTo>
                  <a:lnTo>
                    <a:pt x="113247" y="240959"/>
                  </a:lnTo>
                  <a:lnTo>
                    <a:pt x="35723" y="246378"/>
                  </a:lnTo>
                  <a:lnTo>
                    <a:pt x="76589" y="211906"/>
                  </a:lnTo>
                  <a:lnTo>
                    <a:pt x="0" y="192631"/>
                  </a:lnTo>
                  <a:lnTo>
                    <a:pt x="83957" y="166255"/>
                  </a:lnTo>
                  <a:lnTo>
                    <a:pt x="18468" y="135698"/>
                  </a:lnTo>
                  <a:lnTo>
                    <a:pt x="109501" y="118216"/>
                  </a:lnTo>
                  <a:lnTo>
                    <a:pt x="84012" y="72045"/>
                  </a:lnTo>
                  <a:lnTo>
                    <a:pt x="176692" y="92299"/>
                  </a:lnTo>
                  <a:lnTo>
                    <a:pt x="195334" y="36667"/>
                  </a:lnTo>
                  <a:lnTo>
                    <a:pt x="237137" y="60127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788947" y="2248789"/>
              <a:ext cx="195440" cy="791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3090279" y="2050084"/>
            <a:ext cx="487680" cy="305435"/>
            <a:chOff x="3090279" y="2050083"/>
            <a:chExt cx="487680" cy="305435"/>
          </a:xfrm>
        </p:grpSpPr>
        <p:sp>
          <p:nvSpPr>
            <p:cNvPr id="46" name="object 46"/>
            <p:cNvSpPr/>
            <p:nvPr/>
          </p:nvSpPr>
          <p:spPr>
            <a:xfrm>
              <a:off x="3102979" y="2062783"/>
              <a:ext cx="462280" cy="280035"/>
            </a:xfrm>
            <a:custGeom>
              <a:avLst/>
              <a:gdLst/>
              <a:ahLst/>
              <a:cxnLst/>
              <a:rect l="l" t="t" r="r" b="b"/>
              <a:pathLst>
                <a:path w="462279" h="280035">
                  <a:moveTo>
                    <a:pt x="237137" y="60127"/>
                  </a:moveTo>
                  <a:lnTo>
                    <a:pt x="303106" y="0"/>
                  </a:lnTo>
                  <a:lnTo>
                    <a:pt x="306258" y="67887"/>
                  </a:lnTo>
                  <a:lnTo>
                    <a:pt x="378279" y="27492"/>
                  </a:lnTo>
                  <a:lnTo>
                    <a:pt x="347943" y="71261"/>
                  </a:lnTo>
                  <a:lnTo>
                    <a:pt x="462130" y="57387"/>
                  </a:lnTo>
                  <a:lnTo>
                    <a:pt x="365598" y="102845"/>
                  </a:lnTo>
                  <a:lnTo>
                    <a:pt x="396586" y="121040"/>
                  </a:lnTo>
                  <a:lnTo>
                    <a:pt x="356884" y="138389"/>
                  </a:lnTo>
                  <a:lnTo>
                    <a:pt x="416563" y="169719"/>
                  </a:lnTo>
                  <a:lnTo>
                    <a:pt x="322037" y="167152"/>
                  </a:lnTo>
                  <a:lnTo>
                    <a:pt x="333307" y="201359"/>
                  </a:lnTo>
                  <a:lnTo>
                    <a:pt x="270760" y="192724"/>
                  </a:lnTo>
                  <a:lnTo>
                    <a:pt x="262853" y="228149"/>
                  </a:lnTo>
                  <a:lnTo>
                    <a:pt x="222571" y="216109"/>
                  </a:lnTo>
                  <a:lnTo>
                    <a:pt x="200598" y="246729"/>
                  </a:lnTo>
                  <a:lnTo>
                    <a:pt x="172521" y="231703"/>
                  </a:lnTo>
                  <a:lnTo>
                    <a:pt x="120893" y="279669"/>
                  </a:lnTo>
                  <a:lnTo>
                    <a:pt x="113247" y="240959"/>
                  </a:lnTo>
                  <a:lnTo>
                    <a:pt x="35723" y="246378"/>
                  </a:lnTo>
                  <a:lnTo>
                    <a:pt x="76589" y="211906"/>
                  </a:lnTo>
                  <a:lnTo>
                    <a:pt x="0" y="192631"/>
                  </a:lnTo>
                  <a:lnTo>
                    <a:pt x="83957" y="166255"/>
                  </a:lnTo>
                  <a:lnTo>
                    <a:pt x="18468" y="135698"/>
                  </a:lnTo>
                  <a:lnTo>
                    <a:pt x="109501" y="118216"/>
                  </a:lnTo>
                  <a:lnTo>
                    <a:pt x="84012" y="72045"/>
                  </a:lnTo>
                  <a:lnTo>
                    <a:pt x="176692" y="92299"/>
                  </a:lnTo>
                  <a:lnTo>
                    <a:pt x="195334" y="36667"/>
                  </a:lnTo>
                  <a:lnTo>
                    <a:pt x="237137" y="60127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220580" y="2170023"/>
              <a:ext cx="195427" cy="791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2802484" y="3022396"/>
            <a:ext cx="487680" cy="305435"/>
            <a:chOff x="2802484" y="3022395"/>
            <a:chExt cx="487680" cy="305435"/>
          </a:xfrm>
        </p:grpSpPr>
        <p:sp>
          <p:nvSpPr>
            <p:cNvPr id="49" name="object 49"/>
            <p:cNvSpPr/>
            <p:nvPr/>
          </p:nvSpPr>
          <p:spPr>
            <a:xfrm>
              <a:off x="2815184" y="3035095"/>
              <a:ext cx="462280" cy="280035"/>
            </a:xfrm>
            <a:custGeom>
              <a:avLst/>
              <a:gdLst/>
              <a:ahLst/>
              <a:cxnLst/>
              <a:rect l="l" t="t" r="r" b="b"/>
              <a:pathLst>
                <a:path w="462279" h="280035">
                  <a:moveTo>
                    <a:pt x="237137" y="60127"/>
                  </a:moveTo>
                  <a:lnTo>
                    <a:pt x="303106" y="0"/>
                  </a:lnTo>
                  <a:lnTo>
                    <a:pt x="306258" y="67887"/>
                  </a:lnTo>
                  <a:lnTo>
                    <a:pt x="378279" y="27492"/>
                  </a:lnTo>
                  <a:lnTo>
                    <a:pt x="347943" y="71261"/>
                  </a:lnTo>
                  <a:lnTo>
                    <a:pt x="462130" y="57387"/>
                  </a:lnTo>
                  <a:lnTo>
                    <a:pt x="365598" y="102845"/>
                  </a:lnTo>
                  <a:lnTo>
                    <a:pt x="396586" y="121040"/>
                  </a:lnTo>
                  <a:lnTo>
                    <a:pt x="356884" y="138389"/>
                  </a:lnTo>
                  <a:lnTo>
                    <a:pt x="416563" y="169719"/>
                  </a:lnTo>
                  <a:lnTo>
                    <a:pt x="322037" y="167152"/>
                  </a:lnTo>
                  <a:lnTo>
                    <a:pt x="333307" y="201359"/>
                  </a:lnTo>
                  <a:lnTo>
                    <a:pt x="270760" y="192724"/>
                  </a:lnTo>
                  <a:lnTo>
                    <a:pt x="262853" y="228149"/>
                  </a:lnTo>
                  <a:lnTo>
                    <a:pt x="222571" y="216109"/>
                  </a:lnTo>
                  <a:lnTo>
                    <a:pt x="200598" y="246729"/>
                  </a:lnTo>
                  <a:lnTo>
                    <a:pt x="172521" y="231703"/>
                  </a:lnTo>
                  <a:lnTo>
                    <a:pt x="120893" y="279669"/>
                  </a:lnTo>
                  <a:lnTo>
                    <a:pt x="113247" y="240959"/>
                  </a:lnTo>
                  <a:lnTo>
                    <a:pt x="35723" y="246378"/>
                  </a:lnTo>
                  <a:lnTo>
                    <a:pt x="76589" y="211906"/>
                  </a:lnTo>
                  <a:lnTo>
                    <a:pt x="0" y="192631"/>
                  </a:lnTo>
                  <a:lnTo>
                    <a:pt x="83957" y="166255"/>
                  </a:lnTo>
                  <a:lnTo>
                    <a:pt x="18468" y="135698"/>
                  </a:lnTo>
                  <a:lnTo>
                    <a:pt x="109501" y="118216"/>
                  </a:lnTo>
                  <a:lnTo>
                    <a:pt x="84012" y="72045"/>
                  </a:lnTo>
                  <a:lnTo>
                    <a:pt x="176692" y="92299"/>
                  </a:lnTo>
                  <a:lnTo>
                    <a:pt x="195334" y="36667"/>
                  </a:lnTo>
                  <a:lnTo>
                    <a:pt x="237137" y="60127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2932798" y="3142335"/>
              <a:ext cx="195427" cy="791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880286" y="3737952"/>
            <a:ext cx="487680" cy="305435"/>
            <a:chOff x="1880286" y="3737951"/>
            <a:chExt cx="487680" cy="305435"/>
          </a:xfrm>
        </p:grpSpPr>
        <p:sp>
          <p:nvSpPr>
            <p:cNvPr id="52" name="object 52"/>
            <p:cNvSpPr/>
            <p:nvPr/>
          </p:nvSpPr>
          <p:spPr>
            <a:xfrm>
              <a:off x="1892986" y="3750651"/>
              <a:ext cx="462280" cy="280035"/>
            </a:xfrm>
            <a:custGeom>
              <a:avLst/>
              <a:gdLst/>
              <a:ahLst/>
              <a:cxnLst/>
              <a:rect l="l" t="t" r="r" b="b"/>
              <a:pathLst>
                <a:path w="462280" h="280035">
                  <a:moveTo>
                    <a:pt x="237137" y="60127"/>
                  </a:moveTo>
                  <a:lnTo>
                    <a:pt x="303106" y="0"/>
                  </a:lnTo>
                  <a:lnTo>
                    <a:pt x="306258" y="67887"/>
                  </a:lnTo>
                  <a:lnTo>
                    <a:pt x="378279" y="27492"/>
                  </a:lnTo>
                  <a:lnTo>
                    <a:pt x="347943" y="71261"/>
                  </a:lnTo>
                  <a:lnTo>
                    <a:pt x="462130" y="57387"/>
                  </a:lnTo>
                  <a:lnTo>
                    <a:pt x="365598" y="102845"/>
                  </a:lnTo>
                  <a:lnTo>
                    <a:pt x="396586" y="121040"/>
                  </a:lnTo>
                  <a:lnTo>
                    <a:pt x="356884" y="138389"/>
                  </a:lnTo>
                  <a:lnTo>
                    <a:pt x="416563" y="169719"/>
                  </a:lnTo>
                  <a:lnTo>
                    <a:pt x="322037" y="167152"/>
                  </a:lnTo>
                  <a:lnTo>
                    <a:pt x="333307" y="201359"/>
                  </a:lnTo>
                  <a:lnTo>
                    <a:pt x="270760" y="192724"/>
                  </a:lnTo>
                  <a:lnTo>
                    <a:pt x="262853" y="228149"/>
                  </a:lnTo>
                  <a:lnTo>
                    <a:pt x="222571" y="216109"/>
                  </a:lnTo>
                  <a:lnTo>
                    <a:pt x="200598" y="246729"/>
                  </a:lnTo>
                  <a:lnTo>
                    <a:pt x="172521" y="231703"/>
                  </a:lnTo>
                  <a:lnTo>
                    <a:pt x="120893" y="279669"/>
                  </a:lnTo>
                  <a:lnTo>
                    <a:pt x="113247" y="240959"/>
                  </a:lnTo>
                  <a:lnTo>
                    <a:pt x="35723" y="246378"/>
                  </a:lnTo>
                  <a:lnTo>
                    <a:pt x="76589" y="211906"/>
                  </a:lnTo>
                  <a:lnTo>
                    <a:pt x="0" y="192631"/>
                  </a:lnTo>
                  <a:lnTo>
                    <a:pt x="83957" y="166255"/>
                  </a:lnTo>
                  <a:lnTo>
                    <a:pt x="18468" y="135698"/>
                  </a:lnTo>
                  <a:lnTo>
                    <a:pt x="109501" y="118216"/>
                  </a:lnTo>
                  <a:lnTo>
                    <a:pt x="84012" y="72045"/>
                  </a:lnTo>
                  <a:lnTo>
                    <a:pt x="176692" y="92299"/>
                  </a:lnTo>
                  <a:lnTo>
                    <a:pt x="195334" y="36667"/>
                  </a:lnTo>
                  <a:lnTo>
                    <a:pt x="237137" y="60127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0587" y="3857904"/>
              <a:ext cx="195440" cy="791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415528" y="193322"/>
            <a:ext cx="249047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5" dirty="0"/>
              <a:t>AWS </a:t>
            </a:r>
            <a:r>
              <a:rPr dirty="0"/>
              <a:t>ML</a:t>
            </a:r>
            <a:r>
              <a:rPr spc="-90" dirty="0"/>
              <a:t> </a:t>
            </a:r>
            <a:r>
              <a:rPr dirty="0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992422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529" y="139509"/>
            <a:ext cx="20173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dirty="0">
                <a:solidFill>
                  <a:srgbClr val="474746"/>
                </a:solidFill>
                <a:latin typeface="Arial"/>
                <a:cs typeface="Arial"/>
              </a:rPr>
              <a:t>ML</a:t>
            </a:r>
            <a:r>
              <a:rPr sz="2800" b="1" spc="-13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74746"/>
                </a:solidFill>
                <a:latin typeface="Arial"/>
                <a:cs typeface="Arial"/>
              </a:rPr>
              <a:t>Process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6831" y="3191637"/>
            <a:ext cx="1236980" cy="412115"/>
          </a:xfrm>
          <a:custGeom>
            <a:avLst/>
            <a:gdLst/>
            <a:ahLst/>
            <a:cxnLst/>
            <a:rect l="l" t="t" r="r" b="b"/>
            <a:pathLst>
              <a:path w="1236979" h="412114">
                <a:moveTo>
                  <a:pt x="0" y="68670"/>
                </a:moveTo>
                <a:lnTo>
                  <a:pt x="5396" y="41941"/>
                </a:lnTo>
                <a:lnTo>
                  <a:pt x="20113" y="20113"/>
                </a:lnTo>
                <a:lnTo>
                  <a:pt x="41941" y="5396"/>
                </a:lnTo>
                <a:lnTo>
                  <a:pt x="68670" y="0"/>
                </a:lnTo>
                <a:lnTo>
                  <a:pt x="1167820" y="0"/>
                </a:lnTo>
                <a:lnTo>
                  <a:pt x="1194547" y="5396"/>
                </a:lnTo>
                <a:lnTo>
                  <a:pt x="1216375" y="20113"/>
                </a:lnTo>
                <a:lnTo>
                  <a:pt x="1231093" y="41941"/>
                </a:lnTo>
                <a:lnTo>
                  <a:pt x="1236490" y="68670"/>
                </a:lnTo>
                <a:lnTo>
                  <a:pt x="1236490" y="343345"/>
                </a:lnTo>
                <a:lnTo>
                  <a:pt x="1231093" y="370075"/>
                </a:lnTo>
                <a:lnTo>
                  <a:pt x="1216375" y="391902"/>
                </a:lnTo>
                <a:lnTo>
                  <a:pt x="1194547" y="406619"/>
                </a:lnTo>
                <a:lnTo>
                  <a:pt x="1167820" y="412016"/>
                </a:lnTo>
                <a:lnTo>
                  <a:pt x="68670" y="412016"/>
                </a:lnTo>
                <a:lnTo>
                  <a:pt x="41941" y="406619"/>
                </a:lnTo>
                <a:lnTo>
                  <a:pt x="20113" y="391902"/>
                </a:lnTo>
                <a:lnTo>
                  <a:pt x="5396" y="370075"/>
                </a:lnTo>
                <a:lnTo>
                  <a:pt x="0" y="343345"/>
                </a:lnTo>
                <a:lnTo>
                  <a:pt x="0" y="68670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3232480" y="3232303"/>
            <a:ext cx="11874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Visualization</a:t>
            </a:r>
            <a:r>
              <a:rPr sz="1000" spc="-1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Analysis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4094" y="824726"/>
            <a:ext cx="275590" cy="275590"/>
          </a:xfrm>
          <a:custGeom>
            <a:avLst/>
            <a:gdLst/>
            <a:ahLst/>
            <a:cxnLst/>
            <a:rect l="l" t="t" r="r" b="b"/>
            <a:pathLst>
              <a:path w="275589" h="275590">
                <a:moveTo>
                  <a:pt x="137718" y="0"/>
                </a:moveTo>
                <a:lnTo>
                  <a:pt x="94188" y="7020"/>
                </a:lnTo>
                <a:lnTo>
                  <a:pt x="56383" y="26571"/>
                </a:lnTo>
                <a:lnTo>
                  <a:pt x="26571" y="56383"/>
                </a:lnTo>
                <a:lnTo>
                  <a:pt x="7020" y="94188"/>
                </a:lnTo>
                <a:lnTo>
                  <a:pt x="0" y="137718"/>
                </a:lnTo>
                <a:lnTo>
                  <a:pt x="7020" y="181248"/>
                </a:lnTo>
                <a:lnTo>
                  <a:pt x="26571" y="219053"/>
                </a:lnTo>
                <a:lnTo>
                  <a:pt x="56383" y="248865"/>
                </a:lnTo>
                <a:lnTo>
                  <a:pt x="94188" y="268416"/>
                </a:lnTo>
                <a:lnTo>
                  <a:pt x="137718" y="275437"/>
                </a:lnTo>
                <a:lnTo>
                  <a:pt x="181248" y="268416"/>
                </a:lnTo>
                <a:lnTo>
                  <a:pt x="219053" y="248865"/>
                </a:lnTo>
                <a:lnTo>
                  <a:pt x="248865" y="219053"/>
                </a:lnTo>
                <a:lnTo>
                  <a:pt x="268416" y="181248"/>
                </a:lnTo>
                <a:lnTo>
                  <a:pt x="275437" y="137718"/>
                </a:lnTo>
                <a:lnTo>
                  <a:pt x="268416" y="94188"/>
                </a:lnTo>
                <a:lnTo>
                  <a:pt x="248865" y="56383"/>
                </a:lnTo>
                <a:lnTo>
                  <a:pt x="219053" y="26571"/>
                </a:lnTo>
                <a:lnTo>
                  <a:pt x="181248" y="7020"/>
                </a:lnTo>
                <a:lnTo>
                  <a:pt x="137718" y="0"/>
                </a:lnTo>
                <a:close/>
              </a:path>
            </a:pathLst>
          </a:custGeom>
          <a:solidFill>
            <a:srgbClr val="474746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465170" y="853492"/>
            <a:ext cx="11334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Business Problem</a:t>
            </a:r>
            <a:r>
              <a:rPr sz="1000" spc="-14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30" dirty="0">
                <a:solidFill>
                  <a:srgbClr val="474746"/>
                </a:solidFill>
                <a:latin typeface="Trebuchet MS"/>
                <a:cs typeface="Trebuchet MS"/>
              </a:rPr>
              <a:t>–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863" y="1579385"/>
            <a:ext cx="120586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70" dirty="0">
                <a:solidFill>
                  <a:srgbClr val="474746"/>
                </a:solidFill>
                <a:latin typeface="Trebuchet MS"/>
                <a:cs typeface="Trebuchet MS"/>
              </a:rPr>
              <a:t>ML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problem</a:t>
            </a:r>
            <a:r>
              <a:rPr sz="1000" spc="-2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framing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34158" y="1534948"/>
            <a:ext cx="3350260" cy="295275"/>
            <a:chOff x="1134157" y="1534947"/>
            <a:chExt cx="3350260" cy="295275"/>
          </a:xfrm>
        </p:grpSpPr>
        <p:sp>
          <p:nvSpPr>
            <p:cNvPr id="9" name="object 9"/>
            <p:cNvSpPr/>
            <p:nvPr/>
          </p:nvSpPr>
          <p:spPr>
            <a:xfrm>
              <a:off x="3243008" y="1539709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38919" y="1539709"/>
              <a:ext cx="1338580" cy="285750"/>
            </a:xfrm>
            <a:custGeom>
              <a:avLst/>
              <a:gdLst/>
              <a:ahLst/>
              <a:cxnLst/>
              <a:rect l="l" t="t" r="r" b="b"/>
              <a:pathLst>
                <a:path w="1338580" h="285750">
                  <a:moveTo>
                    <a:pt x="0" y="47626"/>
                  </a:moveTo>
                  <a:lnTo>
                    <a:pt x="3742" y="29088"/>
                  </a:lnTo>
                  <a:lnTo>
                    <a:pt x="13949" y="13949"/>
                  </a:lnTo>
                  <a:lnTo>
                    <a:pt x="29088" y="3742"/>
                  </a:lnTo>
                  <a:lnTo>
                    <a:pt x="47626" y="0"/>
                  </a:lnTo>
                  <a:lnTo>
                    <a:pt x="1290670" y="0"/>
                  </a:lnTo>
                  <a:lnTo>
                    <a:pt x="1309212" y="3742"/>
                  </a:lnTo>
                  <a:lnTo>
                    <a:pt x="1324352" y="13949"/>
                  </a:lnTo>
                  <a:lnTo>
                    <a:pt x="1334558" y="29088"/>
                  </a:lnTo>
                  <a:lnTo>
                    <a:pt x="1338300" y="47626"/>
                  </a:lnTo>
                  <a:lnTo>
                    <a:pt x="1338300" y="238124"/>
                  </a:lnTo>
                  <a:lnTo>
                    <a:pt x="1334558" y="256662"/>
                  </a:lnTo>
                  <a:lnTo>
                    <a:pt x="1324352" y="271800"/>
                  </a:lnTo>
                  <a:lnTo>
                    <a:pt x="1309212" y="282007"/>
                  </a:lnTo>
                  <a:lnTo>
                    <a:pt x="1290670" y="285750"/>
                  </a:lnTo>
                  <a:lnTo>
                    <a:pt x="47626" y="285750"/>
                  </a:lnTo>
                  <a:lnTo>
                    <a:pt x="29088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02825" y="1588301"/>
            <a:ext cx="90678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0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Collection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1076" y="2075981"/>
            <a:ext cx="97028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000" spc="-9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Integration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06495" y="2042453"/>
            <a:ext cx="1247775" cy="900430"/>
            <a:chOff x="3206495" y="2042452"/>
            <a:chExt cx="1247775" cy="900430"/>
          </a:xfrm>
        </p:grpSpPr>
        <p:sp>
          <p:nvSpPr>
            <p:cNvPr id="14" name="object 14"/>
            <p:cNvSpPr/>
            <p:nvPr/>
          </p:nvSpPr>
          <p:spPr>
            <a:xfrm>
              <a:off x="3211258" y="2047214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12922" y="2525534"/>
              <a:ext cx="1236980" cy="412115"/>
            </a:xfrm>
            <a:custGeom>
              <a:avLst/>
              <a:gdLst/>
              <a:ahLst/>
              <a:cxnLst/>
              <a:rect l="l" t="t" r="r" b="b"/>
              <a:pathLst>
                <a:path w="1236979" h="412114">
                  <a:moveTo>
                    <a:pt x="0" y="68670"/>
                  </a:moveTo>
                  <a:lnTo>
                    <a:pt x="5396" y="41941"/>
                  </a:lnTo>
                  <a:lnTo>
                    <a:pt x="20113" y="20113"/>
                  </a:lnTo>
                  <a:lnTo>
                    <a:pt x="41941" y="5396"/>
                  </a:lnTo>
                  <a:lnTo>
                    <a:pt x="68670" y="0"/>
                  </a:lnTo>
                  <a:lnTo>
                    <a:pt x="1167820" y="0"/>
                  </a:lnTo>
                  <a:lnTo>
                    <a:pt x="1194547" y="5396"/>
                  </a:lnTo>
                  <a:lnTo>
                    <a:pt x="1216375" y="20113"/>
                  </a:lnTo>
                  <a:lnTo>
                    <a:pt x="1231093" y="41941"/>
                  </a:lnTo>
                  <a:lnTo>
                    <a:pt x="1236490" y="68670"/>
                  </a:lnTo>
                  <a:lnTo>
                    <a:pt x="1236490" y="343345"/>
                  </a:lnTo>
                  <a:lnTo>
                    <a:pt x="1231093" y="370075"/>
                  </a:lnTo>
                  <a:lnTo>
                    <a:pt x="1216375" y="391902"/>
                  </a:lnTo>
                  <a:lnTo>
                    <a:pt x="1194547" y="406619"/>
                  </a:lnTo>
                  <a:lnTo>
                    <a:pt x="1167820" y="412016"/>
                  </a:lnTo>
                  <a:lnTo>
                    <a:pt x="68670" y="412016"/>
                  </a:lnTo>
                  <a:lnTo>
                    <a:pt x="41941" y="406619"/>
                  </a:lnTo>
                  <a:lnTo>
                    <a:pt x="20113" y="391902"/>
                  </a:lnTo>
                  <a:lnTo>
                    <a:pt x="5396" y="370075"/>
                  </a:lnTo>
                  <a:lnTo>
                    <a:pt x="0" y="343345"/>
                  </a:lnTo>
                  <a:lnTo>
                    <a:pt x="0" y="68670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48572" y="2566201"/>
            <a:ext cx="11303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Preparation</a:t>
            </a:r>
            <a:r>
              <a:rPr sz="1000" spc="-1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Cleaning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17517" y="2486342"/>
            <a:ext cx="1236980" cy="285750"/>
          </a:xfrm>
          <a:custGeom>
            <a:avLst/>
            <a:gdLst/>
            <a:ahLst/>
            <a:cxnLst/>
            <a:rect l="l" t="t" r="r" b="b"/>
            <a:pathLst>
              <a:path w="1236979" h="285750">
                <a:moveTo>
                  <a:pt x="0" y="47626"/>
                </a:moveTo>
                <a:lnTo>
                  <a:pt x="3742" y="29087"/>
                </a:lnTo>
                <a:lnTo>
                  <a:pt x="13949" y="13949"/>
                </a:lnTo>
                <a:lnTo>
                  <a:pt x="29087" y="3742"/>
                </a:lnTo>
                <a:lnTo>
                  <a:pt x="47625" y="0"/>
                </a:lnTo>
                <a:lnTo>
                  <a:pt x="1188860" y="0"/>
                </a:lnTo>
                <a:lnTo>
                  <a:pt x="1207402" y="3742"/>
                </a:lnTo>
                <a:lnTo>
                  <a:pt x="1222541" y="13949"/>
                </a:lnTo>
                <a:lnTo>
                  <a:pt x="1232748" y="29087"/>
                </a:lnTo>
                <a:lnTo>
                  <a:pt x="1236490" y="47626"/>
                </a:lnTo>
                <a:lnTo>
                  <a:pt x="1236490" y="238124"/>
                </a:lnTo>
                <a:lnTo>
                  <a:pt x="1232748" y="256662"/>
                </a:lnTo>
                <a:lnTo>
                  <a:pt x="1222541" y="271800"/>
                </a:lnTo>
                <a:lnTo>
                  <a:pt x="1207402" y="282007"/>
                </a:lnTo>
                <a:lnTo>
                  <a:pt x="1188860" y="285750"/>
                </a:lnTo>
                <a:lnTo>
                  <a:pt x="47625" y="285750"/>
                </a:lnTo>
                <a:lnTo>
                  <a:pt x="29087" y="282007"/>
                </a:lnTo>
                <a:lnTo>
                  <a:pt x="13949" y="271800"/>
                </a:lnTo>
                <a:lnTo>
                  <a:pt x="3742" y="256662"/>
                </a:lnTo>
                <a:lnTo>
                  <a:pt x="0" y="238124"/>
                </a:lnTo>
                <a:lnTo>
                  <a:pt x="0" y="47626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object 18"/>
          <p:cNvSpPr txBox="1"/>
          <p:nvPr/>
        </p:nvSpPr>
        <p:spPr>
          <a:xfrm>
            <a:off x="4837913" y="2522868"/>
            <a:ext cx="118173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10" dirty="0">
                <a:solidFill>
                  <a:srgbClr val="474746"/>
                </a:solidFill>
                <a:latin typeface="Trebuchet MS"/>
                <a:cs typeface="Trebuchet MS"/>
              </a:rPr>
              <a:t>Feature</a:t>
            </a:r>
            <a:r>
              <a:rPr sz="10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Engineering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40860" y="2970619"/>
            <a:ext cx="1236980" cy="428625"/>
          </a:xfrm>
          <a:custGeom>
            <a:avLst/>
            <a:gdLst/>
            <a:ahLst/>
            <a:cxnLst/>
            <a:rect l="l" t="t" r="r" b="b"/>
            <a:pathLst>
              <a:path w="1236979" h="428625">
                <a:moveTo>
                  <a:pt x="0" y="71351"/>
                </a:moveTo>
                <a:lnTo>
                  <a:pt x="5607" y="43578"/>
                </a:lnTo>
                <a:lnTo>
                  <a:pt x="20898" y="20898"/>
                </a:lnTo>
                <a:lnTo>
                  <a:pt x="43577" y="5607"/>
                </a:lnTo>
                <a:lnTo>
                  <a:pt x="71351" y="0"/>
                </a:lnTo>
                <a:lnTo>
                  <a:pt x="1165140" y="0"/>
                </a:lnTo>
                <a:lnTo>
                  <a:pt x="1192910" y="5607"/>
                </a:lnTo>
                <a:lnTo>
                  <a:pt x="1215590" y="20898"/>
                </a:lnTo>
                <a:lnTo>
                  <a:pt x="1230882" y="43578"/>
                </a:lnTo>
                <a:lnTo>
                  <a:pt x="1236490" y="71351"/>
                </a:lnTo>
                <a:lnTo>
                  <a:pt x="1236490" y="356748"/>
                </a:lnTo>
                <a:lnTo>
                  <a:pt x="1230882" y="384521"/>
                </a:lnTo>
                <a:lnTo>
                  <a:pt x="1215590" y="407200"/>
                </a:lnTo>
                <a:lnTo>
                  <a:pt x="1192910" y="422492"/>
                </a:lnTo>
                <a:lnTo>
                  <a:pt x="1165140" y="428099"/>
                </a:lnTo>
                <a:lnTo>
                  <a:pt x="71351" y="428099"/>
                </a:lnTo>
                <a:lnTo>
                  <a:pt x="43577" y="422492"/>
                </a:lnTo>
                <a:lnTo>
                  <a:pt x="20898" y="407200"/>
                </a:lnTo>
                <a:lnTo>
                  <a:pt x="5607" y="384521"/>
                </a:lnTo>
                <a:lnTo>
                  <a:pt x="0" y="356748"/>
                </a:lnTo>
                <a:lnTo>
                  <a:pt x="0" y="71351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object 20"/>
          <p:cNvSpPr txBox="1"/>
          <p:nvPr/>
        </p:nvSpPr>
        <p:spPr>
          <a:xfrm>
            <a:off x="4900626" y="3009202"/>
            <a:ext cx="10598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Training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Parameter</a:t>
            </a:r>
            <a:r>
              <a:rPr sz="10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474746"/>
                </a:solidFill>
                <a:latin typeface="Trebuchet MS"/>
                <a:cs typeface="Trebuchet MS"/>
              </a:rPr>
              <a:t>Tuning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39880" y="3603650"/>
            <a:ext cx="1236980" cy="285750"/>
          </a:xfrm>
          <a:custGeom>
            <a:avLst/>
            <a:gdLst/>
            <a:ahLst/>
            <a:cxnLst/>
            <a:rect l="l" t="t" r="r" b="b"/>
            <a:pathLst>
              <a:path w="1236979" h="285750">
                <a:moveTo>
                  <a:pt x="0" y="47626"/>
                </a:moveTo>
                <a:lnTo>
                  <a:pt x="3742" y="29087"/>
                </a:lnTo>
                <a:lnTo>
                  <a:pt x="13949" y="13949"/>
                </a:lnTo>
                <a:lnTo>
                  <a:pt x="29087" y="3742"/>
                </a:lnTo>
                <a:lnTo>
                  <a:pt x="47625" y="0"/>
                </a:lnTo>
                <a:lnTo>
                  <a:pt x="1188860" y="0"/>
                </a:lnTo>
                <a:lnTo>
                  <a:pt x="1207402" y="3742"/>
                </a:lnTo>
                <a:lnTo>
                  <a:pt x="1222541" y="13949"/>
                </a:lnTo>
                <a:lnTo>
                  <a:pt x="1232748" y="29087"/>
                </a:lnTo>
                <a:lnTo>
                  <a:pt x="1236490" y="47626"/>
                </a:lnTo>
                <a:lnTo>
                  <a:pt x="1236490" y="238124"/>
                </a:lnTo>
                <a:lnTo>
                  <a:pt x="1232748" y="256662"/>
                </a:lnTo>
                <a:lnTo>
                  <a:pt x="1222541" y="271800"/>
                </a:lnTo>
                <a:lnTo>
                  <a:pt x="1207402" y="282007"/>
                </a:lnTo>
                <a:lnTo>
                  <a:pt x="1188860" y="285750"/>
                </a:lnTo>
                <a:lnTo>
                  <a:pt x="47625" y="285750"/>
                </a:lnTo>
                <a:lnTo>
                  <a:pt x="29087" y="282007"/>
                </a:lnTo>
                <a:lnTo>
                  <a:pt x="13949" y="271800"/>
                </a:lnTo>
                <a:lnTo>
                  <a:pt x="3742" y="256662"/>
                </a:lnTo>
                <a:lnTo>
                  <a:pt x="0" y="238124"/>
                </a:lnTo>
                <a:lnTo>
                  <a:pt x="0" y="47626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2" name="object 22"/>
          <p:cNvSpPr txBox="1"/>
          <p:nvPr/>
        </p:nvSpPr>
        <p:spPr>
          <a:xfrm>
            <a:off x="4969447" y="3653168"/>
            <a:ext cx="10242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10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Evaluation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15319" y="4216294"/>
            <a:ext cx="880744" cy="682625"/>
          </a:xfrm>
          <a:custGeom>
            <a:avLst/>
            <a:gdLst/>
            <a:ahLst/>
            <a:cxnLst/>
            <a:rect l="l" t="t" r="r" b="b"/>
            <a:pathLst>
              <a:path w="880745" h="682625">
                <a:moveTo>
                  <a:pt x="0" y="341246"/>
                </a:moveTo>
                <a:lnTo>
                  <a:pt x="440115" y="0"/>
                </a:lnTo>
                <a:lnTo>
                  <a:pt x="880231" y="341246"/>
                </a:lnTo>
                <a:lnTo>
                  <a:pt x="440115" y="682492"/>
                </a:lnTo>
                <a:lnTo>
                  <a:pt x="0" y="341246"/>
                </a:lnTo>
                <a:close/>
              </a:path>
            </a:pathLst>
          </a:custGeom>
          <a:ln w="9525">
            <a:solidFill>
              <a:srgbClr val="47474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object 24"/>
          <p:cNvSpPr txBox="1"/>
          <p:nvPr/>
        </p:nvSpPr>
        <p:spPr>
          <a:xfrm>
            <a:off x="5178882" y="4407251"/>
            <a:ext cx="6032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Are</a:t>
            </a:r>
            <a:r>
              <a:rPr sz="8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Business 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Goals</a:t>
            </a:r>
            <a:r>
              <a:rPr sz="8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met?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22960" y="3662502"/>
            <a:ext cx="1236980" cy="285750"/>
          </a:xfrm>
          <a:custGeom>
            <a:avLst/>
            <a:gdLst/>
            <a:ahLst/>
            <a:cxnLst/>
            <a:rect l="l" t="t" r="r" b="b"/>
            <a:pathLst>
              <a:path w="1236979" h="285750">
                <a:moveTo>
                  <a:pt x="0" y="47626"/>
                </a:moveTo>
                <a:lnTo>
                  <a:pt x="3742" y="29087"/>
                </a:lnTo>
                <a:lnTo>
                  <a:pt x="13949" y="13949"/>
                </a:lnTo>
                <a:lnTo>
                  <a:pt x="29087" y="3742"/>
                </a:lnTo>
                <a:lnTo>
                  <a:pt x="47625" y="0"/>
                </a:lnTo>
                <a:lnTo>
                  <a:pt x="1188860" y="0"/>
                </a:lnTo>
                <a:lnTo>
                  <a:pt x="1207402" y="3742"/>
                </a:lnTo>
                <a:lnTo>
                  <a:pt x="1222541" y="13949"/>
                </a:lnTo>
                <a:lnTo>
                  <a:pt x="1232748" y="29087"/>
                </a:lnTo>
                <a:lnTo>
                  <a:pt x="1236490" y="47626"/>
                </a:lnTo>
                <a:lnTo>
                  <a:pt x="1236490" y="238124"/>
                </a:lnTo>
                <a:lnTo>
                  <a:pt x="1232748" y="256662"/>
                </a:lnTo>
                <a:lnTo>
                  <a:pt x="1222541" y="271800"/>
                </a:lnTo>
                <a:lnTo>
                  <a:pt x="1207402" y="282007"/>
                </a:lnTo>
                <a:lnTo>
                  <a:pt x="1188860" y="285750"/>
                </a:lnTo>
                <a:lnTo>
                  <a:pt x="47625" y="285750"/>
                </a:lnTo>
                <a:lnTo>
                  <a:pt x="29087" y="282007"/>
                </a:lnTo>
                <a:lnTo>
                  <a:pt x="13949" y="271800"/>
                </a:lnTo>
                <a:lnTo>
                  <a:pt x="3742" y="256662"/>
                </a:lnTo>
                <a:lnTo>
                  <a:pt x="0" y="238124"/>
                </a:lnTo>
                <a:lnTo>
                  <a:pt x="0" y="47626"/>
                </a:lnTo>
                <a:close/>
              </a:path>
            </a:pathLst>
          </a:custGeom>
          <a:ln w="9525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6" name="object 26"/>
          <p:cNvSpPr txBox="1"/>
          <p:nvPr/>
        </p:nvSpPr>
        <p:spPr>
          <a:xfrm>
            <a:off x="6695377" y="3712007"/>
            <a:ext cx="112204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1000" spc="-9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Deployment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850470" y="2456473"/>
            <a:ext cx="2019300" cy="2174875"/>
            <a:chOff x="5850470" y="2456472"/>
            <a:chExt cx="2019300" cy="2174875"/>
          </a:xfrm>
        </p:grpSpPr>
        <p:sp>
          <p:nvSpPr>
            <p:cNvPr id="28" name="object 28"/>
            <p:cNvSpPr/>
            <p:nvPr/>
          </p:nvSpPr>
          <p:spPr>
            <a:xfrm>
              <a:off x="6628282" y="2461234"/>
              <a:ext cx="1236980" cy="428625"/>
            </a:xfrm>
            <a:custGeom>
              <a:avLst/>
              <a:gdLst/>
              <a:ahLst/>
              <a:cxnLst/>
              <a:rect l="l" t="t" r="r" b="b"/>
              <a:pathLst>
                <a:path w="1236979" h="428625">
                  <a:moveTo>
                    <a:pt x="0" y="71351"/>
                  </a:moveTo>
                  <a:lnTo>
                    <a:pt x="5607" y="43578"/>
                  </a:lnTo>
                  <a:lnTo>
                    <a:pt x="20898" y="20898"/>
                  </a:lnTo>
                  <a:lnTo>
                    <a:pt x="43577" y="5607"/>
                  </a:lnTo>
                  <a:lnTo>
                    <a:pt x="71351" y="0"/>
                  </a:lnTo>
                  <a:lnTo>
                    <a:pt x="1165140" y="0"/>
                  </a:lnTo>
                  <a:lnTo>
                    <a:pt x="1192910" y="5607"/>
                  </a:lnTo>
                  <a:lnTo>
                    <a:pt x="1215590" y="20898"/>
                  </a:lnTo>
                  <a:lnTo>
                    <a:pt x="1230882" y="43578"/>
                  </a:lnTo>
                  <a:lnTo>
                    <a:pt x="1236490" y="71351"/>
                  </a:lnTo>
                  <a:lnTo>
                    <a:pt x="1236490" y="356748"/>
                  </a:lnTo>
                  <a:lnTo>
                    <a:pt x="1230882" y="384521"/>
                  </a:lnTo>
                  <a:lnTo>
                    <a:pt x="1215590" y="407200"/>
                  </a:lnTo>
                  <a:lnTo>
                    <a:pt x="1192910" y="422492"/>
                  </a:lnTo>
                  <a:lnTo>
                    <a:pt x="1165140" y="428099"/>
                  </a:lnTo>
                  <a:lnTo>
                    <a:pt x="71351" y="428099"/>
                  </a:lnTo>
                  <a:lnTo>
                    <a:pt x="43577" y="422492"/>
                  </a:lnTo>
                  <a:lnTo>
                    <a:pt x="20898" y="407200"/>
                  </a:lnTo>
                  <a:lnTo>
                    <a:pt x="5607" y="384521"/>
                  </a:lnTo>
                  <a:lnTo>
                    <a:pt x="0" y="356748"/>
                  </a:lnTo>
                  <a:lnTo>
                    <a:pt x="0" y="71351"/>
                  </a:lnTo>
                  <a:close/>
                </a:path>
              </a:pathLst>
            </a:custGeom>
            <a:ln w="9525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850470" y="3843867"/>
              <a:ext cx="1515529" cy="787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895555" y="3948247"/>
              <a:ext cx="1384300" cy="615950"/>
            </a:xfrm>
            <a:custGeom>
              <a:avLst/>
              <a:gdLst/>
              <a:ahLst/>
              <a:cxnLst/>
              <a:rect l="l" t="t" r="r" b="b"/>
              <a:pathLst>
                <a:path w="1384300" h="615950">
                  <a:moveTo>
                    <a:pt x="1345653" y="0"/>
                  </a:moveTo>
                  <a:lnTo>
                    <a:pt x="1307553" y="76199"/>
                  </a:lnTo>
                  <a:lnTo>
                    <a:pt x="1339303" y="76199"/>
                  </a:lnTo>
                  <a:lnTo>
                    <a:pt x="1339303" y="602941"/>
                  </a:lnTo>
                  <a:lnTo>
                    <a:pt x="0" y="602941"/>
                  </a:lnTo>
                  <a:lnTo>
                    <a:pt x="0" y="615641"/>
                  </a:lnTo>
                  <a:lnTo>
                    <a:pt x="1349159" y="615641"/>
                  </a:lnTo>
                  <a:lnTo>
                    <a:pt x="1352003" y="612799"/>
                  </a:lnTo>
                  <a:lnTo>
                    <a:pt x="1352003" y="76199"/>
                  </a:lnTo>
                  <a:lnTo>
                    <a:pt x="1383753" y="76199"/>
                  </a:lnTo>
                  <a:lnTo>
                    <a:pt x="1345653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106043" y="3155022"/>
              <a:ext cx="275590" cy="275590"/>
            </a:xfrm>
            <a:custGeom>
              <a:avLst/>
              <a:gdLst/>
              <a:ahLst/>
              <a:cxnLst/>
              <a:rect l="l" t="t" r="r" b="b"/>
              <a:pathLst>
                <a:path w="275590" h="275589">
                  <a:moveTo>
                    <a:pt x="137718" y="0"/>
                  </a:moveTo>
                  <a:lnTo>
                    <a:pt x="94188" y="7020"/>
                  </a:lnTo>
                  <a:lnTo>
                    <a:pt x="56383" y="26571"/>
                  </a:lnTo>
                  <a:lnTo>
                    <a:pt x="26571" y="56383"/>
                  </a:lnTo>
                  <a:lnTo>
                    <a:pt x="7020" y="94188"/>
                  </a:lnTo>
                  <a:lnTo>
                    <a:pt x="0" y="137718"/>
                  </a:lnTo>
                  <a:lnTo>
                    <a:pt x="7020" y="181248"/>
                  </a:lnTo>
                  <a:lnTo>
                    <a:pt x="26571" y="219053"/>
                  </a:lnTo>
                  <a:lnTo>
                    <a:pt x="56383" y="248865"/>
                  </a:lnTo>
                  <a:lnTo>
                    <a:pt x="94188" y="268416"/>
                  </a:lnTo>
                  <a:lnTo>
                    <a:pt x="137718" y="275437"/>
                  </a:lnTo>
                  <a:lnTo>
                    <a:pt x="181248" y="268416"/>
                  </a:lnTo>
                  <a:lnTo>
                    <a:pt x="219053" y="248865"/>
                  </a:lnTo>
                  <a:lnTo>
                    <a:pt x="248865" y="219053"/>
                  </a:lnTo>
                  <a:lnTo>
                    <a:pt x="268416" y="181248"/>
                  </a:lnTo>
                  <a:lnTo>
                    <a:pt x="275437" y="137718"/>
                  </a:lnTo>
                  <a:lnTo>
                    <a:pt x="268416" y="94188"/>
                  </a:lnTo>
                  <a:lnTo>
                    <a:pt x="248865" y="56383"/>
                  </a:lnTo>
                  <a:lnTo>
                    <a:pt x="219053" y="26571"/>
                  </a:lnTo>
                  <a:lnTo>
                    <a:pt x="181248" y="7020"/>
                  </a:lnTo>
                  <a:lnTo>
                    <a:pt x="137718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841414" y="2499832"/>
            <a:ext cx="7867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18" marR="5080" indent="-84453">
              <a:spcBef>
                <a:spcPts val="100"/>
              </a:spcBef>
            </a:pPr>
            <a:r>
              <a:rPr sz="1000" spc="20" dirty="0">
                <a:solidFill>
                  <a:srgbClr val="474746"/>
                </a:solidFill>
                <a:latin typeface="Trebuchet MS"/>
                <a:cs typeface="Trebuchet MS"/>
              </a:rPr>
              <a:t>Monitoring</a:t>
            </a:r>
            <a:r>
              <a:rPr sz="10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Debugging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676401" y="1075262"/>
            <a:ext cx="5694045" cy="3556000"/>
            <a:chOff x="1676400" y="1075261"/>
            <a:chExt cx="5694045" cy="3556000"/>
          </a:xfrm>
        </p:grpSpPr>
        <p:sp>
          <p:nvSpPr>
            <p:cNvPr id="34" name="object 34"/>
            <p:cNvSpPr/>
            <p:nvPr/>
          </p:nvSpPr>
          <p:spPr>
            <a:xfrm>
              <a:off x="4356100" y="1579032"/>
              <a:ext cx="2942170" cy="9482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9493" y="1644484"/>
              <a:ext cx="2773680" cy="817244"/>
            </a:xfrm>
            <a:custGeom>
              <a:avLst/>
              <a:gdLst/>
              <a:ahLst/>
              <a:cxnLst/>
              <a:rect l="l" t="t" r="r" b="b"/>
              <a:pathLst>
                <a:path w="2773679" h="817244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760675" y="44450"/>
                  </a:lnTo>
                  <a:lnTo>
                    <a:pt x="2760675" y="816749"/>
                  </a:lnTo>
                  <a:lnTo>
                    <a:pt x="2773375" y="816749"/>
                  </a:lnTo>
                  <a:lnTo>
                    <a:pt x="2773375" y="34594"/>
                  </a:lnTo>
                  <a:lnTo>
                    <a:pt x="2770543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738029" y="1799161"/>
              <a:ext cx="245532" cy="389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823360" y="1825447"/>
              <a:ext cx="76200" cy="2217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708400" y="2307167"/>
              <a:ext cx="245532" cy="3598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792410" y="2332901"/>
              <a:ext cx="76200" cy="1926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120470" y="3327403"/>
              <a:ext cx="245532" cy="4021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7204824" y="3430460"/>
              <a:ext cx="76200" cy="2321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7124700" y="2785538"/>
              <a:ext cx="245532" cy="4360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7207630" y="2889338"/>
              <a:ext cx="76200" cy="266065"/>
            </a:xfrm>
            <a:custGeom>
              <a:avLst/>
              <a:gdLst/>
              <a:ahLst/>
              <a:cxnLst/>
              <a:rect l="l" t="t" r="r" b="b"/>
              <a:pathLst>
                <a:path w="76200" h="266064">
                  <a:moveTo>
                    <a:pt x="38887" y="0"/>
                  </a:moveTo>
                  <a:lnTo>
                    <a:pt x="0" y="75793"/>
                  </a:lnTo>
                  <a:lnTo>
                    <a:pt x="31750" y="76123"/>
                  </a:lnTo>
                  <a:lnTo>
                    <a:pt x="29781" y="265620"/>
                  </a:lnTo>
                  <a:lnTo>
                    <a:pt x="42481" y="265747"/>
                  </a:lnTo>
                  <a:lnTo>
                    <a:pt x="44450" y="76263"/>
                  </a:lnTo>
                  <a:lnTo>
                    <a:pt x="76200" y="76593"/>
                  </a:lnTo>
                  <a:lnTo>
                    <a:pt x="38887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312829" y="2747432"/>
              <a:ext cx="245532" cy="3767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397817" y="2772092"/>
              <a:ext cx="76200" cy="20834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334000" y="3373967"/>
              <a:ext cx="245532" cy="3725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420385" y="3398685"/>
              <a:ext cx="76212" cy="20496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334000" y="3860799"/>
              <a:ext cx="245532" cy="4995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417959" y="3889348"/>
              <a:ext cx="76200" cy="327025"/>
            </a:xfrm>
            <a:custGeom>
              <a:avLst/>
              <a:gdLst/>
              <a:ahLst/>
              <a:cxnLst/>
              <a:rect l="l" t="t" r="r" b="b"/>
              <a:pathLst>
                <a:path w="76200" h="327025">
                  <a:moveTo>
                    <a:pt x="46520" y="105"/>
                  </a:moveTo>
                  <a:lnTo>
                    <a:pt x="33820" y="0"/>
                  </a:lnTo>
                  <a:lnTo>
                    <a:pt x="31750" y="250695"/>
                  </a:lnTo>
                  <a:lnTo>
                    <a:pt x="0" y="250433"/>
                  </a:lnTo>
                  <a:lnTo>
                    <a:pt x="37477" y="326944"/>
                  </a:lnTo>
                  <a:lnTo>
                    <a:pt x="76200" y="251061"/>
                  </a:lnTo>
                  <a:lnTo>
                    <a:pt x="44450" y="250799"/>
                  </a:lnTo>
                  <a:lnTo>
                    <a:pt x="46520" y="105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406900" y="2514603"/>
              <a:ext cx="533400" cy="96096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454398" y="2579103"/>
              <a:ext cx="362585" cy="831215"/>
            </a:xfrm>
            <a:custGeom>
              <a:avLst/>
              <a:gdLst/>
              <a:ahLst/>
              <a:cxnLst/>
              <a:rect l="l" t="t" r="r" b="b"/>
              <a:pathLst>
                <a:path w="362585" h="831214">
                  <a:moveTo>
                    <a:pt x="285978" y="0"/>
                  </a:moveTo>
                  <a:lnTo>
                    <a:pt x="285978" y="31750"/>
                  </a:lnTo>
                  <a:lnTo>
                    <a:pt x="177584" y="31750"/>
                  </a:lnTo>
                  <a:lnTo>
                    <a:pt x="174739" y="34594"/>
                  </a:lnTo>
                  <a:lnTo>
                    <a:pt x="174739" y="818146"/>
                  </a:lnTo>
                  <a:lnTo>
                    <a:pt x="0" y="818146"/>
                  </a:lnTo>
                  <a:lnTo>
                    <a:pt x="0" y="830846"/>
                  </a:lnTo>
                  <a:lnTo>
                    <a:pt x="184594" y="830846"/>
                  </a:lnTo>
                  <a:lnTo>
                    <a:pt x="187439" y="828001"/>
                  </a:lnTo>
                  <a:lnTo>
                    <a:pt x="187439" y="44450"/>
                  </a:lnTo>
                  <a:lnTo>
                    <a:pt x="285978" y="44450"/>
                  </a:lnTo>
                  <a:lnTo>
                    <a:pt x="285978" y="76200"/>
                  </a:lnTo>
                  <a:lnTo>
                    <a:pt x="362178" y="38100"/>
                  </a:lnTo>
                  <a:lnTo>
                    <a:pt x="285978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708400" y="2912538"/>
              <a:ext cx="245532" cy="4360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794213" y="2937509"/>
              <a:ext cx="76200" cy="266065"/>
            </a:xfrm>
            <a:custGeom>
              <a:avLst/>
              <a:gdLst/>
              <a:ahLst/>
              <a:cxnLst/>
              <a:rect l="l" t="t" r="r" b="b"/>
              <a:pathLst>
                <a:path w="76200" h="266064">
                  <a:moveTo>
                    <a:pt x="43306" y="0"/>
                  </a:moveTo>
                  <a:lnTo>
                    <a:pt x="30606" y="76"/>
                  </a:lnTo>
                  <a:lnTo>
                    <a:pt x="31750" y="189877"/>
                  </a:lnTo>
                  <a:lnTo>
                    <a:pt x="0" y="190068"/>
                  </a:lnTo>
                  <a:lnTo>
                    <a:pt x="38557" y="266026"/>
                  </a:lnTo>
                  <a:lnTo>
                    <a:pt x="76200" y="189598"/>
                  </a:lnTo>
                  <a:lnTo>
                    <a:pt x="44450" y="189788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691470" y="3500967"/>
              <a:ext cx="1371600" cy="1130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776979" y="3603650"/>
              <a:ext cx="1238885" cy="960755"/>
            </a:xfrm>
            <a:custGeom>
              <a:avLst/>
              <a:gdLst/>
              <a:ahLst/>
              <a:cxnLst/>
              <a:rect l="l" t="t" r="r" b="b"/>
              <a:pathLst>
                <a:path w="1238885" h="960754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957395"/>
                  </a:lnTo>
                  <a:lnTo>
                    <a:pt x="34594" y="960238"/>
                  </a:lnTo>
                  <a:lnTo>
                    <a:pt x="1238338" y="960238"/>
                  </a:lnTo>
                  <a:lnTo>
                    <a:pt x="1238338" y="947538"/>
                  </a:lnTo>
                  <a:lnTo>
                    <a:pt x="44450" y="947538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2429929" y="1579037"/>
              <a:ext cx="935567" cy="24553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2477223" y="1644484"/>
              <a:ext cx="765810" cy="76200"/>
            </a:xfrm>
            <a:custGeom>
              <a:avLst/>
              <a:gdLst/>
              <a:ahLst/>
              <a:cxnLst/>
              <a:rect l="l" t="t" r="r" b="b"/>
              <a:pathLst>
                <a:path w="765810" h="76200">
                  <a:moveTo>
                    <a:pt x="689584" y="0"/>
                  </a:moveTo>
                  <a:lnTo>
                    <a:pt x="68958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689584" y="44450"/>
                  </a:lnTo>
                  <a:lnTo>
                    <a:pt x="689584" y="76200"/>
                  </a:lnTo>
                  <a:lnTo>
                    <a:pt x="765784" y="38100"/>
                  </a:lnTo>
                  <a:lnTo>
                    <a:pt x="689584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2963329" y="1579037"/>
              <a:ext cx="2099729" cy="305222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008058" y="1644484"/>
              <a:ext cx="2007870" cy="2919730"/>
            </a:xfrm>
            <a:custGeom>
              <a:avLst/>
              <a:gdLst/>
              <a:ahLst/>
              <a:cxnLst/>
              <a:rect l="l" t="t" r="r" b="b"/>
              <a:pathLst>
                <a:path w="2007870" h="2919729">
                  <a:moveTo>
                    <a:pt x="158750" y="0"/>
                  </a:moveTo>
                  <a:lnTo>
                    <a:pt x="158750" y="31750"/>
                  </a:lnTo>
                  <a:lnTo>
                    <a:pt x="2844" y="31750"/>
                  </a:lnTo>
                  <a:lnTo>
                    <a:pt x="0" y="34594"/>
                  </a:lnTo>
                  <a:lnTo>
                    <a:pt x="0" y="2916562"/>
                  </a:lnTo>
                  <a:lnTo>
                    <a:pt x="2844" y="2919404"/>
                  </a:lnTo>
                  <a:lnTo>
                    <a:pt x="2007260" y="2919404"/>
                  </a:lnTo>
                  <a:lnTo>
                    <a:pt x="2007260" y="2906704"/>
                  </a:lnTo>
                  <a:lnTo>
                    <a:pt x="12700" y="2906704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34950" y="3810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676400" y="1075261"/>
              <a:ext cx="245532" cy="61806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1760702" y="1100112"/>
              <a:ext cx="76200" cy="450850"/>
            </a:xfrm>
            <a:custGeom>
              <a:avLst/>
              <a:gdLst/>
              <a:ahLst/>
              <a:cxnLst/>
              <a:rect l="l" t="t" r="r" b="b"/>
              <a:pathLst>
                <a:path w="76200" h="450850">
                  <a:moveTo>
                    <a:pt x="47459" y="101"/>
                  </a:moveTo>
                  <a:lnTo>
                    <a:pt x="34759" y="0"/>
                  </a:lnTo>
                  <a:lnTo>
                    <a:pt x="31750" y="374269"/>
                  </a:lnTo>
                  <a:lnTo>
                    <a:pt x="0" y="374002"/>
                  </a:lnTo>
                  <a:lnTo>
                    <a:pt x="37477" y="450507"/>
                  </a:lnTo>
                  <a:lnTo>
                    <a:pt x="76200" y="374624"/>
                  </a:lnTo>
                  <a:lnTo>
                    <a:pt x="44450" y="374370"/>
                  </a:lnTo>
                  <a:lnTo>
                    <a:pt x="47459" y="101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402208" y="3205913"/>
            <a:ext cx="76136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130" dirty="0">
                <a:solidFill>
                  <a:srgbClr val="474746"/>
                </a:solidFill>
                <a:latin typeface="Trebuchet MS"/>
                <a:cs typeface="Trebuchet MS"/>
              </a:rPr>
              <a:t>–</a:t>
            </a:r>
            <a:r>
              <a:rPr sz="1000" spc="-9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Predictions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898376" y="4340085"/>
            <a:ext cx="18542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Ye</a:t>
            </a: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85576" y="4323556"/>
            <a:ext cx="1581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45" dirty="0">
                <a:solidFill>
                  <a:srgbClr val="474746"/>
                </a:solidFill>
                <a:latin typeface="Trebuchet MS"/>
                <a:cs typeface="Trebuchet MS"/>
              </a:rPr>
              <a:t>No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844191" y="2247749"/>
            <a:ext cx="123111" cy="93471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8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Augmentation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517901" y="3803594"/>
            <a:ext cx="246221" cy="69024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 marR="5080">
              <a:spcBef>
                <a:spcPts val="75"/>
              </a:spcBef>
            </a:pP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Feature  A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u</a:t>
            </a: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gm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en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io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543931" y="1479474"/>
            <a:ext cx="54356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Re-training</a:t>
            </a:r>
            <a:endParaRPr sz="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32221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937635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ML Process:</a:t>
            </a:r>
            <a:r>
              <a:rPr spc="-105" dirty="0"/>
              <a:t> </a:t>
            </a:r>
            <a:r>
              <a:rPr spc="-5" dirty="0"/>
              <a:t>Discovery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64094" y="824725"/>
            <a:ext cx="2774315" cy="2783840"/>
            <a:chOff x="1664093" y="824725"/>
            <a:chExt cx="2774315" cy="2783840"/>
          </a:xfrm>
        </p:grpSpPr>
        <p:sp>
          <p:nvSpPr>
            <p:cNvPr id="4" name="object 4"/>
            <p:cNvSpPr/>
            <p:nvPr/>
          </p:nvSpPr>
          <p:spPr>
            <a:xfrm>
              <a:off x="3196831" y="3191637"/>
              <a:ext cx="1236980" cy="412115"/>
            </a:xfrm>
            <a:custGeom>
              <a:avLst/>
              <a:gdLst/>
              <a:ahLst/>
              <a:cxnLst/>
              <a:rect l="l" t="t" r="r" b="b"/>
              <a:pathLst>
                <a:path w="1236979" h="412114">
                  <a:moveTo>
                    <a:pt x="0" y="68670"/>
                  </a:moveTo>
                  <a:lnTo>
                    <a:pt x="5396" y="41941"/>
                  </a:lnTo>
                  <a:lnTo>
                    <a:pt x="20113" y="20113"/>
                  </a:lnTo>
                  <a:lnTo>
                    <a:pt x="41941" y="5396"/>
                  </a:lnTo>
                  <a:lnTo>
                    <a:pt x="68670" y="0"/>
                  </a:lnTo>
                  <a:lnTo>
                    <a:pt x="1167820" y="0"/>
                  </a:lnTo>
                  <a:lnTo>
                    <a:pt x="1194547" y="5396"/>
                  </a:lnTo>
                  <a:lnTo>
                    <a:pt x="1216375" y="20113"/>
                  </a:lnTo>
                  <a:lnTo>
                    <a:pt x="1231093" y="41941"/>
                  </a:lnTo>
                  <a:lnTo>
                    <a:pt x="1236490" y="68670"/>
                  </a:lnTo>
                  <a:lnTo>
                    <a:pt x="1236490" y="343345"/>
                  </a:lnTo>
                  <a:lnTo>
                    <a:pt x="1231093" y="370075"/>
                  </a:lnTo>
                  <a:lnTo>
                    <a:pt x="1216375" y="391902"/>
                  </a:lnTo>
                  <a:lnTo>
                    <a:pt x="1194547" y="406619"/>
                  </a:lnTo>
                  <a:lnTo>
                    <a:pt x="1167820" y="412016"/>
                  </a:lnTo>
                  <a:lnTo>
                    <a:pt x="68670" y="412016"/>
                  </a:lnTo>
                  <a:lnTo>
                    <a:pt x="41941" y="406619"/>
                  </a:lnTo>
                  <a:lnTo>
                    <a:pt x="20113" y="391902"/>
                  </a:lnTo>
                  <a:lnTo>
                    <a:pt x="5396" y="370075"/>
                  </a:lnTo>
                  <a:lnTo>
                    <a:pt x="0" y="343345"/>
                  </a:lnTo>
                  <a:lnTo>
                    <a:pt x="0" y="68670"/>
                  </a:lnTo>
                  <a:close/>
                </a:path>
              </a:pathLst>
            </a:custGeom>
            <a:ln w="9525">
              <a:solidFill>
                <a:srgbClr val="8C3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" name="object 5"/>
            <p:cNvSpPr/>
            <p:nvPr/>
          </p:nvSpPr>
          <p:spPr>
            <a:xfrm>
              <a:off x="1664093" y="824725"/>
              <a:ext cx="275590" cy="275590"/>
            </a:xfrm>
            <a:custGeom>
              <a:avLst/>
              <a:gdLst/>
              <a:ahLst/>
              <a:cxnLst/>
              <a:rect l="l" t="t" r="r" b="b"/>
              <a:pathLst>
                <a:path w="275589" h="275590">
                  <a:moveTo>
                    <a:pt x="137718" y="0"/>
                  </a:moveTo>
                  <a:lnTo>
                    <a:pt x="94188" y="7020"/>
                  </a:lnTo>
                  <a:lnTo>
                    <a:pt x="56383" y="26571"/>
                  </a:lnTo>
                  <a:lnTo>
                    <a:pt x="26571" y="56383"/>
                  </a:lnTo>
                  <a:lnTo>
                    <a:pt x="7020" y="94188"/>
                  </a:lnTo>
                  <a:lnTo>
                    <a:pt x="0" y="137718"/>
                  </a:lnTo>
                  <a:lnTo>
                    <a:pt x="7020" y="181248"/>
                  </a:lnTo>
                  <a:lnTo>
                    <a:pt x="26571" y="219053"/>
                  </a:lnTo>
                  <a:lnTo>
                    <a:pt x="56383" y="248865"/>
                  </a:lnTo>
                  <a:lnTo>
                    <a:pt x="94188" y="268416"/>
                  </a:lnTo>
                  <a:lnTo>
                    <a:pt x="137718" y="275437"/>
                  </a:lnTo>
                  <a:lnTo>
                    <a:pt x="181248" y="268416"/>
                  </a:lnTo>
                  <a:lnTo>
                    <a:pt x="219053" y="248865"/>
                  </a:lnTo>
                  <a:lnTo>
                    <a:pt x="248865" y="219053"/>
                  </a:lnTo>
                  <a:lnTo>
                    <a:pt x="268416" y="181248"/>
                  </a:lnTo>
                  <a:lnTo>
                    <a:pt x="275437" y="137718"/>
                  </a:lnTo>
                  <a:lnTo>
                    <a:pt x="268416" y="94188"/>
                  </a:lnTo>
                  <a:lnTo>
                    <a:pt x="248865" y="56383"/>
                  </a:lnTo>
                  <a:lnTo>
                    <a:pt x="219053" y="26571"/>
                  </a:lnTo>
                  <a:lnTo>
                    <a:pt x="181248" y="7020"/>
                  </a:lnTo>
                  <a:lnTo>
                    <a:pt x="137718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5170" y="853492"/>
            <a:ext cx="11334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Business Problem</a:t>
            </a:r>
            <a:r>
              <a:rPr sz="1000" spc="-14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30" dirty="0">
                <a:solidFill>
                  <a:srgbClr val="474746"/>
                </a:solidFill>
                <a:latin typeface="Trebuchet MS"/>
                <a:cs typeface="Trebuchet MS"/>
              </a:rPr>
              <a:t>–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863" y="1579385"/>
            <a:ext cx="120586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70" dirty="0">
                <a:solidFill>
                  <a:srgbClr val="474746"/>
                </a:solidFill>
                <a:latin typeface="Trebuchet MS"/>
                <a:cs typeface="Trebuchet MS"/>
              </a:rPr>
              <a:t>ML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problem</a:t>
            </a:r>
            <a:r>
              <a:rPr sz="1000" spc="-2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framing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56890" y="1494917"/>
            <a:ext cx="5293995" cy="3212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919" algn="ctr">
              <a:lnSpc>
                <a:spcPts val="885"/>
              </a:lnSpc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Re-training</a:t>
            </a:r>
            <a:endParaRPr sz="800">
              <a:latin typeface="Trebuchet MS"/>
              <a:cs typeface="Trebuchet MS"/>
            </a:endParaRPr>
          </a:p>
          <a:p>
            <a:pPr marL="558151">
              <a:lnSpc>
                <a:spcPts val="1150"/>
              </a:lnSpc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000" spc="-5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Collection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spcBef>
                <a:spcPts val="25"/>
              </a:spcBef>
            </a:pPr>
            <a:endParaRPr sz="1050">
              <a:latin typeface="Trebuchet MS"/>
              <a:cs typeface="Trebuchet MS"/>
            </a:endParaRPr>
          </a:p>
          <a:p>
            <a:pPr marL="526402">
              <a:lnSpc>
                <a:spcPts val="1110"/>
              </a:lnSpc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000" spc="-5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Integration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ts val="625"/>
              </a:lnSpc>
            </a:pP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ts val="330"/>
              </a:lnSpc>
            </a:pP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o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ts val="254"/>
              </a:lnSpc>
            </a:pPr>
            <a:r>
              <a:rPr sz="800" spc="-25" dirty="0">
                <a:solidFill>
                  <a:srgbClr val="474746"/>
                </a:solidFill>
                <a:latin typeface="Trebuchet MS"/>
                <a:cs typeface="Trebuchet MS"/>
              </a:rPr>
              <a:t>i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ts val="370"/>
              </a:lnSpc>
            </a:pP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endParaRPr sz="800">
              <a:latin typeface="Trebuchet MS"/>
              <a:cs typeface="Trebuchet MS"/>
            </a:endParaRPr>
          </a:p>
          <a:p>
            <a:pPr>
              <a:spcBef>
                <a:spcPts val="30"/>
              </a:spcBef>
            </a:pPr>
            <a:endParaRPr sz="300">
              <a:latin typeface="Trebuchet MS"/>
              <a:cs typeface="Trebuchet MS"/>
            </a:endParaRPr>
          </a:p>
          <a:p>
            <a:pPr marR="5164326">
              <a:lnSpc>
                <a:spcPct val="32500"/>
              </a:lnSpc>
              <a:spcBef>
                <a:spcPts val="5"/>
              </a:spcBef>
            </a:pP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800" spc="-9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ts val="85"/>
              </a:lnSpc>
              <a:tabLst>
                <a:tab pos="403850" algn="l"/>
                <a:tab pos="1993214" algn="l"/>
                <a:tab pos="3996590" algn="l"/>
              </a:tabLst>
            </a:pPr>
            <a:r>
              <a:rPr sz="1200" spc="22" baseline="-45138" dirty="0">
                <a:solidFill>
                  <a:srgbClr val="474746"/>
                </a:solidFill>
                <a:latin typeface="Trebuchet MS"/>
                <a:cs typeface="Trebuchet MS"/>
              </a:rPr>
              <a:t>me	</a:t>
            </a:r>
            <a:r>
              <a:rPr sz="1500" spc="15" baseline="-19444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500" spc="-52" baseline="-19444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baseline="-19444" dirty="0">
                <a:solidFill>
                  <a:srgbClr val="474746"/>
                </a:solidFill>
                <a:latin typeface="Trebuchet MS"/>
                <a:cs typeface="Trebuchet MS"/>
              </a:rPr>
              <a:t>Preparation</a:t>
            </a:r>
            <a:r>
              <a:rPr sz="1500" spc="-44" baseline="-19444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spc="37" baseline="-19444" dirty="0">
                <a:solidFill>
                  <a:srgbClr val="474746"/>
                </a:solidFill>
                <a:latin typeface="Trebuchet MS"/>
                <a:cs typeface="Trebuchet MS"/>
              </a:rPr>
              <a:t>&amp;	</a:t>
            </a:r>
            <a:r>
              <a:rPr sz="1000" spc="-10" dirty="0">
                <a:solidFill>
                  <a:srgbClr val="474746"/>
                </a:solidFill>
                <a:latin typeface="Trebuchet MS"/>
                <a:cs typeface="Trebuchet MS"/>
              </a:rPr>
              <a:t>Feature</a:t>
            </a:r>
            <a:r>
              <a:rPr sz="1000" spc="-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Engineering	</a:t>
            </a:r>
            <a:r>
              <a:rPr sz="1500" spc="30" baseline="11111" dirty="0">
                <a:solidFill>
                  <a:srgbClr val="474746"/>
                </a:solidFill>
                <a:latin typeface="Trebuchet MS"/>
                <a:cs typeface="Trebuchet MS"/>
              </a:rPr>
              <a:t>Monitoring</a:t>
            </a:r>
            <a:r>
              <a:rPr sz="1500" spc="-75" baseline="11111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spc="37" baseline="11111" dirty="0">
                <a:solidFill>
                  <a:srgbClr val="474746"/>
                </a:solidFill>
                <a:latin typeface="Trebuchet MS"/>
                <a:cs typeface="Trebuchet MS"/>
              </a:rPr>
              <a:t>&amp;</a:t>
            </a:r>
            <a:endParaRPr sz="1500" baseline="11111">
              <a:latin typeface="Trebuchet MS"/>
              <a:cs typeface="Trebuchet MS"/>
            </a:endParaRPr>
          </a:p>
          <a:p>
            <a:pPr>
              <a:lnSpc>
                <a:spcPts val="475"/>
              </a:lnSpc>
            </a:pP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ts val="675"/>
              </a:lnSpc>
              <a:spcBef>
                <a:spcPts val="280"/>
              </a:spcBef>
              <a:tabLst>
                <a:tab pos="403850" algn="l"/>
                <a:tab pos="4081043" algn="l"/>
              </a:tabLst>
            </a:pPr>
            <a:r>
              <a:rPr sz="1200" spc="30" baseline="-38194" dirty="0">
                <a:solidFill>
                  <a:srgbClr val="474746"/>
                </a:solidFill>
                <a:latin typeface="Trebuchet MS"/>
                <a:cs typeface="Trebuchet MS"/>
              </a:rPr>
              <a:t>u	</a:t>
            </a:r>
            <a:r>
              <a:rPr sz="1500" spc="15" baseline="-27777" dirty="0">
                <a:solidFill>
                  <a:srgbClr val="474746"/>
                </a:solidFill>
                <a:latin typeface="Trebuchet MS"/>
                <a:cs typeface="Trebuchet MS"/>
              </a:rPr>
              <a:t>Cleaning	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Debugging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ts val="560"/>
              </a:lnSpc>
            </a:pPr>
            <a:r>
              <a:rPr sz="800" spc="60" dirty="0">
                <a:solidFill>
                  <a:srgbClr val="474746"/>
                </a:solidFill>
                <a:latin typeface="Trebuchet MS"/>
                <a:cs typeface="Trebuchet MS"/>
              </a:rPr>
              <a:t>g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ts val="800"/>
              </a:lnSpc>
              <a:spcBef>
                <a:spcPts val="15"/>
              </a:spcBef>
            </a:pPr>
            <a:r>
              <a:rPr sz="800" spc="4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ts val="475"/>
              </a:lnSpc>
            </a:pP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ts val="459"/>
              </a:lnSpc>
            </a:pP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ts val="1025"/>
              </a:lnSpc>
              <a:tabLst>
                <a:tab pos="2056079" algn="l"/>
              </a:tabLst>
            </a:pPr>
            <a:r>
              <a:rPr sz="1200" spc="37" baseline="-10416" dirty="0">
                <a:solidFill>
                  <a:srgbClr val="474746"/>
                </a:solidFill>
                <a:latin typeface="Trebuchet MS"/>
                <a:cs typeface="Trebuchet MS"/>
              </a:rPr>
              <a:t>Da	</a:t>
            </a: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1000" spc="-12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</a:t>
            </a:r>
            <a:endParaRPr sz="1000">
              <a:latin typeface="Trebuchet MS"/>
              <a:cs typeface="Trebuchet MS"/>
            </a:endParaRPr>
          </a:p>
          <a:p>
            <a:pPr marL="387975">
              <a:spcBef>
                <a:spcPts val="555"/>
              </a:spcBef>
              <a:tabLst>
                <a:tab pos="2056079" algn="l"/>
                <a:tab pos="4557281" algn="l"/>
              </a:tabLst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0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Visualization</a:t>
            </a:r>
            <a:r>
              <a:rPr sz="1000" spc="-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	</a:t>
            </a:r>
            <a:r>
              <a:rPr sz="1500" baseline="30555" dirty="0">
                <a:solidFill>
                  <a:srgbClr val="474746"/>
                </a:solidFill>
                <a:latin typeface="Trebuchet MS"/>
                <a:cs typeface="Trebuchet MS"/>
              </a:rPr>
              <a:t>Parameter</a:t>
            </a:r>
            <a:r>
              <a:rPr sz="1500" spc="-52" baseline="305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spc="30" baseline="30555" dirty="0">
                <a:solidFill>
                  <a:srgbClr val="474746"/>
                </a:solidFill>
                <a:latin typeface="Trebuchet MS"/>
                <a:cs typeface="Trebuchet MS"/>
              </a:rPr>
              <a:t>Tuning	</a:t>
            </a:r>
            <a:r>
              <a:rPr sz="1500" spc="195" baseline="11111" dirty="0">
                <a:solidFill>
                  <a:srgbClr val="474746"/>
                </a:solidFill>
                <a:latin typeface="Trebuchet MS"/>
                <a:cs typeface="Trebuchet MS"/>
              </a:rPr>
              <a:t>–</a:t>
            </a:r>
            <a:r>
              <a:rPr sz="1500" spc="-172" baseline="11111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baseline="11111" dirty="0">
                <a:solidFill>
                  <a:srgbClr val="474746"/>
                </a:solidFill>
                <a:latin typeface="Trebuchet MS"/>
                <a:cs typeface="Trebuchet MS"/>
              </a:rPr>
              <a:t>Predictions 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Analysis</a:t>
            </a:r>
            <a:endParaRPr sz="1000">
              <a:latin typeface="Trebuchet MS"/>
              <a:cs typeface="Trebuchet MS"/>
            </a:endParaRPr>
          </a:p>
          <a:p>
            <a:pPr marL="796270">
              <a:spcBef>
                <a:spcPts val="915"/>
              </a:spcBef>
              <a:tabLst>
                <a:tab pos="2124657" algn="l"/>
                <a:tab pos="3850544" algn="l"/>
              </a:tabLst>
            </a:pPr>
            <a:r>
              <a:rPr sz="1200" spc="44" baseline="-45138" dirty="0">
                <a:solidFill>
                  <a:srgbClr val="474746"/>
                </a:solidFill>
                <a:latin typeface="Trebuchet MS"/>
                <a:cs typeface="Trebuchet MS"/>
              </a:rPr>
              <a:t>n	</a:t>
            </a: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1000" spc="-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Evaluation	</a:t>
            </a:r>
            <a:r>
              <a:rPr sz="1500" spc="44" baseline="-25000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1500" spc="-67" baseline="-250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spc="22" baseline="-25000" dirty="0">
                <a:solidFill>
                  <a:srgbClr val="474746"/>
                </a:solidFill>
                <a:latin typeface="Trebuchet MS"/>
                <a:cs typeface="Trebuchet MS"/>
              </a:rPr>
              <a:t>Deployment</a:t>
            </a:r>
            <a:endParaRPr sz="1500" baseline="-25000">
              <a:latin typeface="Trebuchet MS"/>
              <a:cs typeface="Trebuchet MS"/>
            </a:endParaRPr>
          </a:p>
          <a:p>
            <a:pPr marL="796270">
              <a:lnSpc>
                <a:spcPts val="580"/>
              </a:lnSpc>
              <a:spcBef>
                <a:spcPts val="120"/>
              </a:spcBef>
            </a:pP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o</a:t>
            </a:r>
            <a:endParaRPr sz="800">
              <a:latin typeface="Trebuchet MS"/>
              <a:cs typeface="Trebuchet MS"/>
            </a:endParaRPr>
          </a:p>
          <a:p>
            <a:pPr marL="796270">
              <a:lnSpc>
                <a:spcPts val="254"/>
              </a:lnSpc>
            </a:pPr>
            <a:r>
              <a:rPr sz="800" spc="-25" dirty="0">
                <a:solidFill>
                  <a:srgbClr val="474746"/>
                </a:solidFill>
                <a:latin typeface="Trebuchet MS"/>
                <a:cs typeface="Trebuchet MS"/>
              </a:rPr>
              <a:t>i</a:t>
            </a:r>
            <a:endParaRPr sz="800">
              <a:latin typeface="Trebuchet MS"/>
              <a:cs typeface="Trebuchet MS"/>
            </a:endParaRPr>
          </a:p>
          <a:p>
            <a:pPr marL="796270">
              <a:lnSpc>
                <a:spcPts val="370"/>
              </a:lnSpc>
            </a:pP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endParaRPr sz="800">
              <a:latin typeface="Trebuchet MS"/>
              <a:cs typeface="Trebuchet MS"/>
            </a:endParaRPr>
          </a:p>
          <a:p>
            <a:pPr marL="796270">
              <a:lnSpc>
                <a:spcPts val="370"/>
              </a:lnSpc>
            </a:pP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endParaRPr sz="800">
              <a:latin typeface="Trebuchet MS"/>
              <a:cs typeface="Trebuchet MS"/>
            </a:endParaRPr>
          </a:p>
          <a:p>
            <a:pPr marL="796270">
              <a:lnSpc>
                <a:spcPts val="395"/>
              </a:lnSpc>
            </a:pP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endParaRPr sz="800">
              <a:latin typeface="Trebuchet MS"/>
              <a:cs typeface="Trebuchet MS"/>
            </a:endParaRPr>
          </a:p>
          <a:p>
            <a:pPr marL="796270">
              <a:lnSpc>
                <a:spcPts val="350"/>
              </a:lnSpc>
            </a:pP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endParaRPr sz="800">
              <a:latin typeface="Trebuchet MS"/>
              <a:cs typeface="Trebuchet MS"/>
            </a:endParaRPr>
          </a:p>
          <a:p>
            <a:pPr marL="673083">
              <a:lnSpc>
                <a:spcPts val="265"/>
              </a:lnSpc>
            </a:pP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1200" spc="-22" baseline="-13888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endParaRPr sz="1200" baseline="-13888">
              <a:latin typeface="Trebuchet MS"/>
              <a:cs typeface="Trebuchet MS"/>
            </a:endParaRPr>
          </a:p>
          <a:p>
            <a:pPr marL="673083">
              <a:lnSpc>
                <a:spcPts val="540"/>
              </a:lnSpc>
            </a:pP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r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">
              <a:latin typeface="Trebuchet MS"/>
              <a:cs typeface="Trebuchet MS"/>
            </a:endParaRPr>
          </a:p>
          <a:p>
            <a:pPr marL="673083" marR="4367421">
              <a:lnSpc>
                <a:spcPct val="31200"/>
              </a:lnSpc>
              <a:spcBef>
                <a:spcPts val="219"/>
              </a:spcBef>
            </a:pPr>
            <a:r>
              <a:rPr sz="800" spc="25" dirty="0">
                <a:solidFill>
                  <a:srgbClr val="474746"/>
                </a:solidFill>
                <a:latin typeface="Trebuchet MS"/>
                <a:cs typeface="Trebuchet MS"/>
              </a:rPr>
              <a:t>tu</a:t>
            </a:r>
            <a:r>
              <a:rPr sz="1200" spc="37" baseline="10416" dirty="0">
                <a:solidFill>
                  <a:srgbClr val="474746"/>
                </a:solidFill>
                <a:latin typeface="Trebuchet MS"/>
                <a:cs typeface="Trebuchet MS"/>
              </a:rPr>
              <a:t>m  </a:t>
            </a:r>
            <a:r>
              <a:rPr sz="1200" spc="44" baseline="-10416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g</a:t>
            </a:r>
            <a:endParaRPr sz="800">
              <a:latin typeface="Trebuchet MS"/>
              <a:cs typeface="Trebuchet MS"/>
            </a:endParaRPr>
          </a:p>
          <a:p>
            <a:pPr marL="2334202" marR="2071953" indent="-1661119">
              <a:spcBef>
                <a:spcPts val="335"/>
              </a:spcBef>
              <a:tabLst>
                <a:tab pos="1840818" algn="l"/>
                <a:tab pos="2334202" algn="l"/>
                <a:tab pos="3053639" algn="l"/>
              </a:tabLst>
            </a:pPr>
            <a:r>
              <a:rPr sz="1200" spc="-7" baseline="20833" dirty="0">
                <a:solidFill>
                  <a:srgbClr val="474746"/>
                </a:solidFill>
                <a:latin typeface="Trebuchet MS"/>
                <a:cs typeface="Trebuchet MS"/>
              </a:rPr>
              <a:t>F</a:t>
            </a:r>
            <a:r>
              <a:rPr sz="1200" spc="7" baseline="20833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1200" spc="37" baseline="20833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1200" spc="44" baseline="20833" dirty="0">
                <a:solidFill>
                  <a:srgbClr val="474746"/>
                </a:solidFill>
                <a:latin typeface="Trebuchet MS"/>
                <a:cs typeface="Trebuchet MS"/>
              </a:rPr>
              <a:t>u</a:t>
            </a:r>
            <a:r>
              <a:rPr sz="1200" baseline="20833" dirty="0">
                <a:solidFill>
                  <a:srgbClr val="474746"/>
                </a:solidFill>
                <a:latin typeface="Trebuchet MS"/>
                <a:cs typeface="Trebuchet MS"/>
              </a:rPr>
              <a:t>	</a:t>
            </a:r>
            <a:r>
              <a:rPr sz="1200" spc="67" baseline="45138" dirty="0">
                <a:solidFill>
                  <a:srgbClr val="474746"/>
                </a:solidFill>
                <a:latin typeface="Trebuchet MS"/>
                <a:cs typeface="Trebuchet MS"/>
              </a:rPr>
              <a:t>No</a:t>
            </a:r>
            <a:r>
              <a:rPr sz="1200" baseline="45138" dirty="0">
                <a:solidFill>
                  <a:srgbClr val="474746"/>
                </a:solidFill>
                <a:latin typeface="Trebuchet MS"/>
                <a:cs typeface="Trebuchet MS"/>
              </a:rPr>
              <a:t>	</a:t>
            </a: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Ar</a:t>
            </a: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B</a:t>
            </a: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us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i</a:t>
            </a: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ss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	</a:t>
            </a:r>
            <a:r>
              <a:rPr sz="1200" spc="7" baseline="38194" dirty="0">
                <a:solidFill>
                  <a:srgbClr val="474746"/>
                </a:solidFill>
                <a:latin typeface="Trebuchet MS"/>
                <a:cs typeface="Trebuchet MS"/>
              </a:rPr>
              <a:t>Ye</a:t>
            </a:r>
            <a:r>
              <a:rPr sz="1200" spc="22" baseline="38194" dirty="0">
                <a:solidFill>
                  <a:srgbClr val="474746"/>
                </a:solidFill>
                <a:latin typeface="Trebuchet MS"/>
                <a:cs typeface="Trebuchet MS"/>
              </a:rPr>
              <a:t>s 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Goals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met?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34158" y="1075262"/>
            <a:ext cx="6735445" cy="3828415"/>
            <a:chOff x="1134157" y="1075261"/>
            <a:chExt cx="6735445" cy="3828415"/>
          </a:xfrm>
        </p:grpSpPr>
        <p:sp>
          <p:nvSpPr>
            <p:cNvPr id="10" name="object 10"/>
            <p:cNvSpPr/>
            <p:nvPr/>
          </p:nvSpPr>
          <p:spPr>
            <a:xfrm>
              <a:off x="3243008" y="1539709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11258" y="2047214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2922" y="2525534"/>
              <a:ext cx="1236980" cy="412115"/>
            </a:xfrm>
            <a:custGeom>
              <a:avLst/>
              <a:gdLst/>
              <a:ahLst/>
              <a:cxnLst/>
              <a:rect l="l" t="t" r="r" b="b"/>
              <a:pathLst>
                <a:path w="1236979" h="412114">
                  <a:moveTo>
                    <a:pt x="0" y="68670"/>
                  </a:moveTo>
                  <a:lnTo>
                    <a:pt x="5396" y="41941"/>
                  </a:lnTo>
                  <a:lnTo>
                    <a:pt x="20113" y="20113"/>
                  </a:lnTo>
                  <a:lnTo>
                    <a:pt x="41941" y="5396"/>
                  </a:lnTo>
                  <a:lnTo>
                    <a:pt x="68670" y="0"/>
                  </a:lnTo>
                  <a:lnTo>
                    <a:pt x="1167820" y="0"/>
                  </a:lnTo>
                  <a:lnTo>
                    <a:pt x="1194547" y="5396"/>
                  </a:lnTo>
                  <a:lnTo>
                    <a:pt x="1216375" y="20113"/>
                  </a:lnTo>
                  <a:lnTo>
                    <a:pt x="1231093" y="41941"/>
                  </a:lnTo>
                  <a:lnTo>
                    <a:pt x="1236490" y="68670"/>
                  </a:lnTo>
                  <a:lnTo>
                    <a:pt x="1236490" y="343345"/>
                  </a:lnTo>
                  <a:lnTo>
                    <a:pt x="1231093" y="370075"/>
                  </a:lnTo>
                  <a:lnTo>
                    <a:pt x="1216375" y="391902"/>
                  </a:lnTo>
                  <a:lnTo>
                    <a:pt x="1194547" y="406619"/>
                  </a:lnTo>
                  <a:lnTo>
                    <a:pt x="1167820" y="412016"/>
                  </a:lnTo>
                  <a:lnTo>
                    <a:pt x="68670" y="412016"/>
                  </a:lnTo>
                  <a:lnTo>
                    <a:pt x="41941" y="406619"/>
                  </a:lnTo>
                  <a:lnTo>
                    <a:pt x="20113" y="391902"/>
                  </a:lnTo>
                  <a:lnTo>
                    <a:pt x="5396" y="370075"/>
                  </a:lnTo>
                  <a:lnTo>
                    <a:pt x="0" y="343345"/>
                  </a:lnTo>
                  <a:lnTo>
                    <a:pt x="0" y="68670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817516" y="2486342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8C3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628282" y="2461234"/>
              <a:ext cx="1236980" cy="428625"/>
            </a:xfrm>
            <a:custGeom>
              <a:avLst/>
              <a:gdLst/>
              <a:ahLst/>
              <a:cxnLst/>
              <a:rect l="l" t="t" r="r" b="b"/>
              <a:pathLst>
                <a:path w="1236979" h="428625">
                  <a:moveTo>
                    <a:pt x="0" y="71351"/>
                  </a:moveTo>
                  <a:lnTo>
                    <a:pt x="5607" y="43578"/>
                  </a:lnTo>
                  <a:lnTo>
                    <a:pt x="20898" y="20898"/>
                  </a:lnTo>
                  <a:lnTo>
                    <a:pt x="43577" y="5607"/>
                  </a:lnTo>
                  <a:lnTo>
                    <a:pt x="71351" y="0"/>
                  </a:lnTo>
                  <a:lnTo>
                    <a:pt x="1165140" y="0"/>
                  </a:lnTo>
                  <a:lnTo>
                    <a:pt x="1192910" y="5607"/>
                  </a:lnTo>
                  <a:lnTo>
                    <a:pt x="1215590" y="20898"/>
                  </a:lnTo>
                  <a:lnTo>
                    <a:pt x="1230882" y="43578"/>
                  </a:lnTo>
                  <a:lnTo>
                    <a:pt x="1236490" y="71351"/>
                  </a:lnTo>
                  <a:lnTo>
                    <a:pt x="1236490" y="356748"/>
                  </a:lnTo>
                  <a:lnTo>
                    <a:pt x="1230882" y="384521"/>
                  </a:lnTo>
                  <a:lnTo>
                    <a:pt x="1215590" y="407200"/>
                  </a:lnTo>
                  <a:lnTo>
                    <a:pt x="1192910" y="422492"/>
                  </a:lnTo>
                  <a:lnTo>
                    <a:pt x="1165140" y="428099"/>
                  </a:lnTo>
                  <a:lnTo>
                    <a:pt x="71351" y="428099"/>
                  </a:lnTo>
                  <a:lnTo>
                    <a:pt x="43577" y="422492"/>
                  </a:lnTo>
                  <a:lnTo>
                    <a:pt x="20898" y="407200"/>
                  </a:lnTo>
                  <a:lnTo>
                    <a:pt x="5607" y="384521"/>
                  </a:lnTo>
                  <a:lnTo>
                    <a:pt x="0" y="356748"/>
                  </a:lnTo>
                  <a:lnTo>
                    <a:pt x="0" y="71351"/>
                  </a:lnTo>
                  <a:close/>
                </a:path>
              </a:pathLst>
            </a:custGeom>
            <a:ln w="9525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356100" y="1579032"/>
              <a:ext cx="2942170" cy="9482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479493" y="1644484"/>
              <a:ext cx="2773680" cy="817244"/>
            </a:xfrm>
            <a:custGeom>
              <a:avLst/>
              <a:gdLst/>
              <a:ahLst/>
              <a:cxnLst/>
              <a:rect l="l" t="t" r="r" b="b"/>
              <a:pathLst>
                <a:path w="2773679" h="817244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760675" y="44450"/>
                  </a:lnTo>
                  <a:lnTo>
                    <a:pt x="2760675" y="816749"/>
                  </a:lnTo>
                  <a:lnTo>
                    <a:pt x="2773375" y="816749"/>
                  </a:lnTo>
                  <a:lnTo>
                    <a:pt x="2773375" y="34594"/>
                  </a:lnTo>
                  <a:lnTo>
                    <a:pt x="2770543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738029" y="1799161"/>
              <a:ext cx="245532" cy="389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23360" y="1825447"/>
              <a:ext cx="76200" cy="2217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708400" y="2307167"/>
              <a:ext cx="245532" cy="359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792410" y="2332901"/>
              <a:ext cx="76200" cy="1926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839881" y="3603650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8C3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5318" y="4216293"/>
              <a:ext cx="880744" cy="682625"/>
            </a:xfrm>
            <a:custGeom>
              <a:avLst/>
              <a:gdLst/>
              <a:ahLst/>
              <a:cxnLst/>
              <a:rect l="l" t="t" r="r" b="b"/>
              <a:pathLst>
                <a:path w="880745" h="682625">
                  <a:moveTo>
                    <a:pt x="0" y="341246"/>
                  </a:moveTo>
                  <a:lnTo>
                    <a:pt x="440115" y="0"/>
                  </a:lnTo>
                  <a:lnTo>
                    <a:pt x="880231" y="341246"/>
                  </a:lnTo>
                  <a:lnTo>
                    <a:pt x="440115" y="682492"/>
                  </a:lnTo>
                  <a:lnTo>
                    <a:pt x="0" y="341246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2961" y="3662502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850471" y="3843867"/>
              <a:ext cx="1515529" cy="787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895555" y="3948247"/>
              <a:ext cx="1384300" cy="615950"/>
            </a:xfrm>
            <a:custGeom>
              <a:avLst/>
              <a:gdLst/>
              <a:ahLst/>
              <a:cxnLst/>
              <a:rect l="l" t="t" r="r" b="b"/>
              <a:pathLst>
                <a:path w="1384300" h="615950">
                  <a:moveTo>
                    <a:pt x="1345653" y="0"/>
                  </a:moveTo>
                  <a:lnTo>
                    <a:pt x="1307553" y="76199"/>
                  </a:lnTo>
                  <a:lnTo>
                    <a:pt x="1339303" y="76199"/>
                  </a:lnTo>
                  <a:lnTo>
                    <a:pt x="1339303" y="602941"/>
                  </a:lnTo>
                  <a:lnTo>
                    <a:pt x="0" y="602941"/>
                  </a:lnTo>
                  <a:lnTo>
                    <a:pt x="0" y="615641"/>
                  </a:lnTo>
                  <a:lnTo>
                    <a:pt x="1349159" y="615641"/>
                  </a:lnTo>
                  <a:lnTo>
                    <a:pt x="1352003" y="612799"/>
                  </a:lnTo>
                  <a:lnTo>
                    <a:pt x="1352003" y="76199"/>
                  </a:lnTo>
                  <a:lnTo>
                    <a:pt x="1383753" y="76199"/>
                  </a:lnTo>
                  <a:lnTo>
                    <a:pt x="1345653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106043" y="3155022"/>
              <a:ext cx="275590" cy="275590"/>
            </a:xfrm>
            <a:custGeom>
              <a:avLst/>
              <a:gdLst/>
              <a:ahLst/>
              <a:cxnLst/>
              <a:rect l="l" t="t" r="r" b="b"/>
              <a:pathLst>
                <a:path w="275590" h="275589">
                  <a:moveTo>
                    <a:pt x="137718" y="0"/>
                  </a:moveTo>
                  <a:lnTo>
                    <a:pt x="94188" y="7020"/>
                  </a:lnTo>
                  <a:lnTo>
                    <a:pt x="56383" y="26571"/>
                  </a:lnTo>
                  <a:lnTo>
                    <a:pt x="26571" y="56383"/>
                  </a:lnTo>
                  <a:lnTo>
                    <a:pt x="7020" y="94188"/>
                  </a:lnTo>
                  <a:lnTo>
                    <a:pt x="0" y="137718"/>
                  </a:lnTo>
                  <a:lnTo>
                    <a:pt x="7020" y="181248"/>
                  </a:lnTo>
                  <a:lnTo>
                    <a:pt x="26571" y="219053"/>
                  </a:lnTo>
                  <a:lnTo>
                    <a:pt x="56383" y="248865"/>
                  </a:lnTo>
                  <a:lnTo>
                    <a:pt x="94188" y="268416"/>
                  </a:lnTo>
                  <a:lnTo>
                    <a:pt x="137718" y="275437"/>
                  </a:lnTo>
                  <a:lnTo>
                    <a:pt x="181248" y="268416"/>
                  </a:lnTo>
                  <a:lnTo>
                    <a:pt x="219053" y="248865"/>
                  </a:lnTo>
                  <a:lnTo>
                    <a:pt x="248865" y="219053"/>
                  </a:lnTo>
                  <a:lnTo>
                    <a:pt x="268416" y="181248"/>
                  </a:lnTo>
                  <a:lnTo>
                    <a:pt x="275437" y="137718"/>
                  </a:lnTo>
                  <a:lnTo>
                    <a:pt x="268416" y="94188"/>
                  </a:lnTo>
                  <a:lnTo>
                    <a:pt x="248865" y="56383"/>
                  </a:lnTo>
                  <a:lnTo>
                    <a:pt x="219053" y="26571"/>
                  </a:lnTo>
                  <a:lnTo>
                    <a:pt x="181248" y="7020"/>
                  </a:lnTo>
                  <a:lnTo>
                    <a:pt x="137718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120471" y="3327403"/>
              <a:ext cx="245532" cy="4021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204824" y="3430460"/>
              <a:ext cx="76200" cy="2321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124699" y="2785538"/>
              <a:ext cx="245532" cy="4360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207630" y="2889338"/>
              <a:ext cx="76200" cy="266065"/>
            </a:xfrm>
            <a:custGeom>
              <a:avLst/>
              <a:gdLst/>
              <a:ahLst/>
              <a:cxnLst/>
              <a:rect l="l" t="t" r="r" b="b"/>
              <a:pathLst>
                <a:path w="76200" h="266064">
                  <a:moveTo>
                    <a:pt x="38887" y="0"/>
                  </a:moveTo>
                  <a:lnTo>
                    <a:pt x="0" y="75793"/>
                  </a:lnTo>
                  <a:lnTo>
                    <a:pt x="31750" y="76123"/>
                  </a:lnTo>
                  <a:lnTo>
                    <a:pt x="29781" y="265620"/>
                  </a:lnTo>
                  <a:lnTo>
                    <a:pt x="42481" y="265747"/>
                  </a:lnTo>
                  <a:lnTo>
                    <a:pt x="44450" y="76263"/>
                  </a:lnTo>
                  <a:lnTo>
                    <a:pt x="76200" y="76593"/>
                  </a:lnTo>
                  <a:lnTo>
                    <a:pt x="38887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40859" y="2970618"/>
              <a:ext cx="1236980" cy="428625"/>
            </a:xfrm>
            <a:custGeom>
              <a:avLst/>
              <a:gdLst/>
              <a:ahLst/>
              <a:cxnLst/>
              <a:rect l="l" t="t" r="r" b="b"/>
              <a:pathLst>
                <a:path w="1236979" h="428625">
                  <a:moveTo>
                    <a:pt x="0" y="71351"/>
                  </a:moveTo>
                  <a:lnTo>
                    <a:pt x="5607" y="43578"/>
                  </a:lnTo>
                  <a:lnTo>
                    <a:pt x="20898" y="20898"/>
                  </a:lnTo>
                  <a:lnTo>
                    <a:pt x="43577" y="5607"/>
                  </a:lnTo>
                  <a:lnTo>
                    <a:pt x="71351" y="0"/>
                  </a:lnTo>
                  <a:lnTo>
                    <a:pt x="1165140" y="0"/>
                  </a:lnTo>
                  <a:lnTo>
                    <a:pt x="1192910" y="5607"/>
                  </a:lnTo>
                  <a:lnTo>
                    <a:pt x="1215590" y="20898"/>
                  </a:lnTo>
                  <a:lnTo>
                    <a:pt x="1230882" y="43578"/>
                  </a:lnTo>
                  <a:lnTo>
                    <a:pt x="1236490" y="71351"/>
                  </a:lnTo>
                  <a:lnTo>
                    <a:pt x="1236490" y="356748"/>
                  </a:lnTo>
                  <a:lnTo>
                    <a:pt x="1230882" y="384521"/>
                  </a:lnTo>
                  <a:lnTo>
                    <a:pt x="1215590" y="407200"/>
                  </a:lnTo>
                  <a:lnTo>
                    <a:pt x="1192910" y="422492"/>
                  </a:lnTo>
                  <a:lnTo>
                    <a:pt x="1165140" y="428099"/>
                  </a:lnTo>
                  <a:lnTo>
                    <a:pt x="71351" y="428099"/>
                  </a:lnTo>
                  <a:lnTo>
                    <a:pt x="43577" y="422492"/>
                  </a:lnTo>
                  <a:lnTo>
                    <a:pt x="20898" y="407200"/>
                  </a:lnTo>
                  <a:lnTo>
                    <a:pt x="5607" y="384521"/>
                  </a:lnTo>
                  <a:lnTo>
                    <a:pt x="0" y="356748"/>
                  </a:lnTo>
                  <a:lnTo>
                    <a:pt x="0" y="71351"/>
                  </a:lnTo>
                  <a:close/>
                </a:path>
              </a:pathLst>
            </a:custGeom>
            <a:ln w="9525">
              <a:solidFill>
                <a:srgbClr val="8C3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312829" y="2747432"/>
              <a:ext cx="245532" cy="3767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397817" y="2772092"/>
              <a:ext cx="76200" cy="20834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333999" y="3373967"/>
              <a:ext cx="245532" cy="3725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420385" y="3398685"/>
              <a:ext cx="76212" cy="20496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333999" y="3860799"/>
              <a:ext cx="245532" cy="4995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417959" y="3889348"/>
              <a:ext cx="76200" cy="327025"/>
            </a:xfrm>
            <a:custGeom>
              <a:avLst/>
              <a:gdLst/>
              <a:ahLst/>
              <a:cxnLst/>
              <a:rect l="l" t="t" r="r" b="b"/>
              <a:pathLst>
                <a:path w="76200" h="327025">
                  <a:moveTo>
                    <a:pt x="46520" y="105"/>
                  </a:moveTo>
                  <a:lnTo>
                    <a:pt x="33820" y="0"/>
                  </a:lnTo>
                  <a:lnTo>
                    <a:pt x="31750" y="250695"/>
                  </a:lnTo>
                  <a:lnTo>
                    <a:pt x="0" y="250433"/>
                  </a:lnTo>
                  <a:lnTo>
                    <a:pt x="37477" y="326944"/>
                  </a:lnTo>
                  <a:lnTo>
                    <a:pt x="76200" y="251061"/>
                  </a:lnTo>
                  <a:lnTo>
                    <a:pt x="44450" y="250799"/>
                  </a:lnTo>
                  <a:lnTo>
                    <a:pt x="46520" y="105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406899" y="2514603"/>
              <a:ext cx="533400" cy="96096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454398" y="2579103"/>
              <a:ext cx="362585" cy="831215"/>
            </a:xfrm>
            <a:custGeom>
              <a:avLst/>
              <a:gdLst/>
              <a:ahLst/>
              <a:cxnLst/>
              <a:rect l="l" t="t" r="r" b="b"/>
              <a:pathLst>
                <a:path w="362585" h="831214">
                  <a:moveTo>
                    <a:pt x="285978" y="0"/>
                  </a:moveTo>
                  <a:lnTo>
                    <a:pt x="285978" y="31750"/>
                  </a:lnTo>
                  <a:lnTo>
                    <a:pt x="177584" y="31750"/>
                  </a:lnTo>
                  <a:lnTo>
                    <a:pt x="174739" y="34594"/>
                  </a:lnTo>
                  <a:lnTo>
                    <a:pt x="174739" y="818146"/>
                  </a:lnTo>
                  <a:lnTo>
                    <a:pt x="0" y="818146"/>
                  </a:lnTo>
                  <a:lnTo>
                    <a:pt x="0" y="830846"/>
                  </a:lnTo>
                  <a:lnTo>
                    <a:pt x="184594" y="830846"/>
                  </a:lnTo>
                  <a:lnTo>
                    <a:pt x="187439" y="828001"/>
                  </a:lnTo>
                  <a:lnTo>
                    <a:pt x="187439" y="44450"/>
                  </a:lnTo>
                  <a:lnTo>
                    <a:pt x="285978" y="44450"/>
                  </a:lnTo>
                  <a:lnTo>
                    <a:pt x="285978" y="76200"/>
                  </a:lnTo>
                  <a:lnTo>
                    <a:pt x="362178" y="38100"/>
                  </a:lnTo>
                  <a:lnTo>
                    <a:pt x="285978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708400" y="2912538"/>
              <a:ext cx="245532" cy="4360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794213" y="2937509"/>
              <a:ext cx="76200" cy="266065"/>
            </a:xfrm>
            <a:custGeom>
              <a:avLst/>
              <a:gdLst/>
              <a:ahLst/>
              <a:cxnLst/>
              <a:rect l="l" t="t" r="r" b="b"/>
              <a:pathLst>
                <a:path w="76200" h="266064">
                  <a:moveTo>
                    <a:pt x="43306" y="0"/>
                  </a:moveTo>
                  <a:lnTo>
                    <a:pt x="30606" y="76"/>
                  </a:lnTo>
                  <a:lnTo>
                    <a:pt x="31750" y="189877"/>
                  </a:lnTo>
                  <a:lnTo>
                    <a:pt x="0" y="190068"/>
                  </a:lnTo>
                  <a:lnTo>
                    <a:pt x="38557" y="266026"/>
                  </a:lnTo>
                  <a:lnTo>
                    <a:pt x="76200" y="189598"/>
                  </a:lnTo>
                  <a:lnTo>
                    <a:pt x="44450" y="189788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691470" y="3500967"/>
              <a:ext cx="1371600" cy="1130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776980" y="3603650"/>
              <a:ext cx="1238885" cy="960755"/>
            </a:xfrm>
            <a:custGeom>
              <a:avLst/>
              <a:gdLst/>
              <a:ahLst/>
              <a:cxnLst/>
              <a:rect l="l" t="t" r="r" b="b"/>
              <a:pathLst>
                <a:path w="1238885" h="960754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957395"/>
                  </a:lnTo>
                  <a:lnTo>
                    <a:pt x="34594" y="960238"/>
                  </a:lnTo>
                  <a:lnTo>
                    <a:pt x="1238338" y="960238"/>
                  </a:lnTo>
                  <a:lnTo>
                    <a:pt x="1238338" y="947538"/>
                  </a:lnTo>
                  <a:lnTo>
                    <a:pt x="44450" y="947538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138919" y="1539709"/>
              <a:ext cx="1338580" cy="285750"/>
            </a:xfrm>
            <a:custGeom>
              <a:avLst/>
              <a:gdLst/>
              <a:ahLst/>
              <a:cxnLst/>
              <a:rect l="l" t="t" r="r" b="b"/>
              <a:pathLst>
                <a:path w="1338580" h="285750">
                  <a:moveTo>
                    <a:pt x="0" y="47626"/>
                  </a:moveTo>
                  <a:lnTo>
                    <a:pt x="3742" y="29088"/>
                  </a:lnTo>
                  <a:lnTo>
                    <a:pt x="13949" y="13949"/>
                  </a:lnTo>
                  <a:lnTo>
                    <a:pt x="29088" y="3742"/>
                  </a:lnTo>
                  <a:lnTo>
                    <a:pt x="47626" y="0"/>
                  </a:lnTo>
                  <a:lnTo>
                    <a:pt x="1290670" y="0"/>
                  </a:lnTo>
                  <a:lnTo>
                    <a:pt x="1309212" y="3742"/>
                  </a:lnTo>
                  <a:lnTo>
                    <a:pt x="1324352" y="13949"/>
                  </a:lnTo>
                  <a:lnTo>
                    <a:pt x="1334558" y="29088"/>
                  </a:lnTo>
                  <a:lnTo>
                    <a:pt x="1338300" y="47626"/>
                  </a:lnTo>
                  <a:lnTo>
                    <a:pt x="1338300" y="238124"/>
                  </a:lnTo>
                  <a:lnTo>
                    <a:pt x="1334558" y="256662"/>
                  </a:lnTo>
                  <a:lnTo>
                    <a:pt x="1324352" y="271800"/>
                  </a:lnTo>
                  <a:lnTo>
                    <a:pt x="1309212" y="282007"/>
                  </a:lnTo>
                  <a:lnTo>
                    <a:pt x="1290670" y="285750"/>
                  </a:lnTo>
                  <a:lnTo>
                    <a:pt x="47626" y="285750"/>
                  </a:lnTo>
                  <a:lnTo>
                    <a:pt x="29088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2429929" y="1579037"/>
              <a:ext cx="935567" cy="24553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477223" y="1644484"/>
              <a:ext cx="765810" cy="76200"/>
            </a:xfrm>
            <a:custGeom>
              <a:avLst/>
              <a:gdLst/>
              <a:ahLst/>
              <a:cxnLst/>
              <a:rect l="l" t="t" r="r" b="b"/>
              <a:pathLst>
                <a:path w="765810" h="76200">
                  <a:moveTo>
                    <a:pt x="689584" y="0"/>
                  </a:moveTo>
                  <a:lnTo>
                    <a:pt x="68958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689584" y="44450"/>
                  </a:lnTo>
                  <a:lnTo>
                    <a:pt x="689584" y="76200"/>
                  </a:lnTo>
                  <a:lnTo>
                    <a:pt x="765784" y="38100"/>
                  </a:lnTo>
                  <a:lnTo>
                    <a:pt x="689584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963329" y="1579037"/>
              <a:ext cx="2099729" cy="305222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008058" y="1644484"/>
              <a:ext cx="2007870" cy="2919730"/>
            </a:xfrm>
            <a:custGeom>
              <a:avLst/>
              <a:gdLst/>
              <a:ahLst/>
              <a:cxnLst/>
              <a:rect l="l" t="t" r="r" b="b"/>
              <a:pathLst>
                <a:path w="2007870" h="2919729">
                  <a:moveTo>
                    <a:pt x="158750" y="0"/>
                  </a:moveTo>
                  <a:lnTo>
                    <a:pt x="158750" y="31750"/>
                  </a:lnTo>
                  <a:lnTo>
                    <a:pt x="2844" y="31750"/>
                  </a:lnTo>
                  <a:lnTo>
                    <a:pt x="0" y="34594"/>
                  </a:lnTo>
                  <a:lnTo>
                    <a:pt x="0" y="2916562"/>
                  </a:lnTo>
                  <a:lnTo>
                    <a:pt x="2844" y="2919404"/>
                  </a:lnTo>
                  <a:lnTo>
                    <a:pt x="2007260" y="2919404"/>
                  </a:lnTo>
                  <a:lnTo>
                    <a:pt x="2007260" y="2906704"/>
                  </a:lnTo>
                  <a:lnTo>
                    <a:pt x="12700" y="2906704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34950" y="3810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676400" y="1075261"/>
              <a:ext cx="245532" cy="61806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760702" y="1100112"/>
              <a:ext cx="76200" cy="450850"/>
            </a:xfrm>
            <a:custGeom>
              <a:avLst/>
              <a:gdLst/>
              <a:ahLst/>
              <a:cxnLst/>
              <a:rect l="l" t="t" r="r" b="b"/>
              <a:pathLst>
                <a:path w="76200" h="450850">
                  <a:moveTo>
                    <a:pt x="47459" y="101"/>
                  </a:moveTo>
                  <a:lnTo>
                    <a:pt x="34759" y="0"/>
                  </a:lnTo>
                  <a:lnTo>
                    <a:pt x="31750" y="374269"/>
                  </a:lnTo>
                  <a:lnTo>
                    <a:pt x="0" y="374002"/>
                  </a:lnTo>
                  <a:lnTo>
                    <a:pt x="37477" y="450507"/>
                  </a:lnTo>
                  <a:lnTo>
                    <a:pt x="76200" y="374624"/>
                  </a:lnTo>
                  <a:lnTo>
                    <a:pt x="44450" y="374370"/>
                  </a:lnTo>
                  <a:lnTo>
                    <a:pt x="47459" y="101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51" name="object 51"/>
          <p:cNvSpPr/>
          <p:nvPr/>
        </p:nvSpPr>
        <p:spPr>
          <a:xfrm>
            <a:off x="2508250" y="660134"/>
            <a:ext cx="5744210" cy="4356735"/>
          </a:xfrm>
          <a:custGeom>
            <a:avLst/>
            <a:gdLst/>
            <a:ahLst/>
            <a:cxnLst/>
            <a:rect l="l" t="t" r="r" b="b"/>
            <a:pathLst>
              <a:path w="5744209" h="4356735">
                <a:moveTo>
                  <a:pt x="5743663" y="0"/>
                </a:moveTo>
                <a:lnTo>
                  <a:pt x="0" y="0"/>
                </a:lnTo>
                <a:lnTo>
                  <a:pt x="0" y="4356366"/>
                </a:lnTo>
                <a:lnTo>
                  <a:pt x="5743663" y="4356366"/>
                </a:lnTo>
                <a:lnTo>
                  <a:pt x="5743663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2" name="object 52"/>
          <p:cNvSpPr txBox="1"/>
          <p:nvPr/>
        </p:nvSpPr>
        <p:spPr>
          <a:xfrm>
            <a:off x="415528" y="2318005"/>
            <a:ext cx="22923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42" marR="715627" indent="-285743">
              <a:spcBef>
                <a:spcPts val="100"/>
              </a:spcBef>
              <a:buChar char="•"/>
              <a:tabLst>
                <a:tab pos="297808" algn="l"/>
                <a:tab pos="298442" algn="l"/>
              </a:tabLst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Ask the</a:t>
            </a:r>
            <a:r>
              <a:rPr sz="1800" spc="-7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right  questions</a:t>
            </a:r>
            <a:endParaRPr sz="1800">
              <a:latin typeface="Arial"/>
              <a:cs typeface="Arial"/>
            </a:endParaRPr>
          </a:p>
          <a:p>
            <a:pPr marL="298442" indent="-285743">
              <a:spcBef>
                <a:spcPts val="10"/>
              </a:spcBef>
              <a:buChar char="•"/>
              <a:tabLst>
                <a:tab pos="297808" algn="l"/>
                <a:tab pos="298442" algn="l"/>
              </a:tabLst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Domain</a:t>
            </a:r>
            <a:r>
              <a:rPr sz="1800" spc="-6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Knowledge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1659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7426959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ML Process: </a:t>
            </a:r>
            <a:r>
              <a:rPr spc="-5" dirty="0"/>
              <a:t>Integration </a:t>
            </a:r>
            <a:r>
              <a:rPr dirty="0"/>
              <a:t>– Data</a:t>
            </a:r>
            <a:r>
              <a:rPr spc="-175" dirty="0"/>
              <a:t> </a:t>
            </a:r>
            <a:r>
              <a:rPr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3196831" y="3191637"/>
            <a:ext cx="1236980" cy="412115"/>
          </a:xfrm>
          <a:custGeom>
            <a:avLst/>
            <a:gdLst/>
            <a:ahLst/>
            <a:cxnLst/>
            <a:rect l="l" t="t" r="r" b="b"/>
            <a:pathLst>
              <a:path w="1236979" h="412114">
                <a:moveTo>
                  <a:pt x="0" y="68670"/>
                </a:moveTo>
                <a:lnTo>
                  <a:pt x="5396" y="41941"/>
                </a:lnTo>
                <a:lnTo>
                  <a:pt x="20113" y="20113"/>
                </a:lnTo>
                <a:lnTo>
                  <a:pt x="41941" y="5396"/>
                </a:lnTo>
                <a:lnTo>
                  <a:pt x="68670" y="0"/>
                </a:lnTo>
                <a:lnTo>
                  <a:pt x="1167820" y="0"/>
                </a:lnTo>
                <a:lnTo>
                  <a:pt x="1194547" y="5396"/>
                </a:lnTo>
                <a:lnTo>
                  <a:pt x="1216375" y="20113"/>
                </a:lnTo>
                <a:lnTo>
                  <a:pt x="1231093" y="41941"/>
                </a:lnTo>
                <a:lnTo>
                  <a:pt x="1236490" y="68670"/>
                </a:lnTo>
                <a:lnTo>
                  <a:pt x="1236490" y="343345"/>
                </a:lnTo>
                <a:lnTo>
                  <a:pt x="1231093" y="370075"/>
                </a:lnTo>
                <a:lnTo>
                  <a:pt x="1216375" y="391902"/>
                </a:lnTo>
                <a:lnTo>
                  <a:pt x="1194547" y="406619"/>
                </a:lnTo>
                <a:lnTo>
                  <a:pt x="1167820" y="412016"/>
                </a:lnTo>
                <a:lnTo>
                  <a:pt x="68670" y="412016"/>
                </a:lnTo>
                <a:lnTo>
                  <a:pt x="41941" y="406619"/>
                </a:lnTo>
                <a:lnTo>
                  <a:pt x="20113" y="391902"/>
                </a:lnTo>
                <a:lnTo>
                  <a:pt x="5396" y="370075"/>
                </a:lnTo>
                <a:lnTo>
                  <a:pt x="0" y="343345"/>
                </a:lnTo>
                <a:lnTo>
                  <a:pt x="0" y="68670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3232480" y="3232303"/>
            <a:ext cx="11874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Visualization</a:t>
            </a:r>
            <a:r>
              <a:rPr sz="1000" spc="-1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Analysis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4094" y="824726"/>
            <a:ext cx="275590" cy="275590"/>
          </a:xfrm>
          <a:custGeom>
            <a:avLst/>
            <a:gdLst/>
            <a:ahLst/>
            <a:cxnLst/>
            <a:rect l="l" t="t" r="r" b="b"/>
            <a:pathLst>
              <a:path w="275589" h="275590">
                <a:moveTo>
                  <a:pt x="137718" y="0"/>
                </a:moveTo>
                <a:lnTo>
                  <a:pt x="94188" y="7020"/>
                </a:lnTo>
                <a:lnTo>
                  <a:pt x="56383" y="26571"/>
                </a:lnTo>
                <a:lnTo>
                  <a:pt x="26571" y="56383"/>
                </a:lnTo>
                <a:lnTo>
                  <a:pt x="7020" y="94188"/>
                </a:lnTo>
                <a:lnTo>
                  <a:pt x="0" y="137718"/>
                </a:lnTo>
                <a:lnTo>
                  <a:pt x="7020" y="181248"/>
                </a:lnTo>
                <a:lnTo>
                  <a:pt x="26571" y="219053"/>
                </a:lnTo>
                <a:lnTo>
                  <a:pt x="56383" y="248865"/>
                </a:lnTo>
                <a:lnTo>
                  <a:pt x="94188" y="268416"/>
                </a:lnTo>
                <a:lnTo>
                  <a:pt x="137718" y="275437"/>
                </a:lnTo>
                <a:lnTo>
                  <a:pt x="181248" y="268416"/>
                </a:lnTo>
                <a:lnTo>
                  <a:pt x="219053" y="248865"/>
                </a:lnTo>
                <a:lnTo>
                  <a:pt x="248865" y="219053"/>
                </a:lnTo>
                <a:lnTo>
                  <a:pt x="268416" y="181248"/>
                </a:lnTo>
                <a:lnTo>
                  <a:pt x="275437" y="137718"/>
                </a:lnTo>
                <a:lnTo>
                  <a:pt x="268416" y="94188"/>
                </a:lnTo>
                <a:lnTo>
                  <a:pt x="248865" y="56383"/>
                </a:lnTo>
                <a:lnTo>
                  <a:pt x="219053" y="26571"/>
                </a:lnTo>
                <a:lnTo>
                  <a:pt x="181248" y="7020"/>
                </a:lnTo>
                <a:lnTo>
                  <a:pt x="137718" y="0"/>
                </a:lnTo>
                <a:close/>
              </a:path>
            </a:pathLst>
          </a:custGeom>
          <a:solidFill>
            <a:srgbClr val="474746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477871" y="869620"/>
            <a:ext cx="1882139" cy="900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5"/>
              </a:lnSpc>
            </a:pP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Business Problem</a:t>
            </a:r>
            <a:r>
              <a:rPr sz="10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30" dirty="0">
                <a:solidFill>
                  <a:srgbClr val="474746"/>
                </a:solidFill>
                <a:latin typeface="Trebuchet MS"/>
                <a:cs typeface="Trebuchet MS"/>
              </a:rPr>
              <a:t>–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spcBef>
                <a:spcPts val="45"/>
              </a:spcBef>
            </a:pPr>
            <a:endParaRPr sz="1450">
              <a:latin typeface="Trebuchet MS"/>
              <a:cs typeface="Trebuchet MS"/>
            </a:endParaRPr>
          </a:p>
          <a:p>
            <a:pPr marL="701657"/>
            <a:r>
              <a:rPr sz="1000" spc="70" dirty="0">
                <a:solidFill>
                  <a:srgbClr val="474746"/>
                </a:solidFill>
                <a:latin typeface="Trebuchet MS"/>
                <a:cs typeface="Trebuchet MS"/>
              </a:rPr>
              <a:t>ML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problem</a:t>
            </a:r>
            <a:r>
              <a:rPr sz="1000" spc="-2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framing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34158" y="1534948"/>
            <a:ext cx="3350260" cy="295275"/>
            <a:chOff x="1134157" y="1534947"/>
            <a:chExt cx="3350260" cy="295275"/>
          </a:xfrm>
        </p:grpSpPr>
        <p:sp>
          <p:nvSpPr>
            <p:cNvPr id="8" name="object 8"/>
            <p:cNvSpPr/>
            <p:nvPr/>
          </p:nvSpPr>
          <p:spPr>
            <a:xfrm>
              <a:off x="3243008" y="1539709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1138919" y="1539709"/>
              <a:ext cx="1338580" cy="285750"/>
            </a:xfrm>
            <a:custGeom>
              <a:avLst/>
              <a:gdLst/>
              <a:ahLst/>
              <a:cxnLst/>
              <a:rect l="l" t="t" r="r" b="b"/>
              <a:pathLst>
                <a:path w="1338580" h="285750">
                  <a:moveTo>
                    <a:pt x="0" y="47626"/>
                  </a:moveTo>
                  <a:lnTo>
                    <a:pt x="3742" y="29088"/>
                  </a:lnTo>
                  <a:lnTo>
                    <a:pt x="13949" y="13949"/>
                  </a:lnTo>
                  <a:lnTo>
                    <a:pt x="29088" y="3742"/>
                  </a:lnTo>
                  <a:lnTo>
                    <a:pt x="47626" y="0"/>
                  </a:lnTo>
                  <a:lnTo>
                    <a:pt x="1290670" y="0"/>
                  </a:lnTo>
                  <a:lnTo>
                    <a:pt x="1309212" y="3742"/>
                  </a:lnTo>
                  <a:lnTo>
                    <a:pt x="1324352" y="13949"/>
                  </a:lnTo>
                  <a:lnTo>
                    <a:pt x="1334558" y="29088"/>
                  </a:lnTo>
                  <a:lnTo>
                    <a:pt x="1338300" y="47626"/>
                  </a:lnTo>
                  <a:lnTo>
                    <a:pt x="1338300" y="238124"/>
                  </a:lnTo>
                  <a:lnTo>
                    <a:pt x="1334558" y="256662"/>
                  </a:lnTo>
                  <a:lnTo>
                    <a:pt x="1324352" y="271800"/>
                  </a:lnTo>
                  <a:lnTo>
                    <a:pt x="1309212" y="282007"/>
                  </a:lnTo>
                  <a:lnTo>
                    <a:pt x="1290670" y="285750"/>
                  </a:lnTo>
                  <a:lnTo>
                    <a:pt x="47626" y="285750"/>
                  </a:lnTo>
                  <a:lnTo>
                    <a:pt x="29088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71076" y="1588300"/>
            <a:ext cx="97028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49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0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Collection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spcBef>
                <a:spcPts val="25"/>
              </a:spcBef>
            </a:pPr>
            <a:endParaRPr sz="1050">
              <a:latin typeface="Trebuchet MS"/>
              <a:cs typeface="Trebuchet MS"/>
            </a:endParaRPr>
          </a:p>
          <a:p>
            <a:pPr marL="12700"/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000" spc="-9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Integration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06495" y="2042453"/>
            <a:ext cx="1247775" cy="900430"/>
            <a:chOff x="3206495" y="2042452"/>
            <a:chExt cx="1247775" cy="900430"/>
          </a:xfrm>
        </p:grpSpPr>
        <p:sp>
          <p:nvSpPr>
            <p:cNvPr id="12" name="object 12"/>
            <p:cNvSpPr/>
            <p:nvPr/>
          </p:nvSpPr>
          <p:spPr>
            <a:xfrm>
              <a:off x="3211258" y="2047214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12922" y="2525534"/>
              <a:ext cx="1236980" cy="412115"/>
            </a:xfrm>
            <a:custGeom>
              <a:avLst/>
              <a:gdLst/>
              <a:ahLst/>
              <a:cxnLst/>
              <a:rect l="l" t="t" r="r" b="b"/>
              <a:pathLst>
                <a:path w="1236979" h="412114">
                  <a:moveTo>
                    <a:pt x="0" y="68670"/>
                  </a:moveTo>
                  <a:lnTo>
                    <a:pt x="5396" y="41941"/>
                  </a:lnTo>
                  <a:lnTo>
                    <a:pt x="20113" y="20113"/>
                  </a:lnTo>
                  <a:lnTo>
                    <a:pt x="41941" y="5396"/>
                  </a:lnTo>
                  <a:lnTo>
                    <a:pt x="68670" y="0"/>
                  </a:lnTo>
                  <a:lnTo>
                    <a:pt x="1167820" y="0"/>
                  </a:lnTo>
                  <a:lnTo>
                    <a:pt x="1194547" y="5396"/>
                  </a:lnTo>
                  <a:lnTo>
                    <a:pt x="1216375" y="20113"/>
                  </a:lnTo>
                  <a:lnTo>
                    <a:pt x="1231093" y="41941"/>
                  </a:lnTo>
                  <a:lnTo>
                    <a:pt x="1236490" y="68670"/>
                  </a:lnTo>
                  <a:lnTo>
                    <a:pt x="1236490" y="343345"/>
                  </a:lnTo>
                  <a:lnTo>
                    <a:pt x="1231093" y="370075"/>
                  </a:lnTo>
                  <a:lnTo>
                    <a:pt x="1216375" y="391902"/>
                  </a:lnTo>
                  <a:lnTo>
                    <a:pt x="1194547" y="406619"/>
                  </a:lnTo>
                  <a:lnTo>
                    <a:pt x="1167820" y="412016"/>
                  </a:lnTo>
                  <a:lnTo>
                    <a:pt x="68670" y="412016"/>
                  </a:lnTo>
                  <a:lnTo>
                    <a:pt x="41941" y="406619"/>
                  </a:lnTo>
                  <a:lnTo>
                    <a:pt x="20113" y="391902"/>
                  </a:lnTo>
                  <a:lnTo>
                    <a:pt x="5396" y="370075"/>
                  </a:lnTo>
                  <a:lnTo>
                    <a:pt x="0" y="343345"/>
                  </a:lnTo>
                  <a:lnTo>
                    <a:pt x="0" y="68670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48572" y="2566201"/>
            <a:ext cx="11303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Preparation</a:t>
            </a:r>
            <a:r>
              <a:rPr sz="1000" spc="-1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Cleaning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17517" y="2486342"/>
            <a:ext cx="1236980" cy="285750"/>
          </a:xfrm>
          <a:custGeom>
            <a:avLst/>
            <a:gdLst/>
            <a:ahLst/>
            <a:cxnLst/>
            <a:rect l="l" t="t" r="r" b="b"/>
            <a:pathLst>
              <a:path w="1236979" h="285750">
                <a:moveTo>
                  <a:pt x="0" y="47626"/>
                </a:moveTo>
                <a:lnTo>
                  <a:pt x="3742" y="29087"/>
                </a:lnTo>
                <a:lnTo>
                  <a:pt x="13949" y="13949"/>
                </a:lnTo>
                <a:lnTo>
                  <a:pt x="29087" y="3742"/>
                </a:lnTo>
                <a:lnTo>
                  <a:pt x="47625" y="0"/>
                </a:lnTo>
                <a:lnTo>
                  <a:pt x="1188860" y="0"/>
                </a:lnTo>
                <a:lnTo>
                  <a:pt x="1207402" y="3742"/>
                </a:lnTo>
                <a:lnTo>
                  <a:pt x="1222541" y="13949"/>
                </a:lnTo>
                <a:lnTo>
                  <a:pt x="1232748" y="29087"/>
                </a:lnTo>
                <a:lnTo>
                  <a:pt x="1236490" y="47626"/>
                </a:lnTo>
                <a:lnTo>
                  <a:pt x="1236490" y="238124"/>
                </a:lnTo>
                <a:lnTo>
                  <a:pt x="1232748" y="256662"/>
                </a:lnTo>
                <a:lnTo>
                  <a:pt x="1222541" y="271800"/>
                </a:lnTo>
                <a:lnTo>
                  <a:pt x="1207402" y="282007"/>
                </a:lnTo>
                <a:lnTo>
                  <a:pt x="1188860" y="285750"/>
                </a:lnTo>
                <a:lnTo>
                  <a:pt x="47625" y="285750"/>
                </a:lnTo>
                <a:lnTo>
                  <a:pt x="29087" y="282007"/>
                </a:lnTo>
                <a:lnTo>
                  <a:pt x="13949" y="271800"/>
                </a:lnTo>
                <a:lnTo>
                  <a:pt x="3742" y="256662"/>
                </a:lnTo>
                <a:lnTo>
                  <a:pt x="0" y="238124"/>
                </a:lnTo>
                <a:lnTo>
                  <a:pt x="0" y="47626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6" name="object 16"/>
          <p:cNvSpPr txBox="1"/>
          <p:nvPr/>
        </p:nvSpPr>
        <p:spPr>
          <a:xfrm>
            <a:off x="4837913" y="2522868"/>
            <a:ext cx="118173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10" dirty="0">
                <a:solidFill>
                  <a:srgbClr val="474746"/>
                </a:solidFill>
                <a:latin typeface="Trebuchet MS"/>
                <a:cs typeface="Trebuchet MS"/>
              </a:rPr>
              <a:t>Feature</a:t>
            </a:r>
            <a:r>
              <a:rPr sz="10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Engineering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40860" y="2970619"/>
            <a:ext cx="1236980" cy="428625"/>
          </a:xfrm>
          <a:custGeom>
            <a:avLst/>
            <a:gdLst/>
            <a:ahLst/>
            <a:cxnLst/>
            <a:rect l="l" t="t" r="r" b="b"/>
            <a:pathLst>
              <a:path w="1236979" h="428625">
                <a:moveTo>
                  <a:pt x="0" y="71351"/>
                </a:moveTo>
                <a:lnTo>
                  <a:pt x="5607" y="43578"/>
                </a:lnTo>
                <a:lnTo>
                  <a:pt x="20898" y="20898"/>
                </a:lnTo>
                <a:lnTo>
                  <a:pt x="43577" y="5607"/>
                </a:lnTo>
                <a:lnTo>
                  <a:pt x="71351" y="0"/>
                </a:lnTo>
                <a:lnTo>
                  <a:pt x="1165140" y="0"/>
                </a:lnTo>
                <a:lnTo>
                  <a:pt x="1192910" y="5607"/>
                </a:lnTo>
                <a:lnTo>
                  <a:pt x="1215590" y="20898"/>
                </a:lnTo>
                <a:lnTo>
                  <a:pt x="1230882" y="43578"/>
                </a:lnTo>
                <a:lnTo>
                  <a:pt x="1236490" y="71351"/>
                </a:lnTo>
                <a:lnTo>
                  <a:pt x="1236490" y="356748"/>
                </a:lnTo>
                <a:lnTo>
                  <a:pt x="1230882" y="384521"/>
                </a:lnTo>
                <a:lnTo>
                  <a:pt x="1215590" y="407200"/>
                </a:lnTo>
                <a:lnTo>
                  <a:pt x="1192910" y="422492"/>
                </a:lnTo>
                <a:lnTo>
                  <a:pt x="1165140" y="428099"/>
                </a:lnTo>
                <a:lnTo>
                  <a:pt x="71351" y="428099"/>
                </a:lnTo>
                <a:lnTo>
                  <a:pt x="43577" y="422492"/>
                </a:lnTo>
                <a:lnTo>
                  <a:pt x="20898" y="407200"/>
                </a:lnTo>
                <a:lnTo>
                  <a:pt x="5607" y="384521"/>
                </a:lnTo>
                <a:lnTo>
                  <a:pt x="0" y="356748"/>
                </a:lnTo>
                <a:lnTo>
                  <a:pt x="0" y="71351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object 18"/>
          <p:cNvSpPr txBox="1"/>
          <p:nvPr/>
        </p:nvSpPr>
        <p:spPr>
          <a:xfrm>
            <a:off x="4900626" y="3009202"/>
            <a:ext cx="10598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Training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Parameter</a:t>
            </a:r>
            <a:r>
              <a:rPr sz="10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474746"/>
                </a:solidFill>
                <a:latin typeface="Trebuchet MS"/>
                <a:cs typeface="Trebuchet MS"/>
              </a:rPr>
              <a:t>Tuning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39880" y="3603650"/>
            <a:ext cx="1236980" cy="285750"/>
          </a:xfrm>
          <a:custGeom>
            <a:avLst/>
            <a:gdLst/>
            <a:ahLst/>
            <a:cxnLst/>
            <a:rect l="l" t="t" r="r" b="b"/>
            <a:pathLst>
              <a:path w="1236979" h="285750">
                <a:moveTo>
                  <a:pt x="0" y="47626"/>
                </a:moveTo>
                <a:lnTo>
                  <a:pt x="3742" y="29087"/>
                </a:lnTo>
                <a:lnTo>
                  <a:pt x="13949" y="13949"/>
                </a:lnTo>
                <a:lnTo>
                  <a:pt x="29087" y="3742"/>
                </a:lnTo>
                <a:lnTo>
                  <a:pt x="47625" y="0"/>
                </a:lnTo>
                <a:lnTo>
                  <a:pt x="1188860" y="0"/>
                </a:lnTo>
                <a:lnTo>
                  <a:pt x="1207402" y="3742"/>
                </a:lnTo>
                <a:lnTo>
                  <a:pt x="1222541" y="13949"/>
                </a:lnTo>
                <a:lnTo>
                  <a:pt x="1232748" y="29087"/>
                </a:lnTo>
                <a:lnTo>
                  <a:pt x="1236490" y="47626"/>
                </a:lnTo>
                <a:lnTo>
                  <a:pt x="1236490" y="238124"/>
                </a:lnTo>
                <a:lnTo>
                  <a:pt x="1232748" y="256662"/>
                </a:lnTo>
                <a:lnTo>
                  <a:pt x="1222541" y="271800"/>
                </a:lnTo>
                <a:lnTo>
                  <a:pt x="1207402" y="282007"/>
                </a:lnTo>
                <a:lnTo>
                  <a:pt x="1188860" y="285750"/>
                </a:lnTo>
                <a:lnTo>
                  <a:pt x="47625" y="285750"/>
                </a:lnTo>
                <a:lnTo>
                  <a:pt x="29087" y="282007"/>
                </a:lnTo>
                <a:lnTo>
                  <a:pt x="13949" y="271800"/>
                </a:lnTo>
                <a:lnTo>
                  <a:pt x="3742" y="256662"/>
                </a:lnTo>
                <a:lnTo>
                  <a:pt x="0" y="238124"/>
                </a:lnTo>
                <a:lnTo>
                  <a:pt x="0" y="47626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object 20"/>
          <p:cNvSpPr txBox="1"/>
          <p:nvPr/>
        </p:nvSpPr>
        <p:spPr>
          <a:xfrm>
            <a:off x="4969447" y="3653168"/>
            <a:ext cx="10242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10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Evaluation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15319" y="4216294"/>
            <a:ext cx="880744" cy="682625"/>
          </a:xfrm>
          <a:custGeom>
            <a:avLst/>
            <a:gdLst/>
            <a:ahLst/>
            <a:cxnLst/>
            <a:rect l="l" t="t" r="r" b="b"/>
            <a:pathLst>
              <a:path w="880745" h="682625">
                <a:moveTo>
                  <a:pt x="0" y="341246"/>
                </a:moveTo>
                <a:lnTo>
                  <a:pt x="440115" y="0"/>
                </a:lnTo>
                <a:lnTo>
                  <a:pt x="880231" y="341246"/>
                </a:lnTo>
                <a:lnTo>
                  <a:pt x="440115" y="682492"/>
                </a:lnTo>
                <a:lnTo>
                  <a:pt x="0" y="341246"/>
                </a:lnTo>
                <a:close/>
              </a:path>
            </a:pathLst>
          </a:custGeom>
          <a:ln w="9525">
            <a:solidFill>
              <a:srgbClr val="47474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2" name="object 22"/>
          <p:cNvSpPr txBox="1"/>
          <p:nvPr/>
        </p:nvSpPr>
        <p:spPr>
          <a:xfrm>
            <a:off x="5178882" y="4407251"/>
            <a:ext cx="6032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Are</a:t>
            </a:r>
            <a:r>
              <a:rPr sz="8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Business 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Goals</a:t>
            </a:r>
            <a:r>
              <a:rPr sz="8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met?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22960" y="3662502"/>
            <a:ext cx="1236980" cy="285750"/>
          </a:xfrm>
          <a:custGeom>
            <a:avLst/>
            <a:gdLst/>
            <a:ahLst/>
            <a:cxnLst/>
            <a:rect l="l" t="t" r="r" b="b"/>
            <a:pathLst>
              <a:path w="1236979" h="285750">
                <a:moveTo>
                  <a:pt x="0" y="47626"/>
                </a:moveTo>
                <a:lnTo>
                  <a:pt x="3742" y="29087"/>
                </a:lnTo>
                <a:lnTo>
                  <a:pt x="13949" y="13949"/>
                </a:lnTo>
                <a:lnTo>
                  <a:pt x="29087" y="3742"/>
                </a:lnTo>
                <a:lnTo>
                  <a:pt x="47625" y="0"/>
                </a:lnTo>
                <a:lnTo>
                  <a:pt x="1188860" y="0"/>
                </a:lnTo>
                <a:lnTo>
                  <a:pt x="1207402" y="3742"/>
                </a:lnTo>
                <a:lnTo>
                  <a:pt x="1222541" y="13949"/>
                </a:lnTo>
                <a:lnTo>
                  <a:pt x="1232748" y="29087"/>
                </a:lnTo>
                <a:lnTo>
                  <a:pt x="1236490" y="47626"/>
                </a:lnTo>
                <a:lnTo>
                  <a:pt x="1236490" y="238124"/>
                </a:lnTo>
                <a:lnTo>
                  <a:pt x="1232748" y="256662"/>
                </a:lnTo>
                <a:lnTo>
                  <a:pt x="1222541" y="271800"/>
                </a:lnTo>
                <a:lnTo>
                  <a:pt x="1207402" y="282007"/>
                </a:lnTo>
                <a:lnTo>
                  <a:pt x="1188860" y="285750"/>
                </a:lnTo>
                <a:lnTo>
                  <a:pt x="47625" y="285750"/>
                </a:lnTo>
                <a:lnTo>
                  <a:pt x="29087" y="282007"/>
                </a:lnTo>
                <a:lnTo>
                  <a:pt x="13949" y="271800"/>
                </a:lnTo>
                <a:lnTo>
                  <a:pt x="3742" y="256662"/>
                </a:lnTo>
                <a:lnTo>
                  <a:pt x="0" y="238124"/>
                </a:lnTo>
                <a:lnTo>
                  <a:pt x="0" y="47626"/>
                </a:lnTo>
                <a:close/>
              </a:path>
            </a:pathLst>
          </a:custGeom>
          <a:ln w="9525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object 24"/>
          <p:cNvSpPr txBox="1"/>
          <p:nvPr/>
        </p:nvSpPr>
        <p:spPr>
          <a:xfrm>
            <a:off x="6695377" y="3712007"/>
            <a:ext cx="112204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1000" spc="-9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Deployment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850470" y="2456473"/>
            <a:ext cx="2019300" cy="2174875"/>
            <a:chOff x="5850470" y="2456472"/>
            <a:chExt cx="2019300" cy="2174875"/>
          </a:xfrm>
        </p:grpSpPr>
        <p:sp>
          <p:nvSpPr>
            <p:cNvPr id="26" name="object 26"/>
            <p:cNvSpPr/>
            <p:nvPr/>
          </p:nvSpPr>
          <p:spPr>
            <a:xfrm>
              <a:off x="6628282" y="2461234"/>
              <a:ext cx="1236980" cy="428625"/>
            </a:xfrm>
            <a:custGeom>
              <a:avLst/>
              <a:gdLst/>
              <a:ahLst/>
              <a:cxnLst/>
              <a:rect l="l" t="t" r="r" b="b"/>
              <a:pathLst>
                <a:path w="1236979" h="428625">
                  <a:moveTo>
                    <a:pt x="0" y="71351"/>
                  </a:moveTo>
                  <a:lnTo>
                    <a:pt x="5607" y="43578"/>
                  </a:lnTo>
                  <a:lnTo>
                    <a:pt x="20898" y="20898"/>
                  </a:lnTo>
                  <a:lnTo>
                    <a:pt x="43577" y="5607"/>
                  </a:lnTo>
                  <a:lnTo>
                    <a:pt x="71351" y="0"/>
                  </a:lnTo>
                  <a:lnTo>
                    <a:pt x="1165140" y="0"/>
                  </a:lnTo>
                  <a:lnTo>
                    <a:pt x="1192910" y="5607"/>
                  </a:lnTo>
                  <a:lnTo>
                    <a:pt x="1215590" y="20898"/>
                  </a:lnTo>
                  <a:lnTo>
                    <a:pt x="1230882" y="43578"/>
                  </a:lnTo>
                  <a:lnTo>
                    <a:pt x="1236490" y="71351"/>
                  </a:lnTo>
                  <a:lnTo>
                    <a:pt x="1236490" y="356748"/>
                  </a:lnTo>
                  <a:lnTo>
                    <a:pt x="1230882" y="384521"/>
                  </a:lnTo>
                  <a:lnTo>
                    <a:pt x="1215590" y="407200"/>
                  </a:lnTo>
                  <a:lnTo>
                    <a:pt x="1192910" y="422492"/>
                  </a:lnTo>
                  <a:lnTo>
                    <a:pt x="1165140" y="428099"/>
                  </a:lnTo>
                  <a:lnTo>
                    <a:pt x="71351" y="428099"/>
                  </a:lnTo>
                  <a:lnTo>
                    <a:pt x="43577" y="422492"/>
                  </a:lnTo>
                  <a:lnTo>
                    <a:pt x="20898" y="407200"/>
                  </a:lnTo>
                  <a:lnTo>
                    <a:pt x="5607" y="384521"/>
                  </a:lnTo>
                  <a:lnTo>
                    <a:pt x="0" y="356748"/>
                  </a:lnTo>
                  <a:lnTo>
                    <a:pt x="0" y="71351"/>
                  </a:lnTo>
                  <a:close/>
                </a:path>
              </a:pathLst>
            </a:custGeom>
            <a:ln w="9525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850470" y="3843867"/>
              <a:ext cx="1515529" cy="787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895555" y="3948247"/>
              <a:ext cx="1384300" cy="615950"/>
            </a:xfrm>
            <a:custGeom>
              <a:avLst/>
              <a:gdLst/>
              <a:ahLst/>
              <a:cxnLst/>
              <a:rect l="l" t="t" r="r" b="b"/>
              <a:pathLst>
                <a:path w="1384300" h="615950">
                  <a:moveTo>
                    <a:pt x="1345653" y="0"/>
                  </a:moveTo>
                  <a:lnTo>
                    <a:pt x="1307553" y="76199"/>
                  </a:lnTo>
                  <a:lnTo>
                    <a:pt x="1339303" y="76199"/>
                  </a:lnTo>
                  <a:lnTo>
                    <a:pt x="1339303" y="602941"/>
                  </a:lnTo>
                  <a:lnTo>
                    <a:pt x="0" y="602941"/>
                  </a:lnTo>
                  <a:lnTo>
                    <a:pt x="0" y="615641"/>
                  </a:lnTo>
                  <a:lnTo>
                    <a:pt x="1349159" y="615641"/>
                  </a:lnTo>
                  <a:lnTo>
                    <a:pt x="1352003" y="612799"/>
                  </a:lnTo>
                  <a:lnTo>
                    <a:pt x="1352003" y="76199"/>
                  </a:lnTo>
                  <a:lnTo>
                    <a:pt x="1383753" y="76199"/>
                  </a:lnTo>
                  <a:lnTo>
                    <a:pt x="1345653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106043" y="3155022"/>
              <a:ext cx="275590" cy="275590"/>
            </a:xfrm>
            <a:custGeom>
              <a:avLst/>
              <a:gdLst/>
              <a:ahLst/>
              <a:cxnLst/>
              <a:rect l="l" t="t" r="r" b="b"/>
              <a:pathLst>
                <a:path w="275590" h="275589">
                  <a:moveTo>
                    <a:pt x="137718" y="0"/>
                  </a:moveTo>
                  <a:lnTo>
                    <a:pt x="94188" y="7020"/>
                  </a:lnTo>
                  <a:lnTo>
                    <a:pt x="56383" y="26571"/>
                  </a:lnTo>
                  <a:lnTo>
                    <a:pt x="26571" y="56383"/>
                  </a:lnTo>
                  <a:lnTo>
                    <a:pt x="7020" y="94188"/>
                  </a:lnTo>
                  <a:lnTo>
                    <a:pt x="0" y="137718"/>
                  </a:lnTo>
                  <a:lnTo>
                    <a:pt x="7020" y="181248"/>
                  </a:lnTo>
                  <a:lnTo>
                    <a:pt x="26571" y="219053"/>
                  </a:lnTo>
                  <a:lnTo>
                    <a:pt x="56383" y="248865"/>
                  </a:lnTo>
                  <a:lnTo>
                    <a:pt x="94188" y="268416"/>
                  </a:lnTo>
                  <a:lnTo>
                    <a:pt x="137718" y="275437"/>
                  </a:lnTo>
                  <a:lnTo>
                    <a:pt x="181248" y="268416"/>
                  </a:lnTo>
                  <a:lnTo>
                    <a:pt x="219053" y="248865"/>
                  </a:lnTo>
                  <a:lnTo>
                    <a:pt x="248865" y="219053"/>
                  </a:lnTo>
                  <a:lnTo>
                    <a:pt x="268416" y="181248"/>
                  </a:lnTo>
                  <a:lnTo>
                    <a:pt x="275437" y="137718"/>
                  </a:lnTo>
                  <a:lnTo>
                    <a:pt x="268416" y="94188"/>
                  </a:lnTo>
                  <a:lnTo>
                    <a:pt x="248865" y="56383"/>
                  </a:lnTo>
                  <a:lnTo>
                    <a:pt x="219053" y="26571"/>
                  </a:lnTo>
                  <a:lnTo>
                    <a:pt x="181248" y="7020"/>
                  </a:lnTo>
                  <a:lnTo>
                    <a:pt x="137718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841414" y="2499832"/>
            <a:ext cx="7867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18" marR="5080" indent="-84453">
              <a:spcBef>
                <a:spcPts val="100"/>
              </a:spcBef>
            </a:pPr>
            <a:r>
              <a:rPr sz="1000" spc="20" dirty="0">
                <a:solidFill>
                  <a:srgbClr val="474746"/>
                </a:solidFill>
                <a:latin typeface="Trebuchet MS"/>
                <a:cs typeface="Trebuchet MS"/>
              </a:rPr>
              <a:t>Monitoring</a:t>
            </a:r>
            <a:r>
              <a:rPr sz="10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Debugging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676401" y="1075262"/>
            <a:ext cx="5694045" cy="3556000"/>
            <a:chOff x="1676400" y="1075261"/>
            <a:chExt cx="5694045" cy="3556000"/>
          </a:xfrm>
        </p:grpSpPr>
        <p:sp>
          <p:nvSpPr>
            <p:cNvPr id="32" name="object 32"/>
            <p:cNvSpPr/>
            <p:nvPr/>
          </p:nvSpPr>
          <p:spPr>
            <a:xfrm>
              <a:off x="4356100" y="1579032"/>
              <a:ext cx="2942170" cy="9482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9493" y="1644484"/>
              <a:ext cx="2773680" cy="817244"/>
            </a:xfrm>
            <a:custGeom>
              <a:avLst/>
              <a:gdLst/>
              <a:ahLst/>
              <a:cxnLst/>
              <a:rect l="l" t="t" r="r" b="b"/>
              <a:pathLst>
                <a:path w="2773679" h="817244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760675" y="44450"/>
                  </a:lnTo>
                  <a:lnTo>
                    <a:pt x="2760675" y="816749"/>
                  </a:lnTo>
                  <a:lnTo>
                    <a:pt x="2773375" y="816749"/>
                  </a:lnTo>
                  <a:lnTo>
                    <a:pt x="2773375" y="34594"/>
                  </a:lnTo>
                  <a:lnTo>
                    <a:pt x="2770543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738029" y="1799161"/>
              <a:ext cx="245532" cy="389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823360" y="1825447"/>
              <a:ext cx="76200" cy="2217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708400" y="2307167"/>
              <a:ext cx="245532" cy="3598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792410" y="2332901"/>
              <a:ext cx="76200" cy="1926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120470" y="3327403"/>
              <a:ext cx="245532" cy="4021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204824" y="3430460"/>
              <a:ext cx="76200" cy="2321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124700" y="2785538"/>
              <a:ext cx="245532" cy="4360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7207630" y="2889338"/>
              <a:ext cx="76200" cy="266065"/>
            </a:xfrm>
            <a:custGeom>
              <a:avLst/>
              <a:gdLst/>
              <a:ahLst/>
              <a:cxnLst/>
              <a:rect l="l" t="t" r="r" b="b"/>
              <a:pathLst>
                <a:path w="76200" h="266064">
                  <a:moveTo>
                    <a:pt x="38887" y="0"/>
                  </a:moveTo>
                  <a:lnTo>
                    <a:pt x="0" y="75793"/>
                  </a:lnTo>
                  <a:lnTo>
                    <a:pt x="31750" y="76123"/>
                  </a:lnTo>
                  <a:lnTo>
                    <a:pt x="29781" y="265620"/>
                  </a:lnTo>
                  <a:lnTo>
                    <a:pt x="42481" y="265747"/>
                  </a:lnTo>
                  <a:lnTo>
                    <a:pt x="44450" y="76263"/>
                  </a:lnTo>
                  <a:lnTo>
                    <a:pt x="76200" y="76593"/>
                  </a:lnTo>
                  <a:lnTo>
                    <a:pt x="38887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312829" y="2747432"/>
              <a:ext cx="245532" cy="3767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397817" y="2772092"/>
              <a:ext cx="76200" cy="20834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334000" y="3373967"/>
              <a:ext cx="245532" cy="3725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420385" y="3398685"/>
              <a:ext cx="76212" cy="20496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334000" y="3860799"/>
              <a:ext cx="245532" cy="4995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417959" y="3889348"/>
              <a:ext cx="76200" cy="327025"/>
            </a:xfrm>
            <a:custGeom>
              <a:avLst/>
              <a:gdLst/>
              <a:ahLst/>
              <a:cxnLst/>
              <a:rect l="l" t="t" r="r" b="b"/>
              <a:pathLst>
                <a:path w="76200" h="327025">
                  <a:moveTo>
                    <a:pt x="46520" y="105"/>
                  </a:moveTo>
                  <a:lnTo>
                    <a:pt x="33820" y="0"/>
                  </a:lnTo>
                  <a:lnTo>
                    <a:pt x="31750" y="250695"/>
                  </a:lnTo>
                  <a:lnTo>
                    <a:pt x="0" y="250433"/>
                  </a:lnTo>
                  <a:lnTo>
                    <a:pt x="37477" y="326944"/>
                  </a:lnTo>
                  <a:lnTo>
                    <a:pt x="76200" y="251061"/>
                  </a:lnTo>
                  <a:lnTo>
                    <a:pt x="44450" y="250799"/>
                  </a:lnTo>
                  <a:lnTo>
                    <a:pt x="46520" y="105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06900" y="2514603"/>
              <a:ext cx="533400" cy="96096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454398" y="2579103"/>
              <a:ext cx="362585" cy="831215"/>
            </a:xfrm>
            <a:custGeom>
              <a:avLst/>
              <a:gdLst/>
              <a:ahLst/>
              <a:cxnLst/>
              <a:rect l="l" t="t" r="r" b="b"/>
              <a:pathLst>
                <a:path w="362585" h="831214">
                  <a:moveTo>
                    <a:pt x="285978" y="0"/>
                  </a:moveTo>
                  <a:lnTo>
                    <a:pt x="285978" y="31750"/>
                  </a:lnTo>
                  <a:lnTo>
                    <a:pt x="177584" y="31750"/>
                  </a:lnTo>
                  <a:lnTo>
                    <a:pt x="174739" y="34594"/>
                  </a:lnTo>
                  <a:lnTo>
                    <a:pt x="174739" y="818146"/>
                  </a:lnTo>
                  <a:lnTo>
                    <a:pt x="0" y="818146"/>
                  </a:lnTo>
                  <a:lnTo>
                    <a:pt x="0" y="830846"/>
                  </a:lnTo>
                  <a:lnTo>
                    <a:pt x="184594" y="830846"/>
                  </a:lnTo>
                  <a:lnTo>
                    <a:pt x="187439" y="828001"/>
                  </a:lnTo>
                  <a:lnTo>
                    <a:pt x="187439" y="44450"/>
                  </a:lnTo>
                  <a:lnTo>
                    <a:pt x="285978" y="44450"/>
                  </a:lnTo>
                  <a:lnTo>
                    <a:pt x="285978" y="76200"/>
                  </a:lnTo>
                  <a:lnTo>
                    <a:pt x="362178" y="38100"/>
                  </a:lnTo>
                  <a:lnTo>
                    <a:pt x="285978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708400" y="2912538"/>
              <a:ext cx="245532" cy="4360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3794213" y="2937509"/>
              <a:ext cx="76200" cy="266065"/>
            </a:xfrm>
            <a:custGeom>
              <a:avLst/>
              <a:gdLst/>
              <a:ahLst/>
              <a:cxnLst/>
              <a:rect l="l" t="t" r="r" b="b"/>
              <a:pathLst>
                <a:path w="76200" h="266064">
                  <a:moveTo>
                    <a:pt x="43306" y="0"/>
                  </a:moveTo>
                  <a:lnTo>
                    <a:pt x="30606" y="76"/>
                  </a:lnTo>
                  <a:lnTo>
                    <a:pt x="31750" y="189877"/>
                  </a:lnTo>
                  <a:lnTo>
                    <a:pt x="0" y="190068"/>
                  </a:lnTo>
                  <a:lnTo>
                    <a:pt x="38557" y="266026"/>
                  </a:lnTo>
                  <a:lnTo>
                    <a:pt x="76200" y="189598"/>
                  </a:lnTo>
                  <a:lnTo>
                    <a:pt x="44450" y="189788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691470" y="3500967"/>
              <a:ext cx="1371600" cy="1130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776979" y="3603650"/>
              <a:ext cx="1238885" cy="960755"/>
            </a:xfrm>
            <a:custGeom>
              <a:avLst/>
              <a:gdLst/>
              <a:ahLst/>
              <a:cxnLst/>
              <a:rect l="l" t="t" r="r" b="b"/>
              <a:pathLst>
                <a:path w="1238885" h="960754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957395"/>
                  </a:lnTo>
                  <a:lnTo>
                    <a:pt x="34594" y="960238"/>
                  </a:lnTo>
                  <a:lnTo>
                    <a:pt x="1238338" y="960238"/>
                  </a:lnTo>
                  <a:lnTo>
                    <a:pt x="1238338" y="947538"/>
                  </a:lnTo>
                  <a:lnTo>
                    <a:pt x="44450" y="947538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429929" y="1579037"/>
              <a:ext cx="935567" cy="24553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477223" y="1644484"/>
              <a:ext cx="765810" cy="76200"/>
            </a:xfrm>
            <a:custGeom>
              <a:avLst/>
              <a:gdLst/>
              <a:ahLst/>
              <a:cxnLst/>
              <a:rect l="l" t="t" r="r" b="b"/>
              <a:pathLst>
                <a:path w="765810" h="76200">
                  <a:moveTo>
                    <a:pt x="689584" y="0"/>
                  </a:moveTo>
                  <a:lnTo>
                    <a:pt x="68958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689584" y="44450"/>
                  </a:lnTo>
                  <a:lnTo>
                    <a:pt x="689584" y="76200"/>
                  </a:lnTo>
                  <a:lnTo>
                    <a:pt x="765784" y="38100"/>
                  </a:lnTo>
                  <a:lnTo>
                    <a:pt x="689584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2963329" y="1579037"/>
              <a:ext cx="2099729" cy="305222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8058" y="1644484"/>
              <a:ext cx="2007870" cy="2919730"/>
            </a:xfrm>
            <a:custGeom>
              <a:avLst/>
              <a:gdLst/>
              <a:ahLst/>
              <a:cxnLst/>
              <a:rect l="l" t="t" r="r" b="b"/>
              <a:pathLst>
                <a:path w="2007870" h="2919729">
                  <a:moveTo>
                    <a:pt x="158750" y="0"/>
                  </a:moveTo>
                  <a:lnTo>
                    <a:pt x="158750" y="31750"/>
                  </a:lnTo>
                  <a:lnTo>
                    <a:pt x="2844" y="31750"/>
                  </a:lnTo>
                  <a:lnTo>
                    <a:pt x="0" y="34594"/>
                  </a:lnTo>
                  <a:lnTo>
                    <a:pt x="0" y="2916562"/>
                  </a:lnTo>
                  <a:lnTo>
                    <a:pt x="2844" y="2919404"/>
                  </a:lnTo>
                  <a:lnTo>
                    <a:pt x="2007260" y="2919404"/>
                  </a:lnTo>
                  <a:lnTo>
                    <a:pt x="2007260" y="2906704"/>
                  </a:lnTo>
                  <a:lnTo>
                    <a:pt x="12700" y="2906704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34950" y="3810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676400" y="1075261"/>
              <a:ext cx="245532" cy="61806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1760702" y="1100112"/>
              <a:ext cx="76200" cy="450850"/>
            </a:xfrm>
            <a:custGeom>
              <a:avLst/>
              <a:gdLst/>
              <a:ahLst/>
              <a:cxnLst/>
              <a:rect l="l" t="t" r="r" b="b"/>
              <a:pathLst>
                <a:path w="76200" h="450850">
                  <a:moveTo>
                    <a:pt x="47459" y="101"/>
                  </a:moveTo>
                  <a:lnTo>
                    <a:pt x="34759" y="0"/>
                  </a:lnTo>
                  <a:lnTo>
                    <a:pt x="31750" y="374269"/>
                  </a:lnTo>
                  <a:lnTo>
                    <a:pt x="0" y="374002"/>
                  </a:lnTo>
                  <a:lnTo>
                    <a:pt x="37477" y="450507"/>
                  </a:lnTo>
                  <a:lnTo>
                    <a:pt x="76200" y="374624"/>
                  </a:lnTo>
                  <a:lnTo>
                    <a:pt x="44450" y="374370"/>
                  </a:lnTo>
                  <a:lnTo>
                    <a:pt x="47459" y="101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402208" y="3205913"/>
            <a:ext cx="76136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130" dirty="0">
                <a:solidFill>
                  <a:srgbClr val="474746"/>
                </a:solidFill>
                <a:latin typeface="Trebuchet MS"/>
                <a:cs typeface="Trebuchet MS"/>
              </a:rPr>
              <a:t>–</a:t>
            </a:r>
            <a:r>
              <a:rPr sz="1000" spc="-9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Predictions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98376" y="4340085"/>
            <a:ext cx="18542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Ye</a:t>
            </a: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85576" y="4323556"/>
            <a:ext cx="1581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45" dirty="0">
                <a:solidFill>
                  <a:srgbClr val="474746"/>
                </a:solidFill>
                <a:latin typeface="Trebuchet MS"/>
                <a:cs typeface="Trebuchet MS"/>
              </a:rPr>
              <a:t>No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844191" y="2247749"/>
            <a:ext cx="123111" cy="93471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8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Augmentation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517901" y="3803594"/>
            <a:ext cx="246221" cy="69024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 marR="5080">
              <a:spcBef>
                <a:spcPts val="75"/>
              </a:spcBef>
            </a:pP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Feature  A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u</a:t>
            </a: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gm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en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io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43931" y="1479474"/>
            <a:ext cx="54356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Re-training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70876" y="660134"/>
            <a:ext cx="2840990" cy="1243965"/>
          </a:xfrm>
          <a:custGeom>
            <a:avLst/>
            <a:gdLst/>
            <a:ahLst/>
            <a:cxnLst/>
            <a:rect l="l" t="t" r="r" b="b"/>
            <a:pathLst>
              <a:path w="2840990" h="1243964">
                <a:moveTo>
                  <a:pt x="2840382" y="0"/>
                </a:moveTo>
                <a:lnTo>
                  <a:pt x="0" y="0"/>
                </a:lnTo>
                <a:lnTo>
                  <a:pt x="0" y="1243596"/>
                </a:lnTo>
                <a:lnTo>
                  <a:pt x="2840382" y="1243596"/>
                </a:lnTo>
                <a:lnTo>
                  <a:pt x="2840382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7" name="object 67"/>
          <p:cNvSpPr txBox="1"/>
          <p:nvPr/>
        </p:nvSpPr>
        <p:spPr>
          <a:xfrm>
            <a:off x="415529" y="2318004"/>
            <a:ext cx="2051685" cy="22134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42" marR="347972" indent="-285743">
              <a:spcBef>
                <a:spcPts val="100"/>
              </a:spcBef>
              <a:buChar char="•"/>
              <a:tabLst>
                <a:tab pos="297808" algn="l"/>
                <a:tab pos="298442" algn="l"/>
              </a:tabLst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Build the  Data</a:t>
            </a:r>
            <a:r>
              <a:rPr sz="1800" spc="-7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  <a:p>
            <a:pPr marL="298442" indent="-285743">
              <a:spcBef>
                <a:spcPts val="10"/>
              </a:spcBef>
              <a:buChar char="•"/>
              <a:tabLst>
                <a:tab pos="297808" algn="l"/>
                <a:tab pos="298442" algn="l"/>
              </a:tabLst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1800" spc="-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S3</a:t>
            </a:r>
            <a:endParaRPr sz="1800">
              <a:latin typeface="Arial"/>
              <a:cs typeface="Arial"/>
            </a:endParaRPr>
          </a:p>
          <a:p>
            <a:pPr marL="298442" indent="-285743">
              <a:spcBef>
                <a:spcPts val="10"/>
              </a:spcBef>
              <a:buChar char="•"/>
              <a:tabLst>
                <a:tab pos="297808" algn="l"/>
                <a:tab pos="298442" algn="l"/>
              </a:tabLst>
            </a:pPr>
            <a:r>
              <a:rPr sz="1800" spc="-25" dirty="0">
                <a:solidFill>
                  <a:srgbClr val="474746"/>
                </a:solidFill>
                <a:latin typeface="Arial"/>
                <a:cs typeface="Arial"/>
              </a:rPr>
              <a:t>AWS</a:t>
            </a:r>
            <a:r>
              <a:rPr sz="1800" spc="-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Glue</a:t>
            </a:r>
            <a:endParaRPr sz="1800">
              <a:latin typeface="Arial"/>
              <a:cs typeface="Arial"/>
            </a:endParaRPr>
          </a:p>
          <a:p>
            <a:pPr marL="298442" indent="-285743">
              <a:spcBef>
                <a:spcPts val="5"/>
              </a:spcBef>
              <a:buChar char="•"/>
              <a:tabLst>
                <a:tab pos="297808" algn="l"/>
                <a:tab pos="298442" algn="l"/>
              </a:tabLst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1800" spc="-1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Athena</a:t>
            </a:r>
            <a:endParaRPr sz="1800">
              <a:latin typeface="Arial"/>
              <a:cs typeface="Arial"/>
            </a:endParaRPr>
          </a:p>
          <a:p>
            <a:pPr marL="298442" indent="-285743">
              <a:lnSpc>
                <a:spcPts val="2145"/>
              </a:lnSpc>
              <a:spcBef>
                <a:spcPts val="5"/>
              </a:spcBef>
              <a:buChar char="•"/>
              <a:tabLst>
                <a:tab pos="297808" algn="l"/>
                <a:tab pos="298442" algn="l"/>
              </a:tabLst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1800" spc="-2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EMR</a:t>
            </a:r>
            <a:endParaRPr sz="1800">
              <a:latin typeface="Arial"/>
              <a:cs typeface="Arial"/>
            </a:endParaRPr>
          </a:p>
          <a:p>
            <a:pPr marL="298442" indent="-285743">
              <a:lnSpc>
                <a:spcPts val="2145"/>
              </a:lnSpc>
              <a:buChar char="•"/>
              <a:tabLst>
                <a:tab pos="297808" algn="l"/>
                <a:tab pos="298442" algn="l"/>
              </a:tabLst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1800" spc="-6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Redshift</a:t>
            </a:r>
            <a:endParaRPr sz="1800">
              <a:latin typeface="Arial"/>
              <a:cs typeface="Arial"/>
            </a:endParaRPr>
          </a:p>
          <a:p>
            <a:pPr marL="298442" indent="-285743">
              <a:spcBef>
                <a:spcPts val="10"/>
              </a:spcBef>
              <a:buChar char="•"/>
              <a:tabLst>
                <a:tab pos="297808" algn="l"/>
                <a:tab pos="298442" algn="l"/>
              </a:tabLst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1800" spc="-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Kinesis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768448" y="660134"/>
            <a:ext cx="5483860" cy="4331335"/>
          </a:xfrm>
          <a:custGeom>
            <a:avLst/>
            <a:gdLst/>
            <a:ahLst/>
            <a:cxnLst/>
            <a:rect l="l" t="t" r="r" b="b"/>
            <a:pathLst>
              <a:path w="5483859" h="4331335">
                <a:moveTo>
                  <a:pt x="433501" y="1255560"/>
                </a:moveTo>
                <a:lnTo>
                  <a:pt x="0" y="1255560"/>
                </a:lnTo>
                <a:lnTo>
                  <a:pt x="0" y="4238650"/>
                </a:lnTo>
                <a:lnTo>
                  <a:pt x="433501" y="4238650"/>
                </a:lnTo>
                <a:lnTo>
                  <a:pt x="433501" y="1255560"/>
                </a:lnTo>
                <a:close/>
              </a:path>
              <a:path w="5483859" h="4331335">
                <a:moveTo>
                  <a:pt x="5483479" y="0"/>
                </a:moveTo>
                <a:lnTo>
                  <a:pt x="1742795" y="0"/>
                </a:lnTo>
                <a:lnTo>
                  <a:pt x="1742795" y="2296033"/>
                </a:lnTo>
                <a:lnTo>
                  <a:pt x="435635" y="2296033"/>
                </a:lnTo>
                <a:lnTo>
                  <a:pt x="435635" y="4330966"/>
                </a:lnTo>
                <a:lnTo>
                  <a:pt x="1742795" y="4330966"/>
                </a:lnTo>
                <a:lnTo>
                  <a:pt x="1755648" y="4330966"/>
                </a:lnTo>
                <a:lnTo>
                  <a:pt x="5483479" y="4330966"/>
                </a:lnTo>
                <a:lnTo>
                  <a:pt x="5483479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541852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8950" y="19051"/>
            <a:ext cx="3124200" cy="1587500"/>
          </a:xfrm>
          <a:custGeom>
            <a:avLst/>
            <a:gdLst/>
            <a:ahLst/>
            <a:cxnLst/>
            <a:rect l="l" t="t" r="r" b="b"/>
            <a:pathLst>
              <a:path w="3124200" h="1587500">
                <a:moveTo>
                  <a:pt x="0" y="264590"/>
                </a:moveTo>
                <a:lnTo>
                  <a:pt x="4262" y="217029"/>
                </a:lnTo>
                <a:lnTo>
                  <a:pt x="16553" y="172266"/>
                </a:lnTo>
                <a:lnTo>
                  <a:pt x="36124" y="131046"/>
                </a:lnTo>
                <a:lnTo>
                  <a:pt x="62228" y="94118"/>
                </a:lnTo>
                <a:lnTo>
                  <a:pt x="94118" y="62228"/>
                </a:lnTo>
                <a:lnTo>
                  <a:pt x="131046" y="36124"/>
                </a:lnTo>
                <a:lnTo>
                  <a:pt x="172266" y="16553"/>
                </a:lnTo>
                <a:lnTo>
                  <a:pt x="217029" y="4262"/>
                </a:lnTo>
                <a:lnTo>
                  <a:pt x="264590" y="0"/>
                </a:lnTo>
                <a:lnTo>
                  <a:pt x="2859611" y="0"/>
                </a:lnTo>
                <a:lnTo>
                  <a:pt x="2907172" y="4262"/>
                </a:lnTo>
                <a:lnTo>
                  <a:pt x="2951936" y="16553"/>
                </a:lnTo>
                <a:lnTo>
                  <a:pt x="2993155" y="36124"/>
                </a:lnTo>
                <a:lnTo>
                  <a:pt x="3030084" y="62228"/>
                </a:lnTo>
                <a:lnTo>
                  <a:pt x="3061973" y="94118"/>
                </a:lnTo>
                <a:lnTo>
                  <a:pt x="3088077" y="131046"/>
                </a:lnTo>
                <a:lnTo>
                  <a:pt x="3107648" y="172266"/>
                </a:lnTo>
                <a:lnTo>
                  <a:pt x="3119938" y="217029"/>
                </a:lnTo>
                <a:lnTo>
                  <a:pt x="3124201" y="264590"/>
                </a:lnTo>
                <a:lnTo>
                  <a:pt x="3124201" y="1322910"/>
                </a:lnTo>
                <a:lnTo>
                  <a:pt x="3119938" y="1370471"/>
                </a:lnTo>
                <a:lnTo>
                  <a:pt x="3107648" y="1415235"/>
                </a:lnTo>
                <a:lnTo>
                  <a:pt x="3088077" y="1456454"/>
                </a:lnTo>
                <a:lnTo>
                  <a:pt x="3061973" y="1493383"/>
                </a:lnTo>
                <a:lnTo>
                  <a:pt x="3030084" y="1525272"/>
                </a:lnTo>
                <a:lnTo>
                  <a:pt x="2993155" y="1551376"/>
                </a:lnTo>
                <a:lnTo>
                  <a:pt x="2951936" y="1570947"/>
                </a:lnTo>
                <a:lnTo>
                  <a:pt x="2907172" y="1583238"/>
                </a:lnTo>
                <a:lnTo>
                  <a:pt x="2859611" y="1587500"/>
                </a:lnTo>
                <a:lnTo>
                  <a:pt x="264590" y="1587500"/>
                </a:lnTo>
                <a:lnTo>
                  <a:pt x="217029" y="1583238"/>
                </a:lnTo>
                <a:lnTo>
                  <a:pt x="172266" y="1570947"/>
                </a:lnTo>
                <a:lnTo>
                  <a:pt x="131046" y="1551376"/>
                </a:lnTo>
                <a:lnTo>
                  <a:pt x="94118" y="1525272"/>
                </a:lnTo>
                <a:lnTo>
                  <a:pt x="62228" y="1493383"/>
                </a:lnTo>
                <a:lnTo>
                  <a:pt x="36124" y="1456454"/>
                </a:lnTo>
                <a:lnTo>
                  <a:pt x="16553" y="1415235"/>
                </a:lnTo>
                <a:lnTo>
                  <a:pt x="4262" y="1370471"/>
                </a:lnTo>
                <a:lnTo>
                  <a:pt x="0" y="1322910"/>
                </a:lnTo>
                <a:lnTo>
                  <a:pt x="0" y="264590"/>
                </a:lnTo>
                <a:close/>
              </a:path>
            </a:pathLst>
          </a:custGeom>
          <a:ln w="25400">
            <a:solidFill>
              <a:srgbClr val="F29304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3475800" y="3832352"/>
            <a:ext cx="499681" cy="340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5157907" y="3842204"/>
            <a:ext cx="388699" cy="388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4036759" y="2737128"/>
            <a:ext cx="578357" cy="433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6"/>
          <p:cNvSpPr/>
          <p:nvPr/>
        </p:nvSpPr>
        <p:spPr>
          <a:xfrm>
            <a:off x="3404566" y="4636961"/>
            <a:ext cx="683246" cy="3894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7" name="object 7"/>
          <p:cNvGrpSpPr/>
          <p:nvPr/>
        </p:nvGrpSpPr>
        <p:grpSpPr>
          <a:xfrm>
            <a:off x="852604" y="1544637"/>
            <a:ext cx="2497455" cy="2444750"/>
            <a:chOff x="852603" y="1544636"/>
            <a:chExt cx="2497455" cy="2444750"/>
          </a:xfrm>
        </p:grpSpPr>
        <p:sp>
          <p:nvSpPr>
            <p:cNvPr id="8" name="object 8"/>
            <p:cNvSpPr/>
            <p:nvPr/>
          </p:nvSpPr>
          <p:spPr>
            <a:xfrm>
              <a:off x="852603" y="2165614"/>
              <a:ext cx="945762" cy="9005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1724025" y="1544636"/>
              <a:ext cx="1625603" cy="24447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75088" y="1938529"/>
            <a:ext cx="8470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3" marR="5080" indent="-52068">
              <a:spcBef>
                <a:spcPts val="100"/>
              </a:spcBef>
            </a:pPr>
            <a:r>
              <a:rPr sz="1200" b="1" spc="-5" dirty="0">
                <a:solidFill>
                  <a:srgbClr val="6D6E6D"/>
                </a:solidFill>
                <a:latin typeface="Arial"/>
                <a:cs typeface="Arial"/>
              </a:rPr>
              <a:t>Amazon</a:t>
            </a:r>
            <a:r>
              <a:rPr sz="1200" b="1" spc="-70" dirty="0">
                <a:solidFill>
                  <a:srgbClr val="6D6E6D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6D6E6D"/>
                </a:solidFill>
                <a:latin typeface="Arial"/>
                <a:cs typeface="Arial"/>
              </a:rPr>
              <a:t>S3  Data</a:t>
            </a:r>
            <a:r>
              <a:rPr sz="1200" b="1" spc="-50" dirty="0">
                <a:solidFill>
                  <a:srgbClr val="6D6E6D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6D6E6D"/>
                </a:solidFill>
                <a:latin typeface="Arial"/>
                <a:cs typeface="Arial"/>
              </a:rPr>
              <a:t>Lake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86138" y="4227513"/>
            <a:ext cx="2205355" cy="854075"/>
            <a:chOff x="3386137" y="4227512"/>
            <a:chExt cx="2205355" cy="854075"/>
          </a:xfrm>
        </p:grpSpPr>
        <p:sp>
          <p:nvSpPr>
            <p:cNvPr id="12" name="object 12"/>
            <p:cNvSpPr/>
            <p:nvPr/>
          </p:nvSpPr>
          <p:spPr>
            <a:xfrm>
              <a:off x="3386137" y="4227512"/>
              <a:ext cx="569912" cy="4222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9422" y="4606925"/>
              <a:ext cx="491752" cy="4746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33438" y="3068828"/>
            <a:ext cx="1035685" cy="28373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95248">
              <a:lnSpc>
                <a:spcPct val="101899"/>
              </a:lnSpc>
              <a:spcBef>
                <a:spcPts val="8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Amazon Kinesis  Streams 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&amp;</a:t>
            </a:r>
            <a:r>
              <a:rPr sz="9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Firehose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60191" y="4775390"/>
            <a:ext cx="7308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AWS</a:t>
            </a:r>
            <a:r>
              <a:rPr sz="900" spc="-6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Lambda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26100" y="4670616"/>
            <a:ext cx="908685" cy="28373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27017" marR="5080" indent="-314318">
              <a:lnSpc>
                <a:spcPct val="101899"/>
              </a:lnSpc>
              <a:spcBef>
                <a:spcPts val="8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Apache Storm</a:t>
            </a:r>
            <a:r>
              <a:rPr sz="900" spc="-6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on  EMR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06988" y="2613368"/>
            <a:ext cx="718185" cy="2041525"/>
            <a:chOff x="5106987" y="2613367"/>
            <a:chExt cx="718185" cy="2041525"/>
          </a:xfrm>
        </p:grpSpPr>
        <p:sp>
          <p:nvSpPr>
            <p:cNvPr id="18" name="object 18"/>
            <p:cNvSpPr/>
            <p:nvPr/>
          </p:nvSpPr>
          <p:spPr>
            <a:xfrm>
              <a:off x="5106987" y="4211637"/>
              <a:ext cx="471487" cy="44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224264" y="2613367"/>
              <a:ext cx="600297" cy="42918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064001" y="4246754"/>
            <a:ext cx="876935" cy="28373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31770" marR="5080" indent="-219070">
              <a:lnSpc>
                <a:spcPct val="101899"/>
              </a:lnSpc>
              <a:spcBef>
                <a:spcPts val="8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Spark</a:t>
            </a:r>
            <a:r>
              <a:rPr sz="9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Streaming  on</a:t>
            </a:r>
            <a:r>
              <a:rPr sz="900" spc="-2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EMR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3337" y="3197415"/>
            <a:ext cx="8191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Hadoop 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/</a:t>
            </a:r>
            <a:r>
              <a:rPr sz="900" spc="-6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Spark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11738" y="3201987"/>
            <a:ext cx="993775" cy="5080"/>
          </a:xfrm>
          <a:custGeom>
            <a:avLst/>
            <a:gdLst/>
            <a:ahLst/>
            <a:cxnLst/>
            <a:rect l="l" t="t" r="r" b="b"/>
            <a:pathLst>
              <a:path w="993775" h="5080">
                <a:moveTo>
                  <a:pt x="0" y="0"/>
                </a:moveTo>
                <a:lnTo>
                  <a:pt x="993775" y="4762"/>
                </a:lnTo>
              </a:path>
            </a:pathLst>
          </a:custGeom>
          <a:ln w="12700">
            <a:solidFill>
              <a:srgbClr val="47474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23" name="object 23"/>
          <p:cNvGrpSpPr/>
          <p:nvPr/>
        </p:nvGrpSpPr>
        <p:grpSpPr>
          <a:xfrm>
            <a:off x="3343276" y="808013"/>
            <a:ext cx="3453129" cy="4286885"/>
            <a:chOff x="3343275" y="808012"/>
            <a:chExt cx="3453129" cy="4286885"/>
          </a:xfrm>
        </p:grpSpPr>
        <p:sp>
          <p:nvSpPr>
            <p:cNvPr id="24" name="object 24"/>
            <p:cNvSpPr/>
            <p:nvPr/>
          </p:nvSpPr>
          <p:spPr>
            <a:xfrm>
              <a:off x="3355975" y="3575050"/>
              <a:ext cx="3427729" cy="1506855"/>
            </a:xfrm>
            <a:custGeom>
              <a:avLst/>
              <a:gdLst/>
              <a:ahLst/>
              <a:cxnLst/>
              <a:rect l="l" t="t" r="r" b="b"/>
              <a:pathLst>
                <a:path w="3427729" h="1506854">
                  <a:moveTo>
                    <a:pt x="0" y="251096"/>
                  </a:moveTo>
                  <a:lnTo>
                    <a:pt x="4045" y="205961"/>
                  </a:lnTo>
                  <a:lnTo>
                    <a:pt x="15709" y="163480"/>
                  </a:lnTo>
                  <a:lnTo>
                    <a:pt x="34282" y="124363"/>
                  </a:lnTo>
                  <a:lnTo>
                    <a:pt x="59054" y="89318"/>
                  </a:lnTo>
                  <a:lnTo>
                    <a:pt x="89318" y="59054"/>
                  </a:lnTo>
                  <a:lnTo>
                    <a:pt x="124363" y="34282"/>
                  </a:lnTo>
                  <a:lnTo>
                    <a:pt x="163480" y="15709"/>
                  </a:lnTo>
                  <a:lnTo>
                    <a:pt x="205961" y="4045"/>
                  </a:lnTo>
                  <a:lnTo>
                    <a:pt x="251096" y="0"/>
                  </a:lnTo>
                  <a:lnTo>
                    <a:pt x="3176321" y="0"/>
                  </a:lnTo>
                  <a:lnTo>
                    <a:pt x="3221454" y="4045"/>
                  </a:lnTo>
                  <a:lnTo>
                    <a:pt x="3263934" y="15709"/>
                  </a:lnTo>
                  <a:lnTo>
                    <a:pt x="3303050" y="34282"/>
                  </a:lnTo>
                  <a:lnTo>
                    <a:pt x="3338094" y="59054"/>
                  </a:lnTo>
                  <a:lnTo>
                    <a:pt x="3368357" y="89318"/>
                  </a:lnTo>
                  <a:lnTo>
                    <a:pt x="3393130" y="124363"/>
                  </a:lnTo>
                  <a:lnTo>
                    <a:pt x="3411702" y="163480"/>
                  </a:lnTo>
                  <a:lnTo>
                    <a:pt x="3423366" y="205961"/>
                  </a:lnTo>
                  <a:lnTo>
                    <a:pt x="3427411" y="251096"/>
                  </a:lnTo>
                  <a:lnTo>
                    <a:pt x="3427411" y="1255440"/>
                  </a:lnTo>
                  <a:lnTo>
                    <a:pt x="3423366" y="1300576"/>
                  </a:lnTo>
                  <a:lnTo>
                    <a:pt x="3411702" y="1343058"/>
                  </a:lnTo>
                  <a:lnTo>
                    <a:pt x="3393130" y="1382176"/>
                  </a:lnTo>
                  <a:lnTo>
                    <a:pt x="3368357" y="1417221"/>
                  </a:lnTo>
                  <a:lnTo>
                    <a:pt x="3338094" y="1447485"/>
                  </a:lnTo>
                  <a:lnTo>
                    <a:pt x="3303050" y="1472258"/>
                  </a:lnTo>
                  <a:lnTo>
                    <a:pt x="3263934" y="1490831"/>
                  </a:lnTo>
                  <a:lnTo>
                    <a:pt x="3221454" y="1502495"/>
                  </a:lnTo>
                  <a:lnTo>
                    <a:pt x="3176321" y="1506540"/>
                  </a:lnTo>
                  <a:lnTo>
                    <a:pt x="251096" y="1506540"/>
                  </a:lnTo>
                  <a:lnTo>
                    <a:pt x="205961" y="1502495"/>
                  </a:lnTo>
                  <a:lnTo>
                    <a:pt x="163480" y="1490831"/>
                  </a:lnTo>
                  <a:lnTo>
                    <a:pt x="124363" y="1472258"/>
                  </a:lnTo>
                  <a:lnTo>
                    <a:pt x="89318" y="1447485"/>
                  </a:lnTo>
                  <a:lnTo>
                    <a:pt x="59054" y="1417221"/>
                  </a:lnTo>
                  <a:lnTo>
                    <a:pt x="34282" y="1382176"/>
                  </a:lnTo>
                  <a:lnTo>
                    <a:pt x="15709" y="1343058"/>
                  </a:lnTo>
                  <a:lnTo>
                    <a:pt x="4045" y="1300576"/>
                  </a:lnTo>
                  <a:lnTo>
                    <a:pt x="0" y="1255440"/>
                  </a:lnTo>
                  <a:lnTo>
                    <a:pt x="0" y="251096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193472" y="808012"/>
              <a:ext cx="513397" cy="3664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918201" y="1094614"/>
            <a:ext cx="1031875" cy="349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597" marR="5080" indent="-88898">
              <a:lnSpc>
                <a:spcPct val="128499"/>
              </a:lnSpc>
              <a:spcBef>
                <a:spcPts val="100"/>
              </a:spcBef>
            </a:pPr>
            <a:r>
              <a:rPr sz="900" u="heavy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900" u="heavy" spc="-35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900" u="heavy" spc="-5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Amazon Redshift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 Data</a:t>
            </a:r>
            <a:r>
              <a:rPr sz="900" spc="-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Warehouse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58348" y="122855"/>
            <a:ext cx="438912" cy="3654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8" name="object 28"/>
          <p:cNvSpPr/>
          <p:nvPr/>
        </p:nvSpPr>
        <p:spPr>
          <a:xfrm>
            <a:off x="2191575" y="805216"/>
            <a:ext cx="440340" cy="4339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9" name="object 29"/>
          <p:cNvSpPr txBox="1"/>
          <p:nvPr/>
        </p:nvSpPr>
        <p:spPr>
          <a:xfrm>
            <a:off x="1877213" y="1205103"/>
            <a:ext cx="10610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900" spc="-4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DynamoDB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55801" y="1409890"/>
            <a:ext cx="9213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NoSQL</a:t>
            </a:r>
            <a:r>
              <a:rPr sz="900" spc="-5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Database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46263" y="1416050"/>
            <a:ext cx="1176655" cy="5080"/>
          </a:xfrm>
          <a:custGeom>
            <a:avLst/>
            <a:gdLst/>
            <a:ahLst/>
            <a:cxnLst/>
            <a:rect l="l" t="t" r="r" b="b"/>
            <a:pathLst>
              <a:path w="1176655" h="5080">
                <a:moveTo>
                  <a:pt x="0" y="4763"/>
                </a:moveTo>
                <a:lnTo>
                  <a:pt x="1176340" y="0"/>
                </a:lnTo>
              </a:path>
            </a:pathLst>
          </a:custGeom>
          <a:ln w="12700">
            <a:solidFill>
              <a:srgbClr val="47474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2" name="object 32"/>
          <p:cNvSpPr txBox="1"/>
          <p:nvPr/>
        </p:nvSpPr>
        <p:spPr>
          <a:xfrm>
            <a:off x="3937799" y="3848290"/>
            <a:ext cx="1118235" cy="28373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335906">
              <a:lnSpc>
                <a:spcPct val="101899"/>
              </a:lnSpc>
              <a:spcBef>
                <a:spcPts val="8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Amazon  Elasticsearch</a:t>
            </a:r>
            <a:r>
              <a:rPr sz="900" spc="-3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Service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19526" y="654051"/>
            <a:ext cx="993775" cy="5080"/>
          </a:xfrm>
          <a:custGeom>
            <a:avLst/>
            <a:gdLst/>
            <a:ahLst/>
            <a:cxnLst/>
            <a:rect l="l" t="t" r="r" b="b"/>
            <a:pathLst>
              <a:path w="993775" h="5079">
                <a:moveTo>
                  <a:pt x="0" y="0"/>
                </a:moveTo>
                <a:lnTo>
                  <a:pt x="993775" y="4763"/>
                </a:lnTo>
              </a:path>
            </a:pathLst>
          </a:custGeom>
          <a:ln w="12700">
            <a:solidFill>
              <a:srgbClr val="47474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4" name="object 34"/>
          <p:cNvSpPr txBox="1"/>
          <p:nvPr/>
        </p:nvSpPr>
        <p:spPr>
          <a:xfrm>
            <a:off x="5176050" y="3019615"/>
            <a:ext cx="7308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9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EMR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80638" y="479615"/>
            <a:ext cx="8197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900" spc="-5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Aurora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22675" y="3101213"/>
            <a:ext cx="1478280" cy="317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70" marR="5080" indent="-193670">
              <a:lnSpc>
                <a:spcPct val="114599"/>
              </a:lnSpc>
              <a:spcBef>
                <a:spcPts val="100"/>
              </a:spcBef>
            </a:pPr>
            <a:r>
              <a:rPr sz="900" u="heavy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900" u="heavy" spc="60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900" u="heavy" spc="-5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Amazon Machine Learning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 Predictive</a:t>
            </a:r>
            <a:r>
              <a:rPr sz="9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Analytics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686050" y="2362201"/>
            <a:ext cx="411162" cy="4095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8" name="object 38"/>
          <p:cNvSpPr txBox="1"/>
          <p:nvPr/>
        </p:nvSpPr>
        <p:spPr>
          <a:xfrm>
            <a:off x="2335213" y="2757679"/>
            <a:ext cx="1181735" cy="28373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42871" marR="5080" indent="-130172">
              <a:lnSpc>
                <a:spcPct val="101899"/>
              </a:lnSpc>
              <a:spcBef>
                <a:spcPts val="8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Any Open Source</a:t>
            </a:r>
            <a:r>
              <a:rPr sz="900" spc="-6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Tool  of Choice on</a:t>
            </a:r>
            <a:r>
              <a:rPr sz="900" spc="-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EC2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92112" y="1987551"/>
            <a:ext cx="336550" cy="176530"/>
            <a:chOff x="392112" y="1987550"/>
            <a:chExt cx="336550" cy="176530"/>
          </a:xfrm>
        </p:grpSpPr>
        <p:sp>
          <p:nvSpPr>
            <p:cNvPr id="40" name="object 40"/>
            <p:cNvSpPr/>
            <p:nvPr/>
          </p:nvSpPr>
          <p:spPr>
            <a:xfrm>
              <a:off x="396875" y="1992312"/>
              <a:ext cx="327025" cy="167005"/>
            </a:xfrm>
            <a:custGeom>
              <a:avLst/>
              <a:gdLst/>
              <a:ahLst/>
              <a:cxnLst/>
              <a:rect l="l" t="t" r="r" b="b"/>
              <a:pathLst>
                <a:path w="327025" h="167005">
                  <a:moveTo>
                    <a:pt x="296090" y="0"/>
                  </a:moveTo>
                  <a:lnTo>
                    <a:pt x="26515" y="0"/>
                  </a:lnTo>
                  <a:lnTo>
                    <a:pt x="16779" y="1130"/>
                  </a:lnTo>
                  <a:lnTo>
                    <a:pt x="8285" y="4111"/>
                  </a:lnTo>
                  <a:lnTo>
                    <a:pt x="2278" y="8326"/>
                  </a:lnTo>
                  <a:lnTo>
                    <a:pt x="0" y="13157"/>
                  </a:lnTo>
                  <a:lnTo>
                    <a:pt x="0" y="151333"/>
                  </a:lnTo>
                  <a:lnTo>
                    <a:pt x="2278" y="157434"/>
                  </a:lnTo>
                  <a:lnTo>
                    <a:pt x="8285" y="162301"/>
                  </a:lnTo>
                  <a:lnTo>
                    <a:pt x="16779" y="165522"/>
                  </a:lnTo>
                  <a:lnTo>
                    <a:pt x="26515" y="166687"/>
                  </a:lnTo>
                  <a:lnTo>
                    <a:pt x="296090" y="166687"/>
                  </a:lnTo>
                  <a:lnTo>
                    <a:pt x="308381" y="165522"/>
                  </a:lnTo>
                  <a:lnTo>
                    <a:pt x="318186" y="162301"/>
                  </a:lnTo>
                  <a:lnTo>
                    <a:pt x="324677" y="157434"/>
                  </a:lnTo>
                  <a:lnTo>
                    <a:pt x="327025" y="151333"/>
                  </a:lnTo>
                  <a:lnTo>
                    <a:pt x="327025" y="13157"/>
                  </a:lnTo>
                  <a:lnTo>
                    <a:pt x="324677" y="8326"/>
                  </a:lnTo>
                  <a:lnTo>
                    <a:pt x="318186" y="4111"/>
                  </a:lnTo>
                  <a:lnTo>
                    <a:pt x="308381" y="1130"/>
                  </a:lnTo>
                  <a:lnTo>
                    <a:pt x="29609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96875" y="1992312"/>
              <a:ext cx="327025" cy="167005"/>
            </a:xfrm>
            <a:custGeom>
              <a:avLst/>
              <a:gdLst/>
              <a:ahLst/>
              <a:cxnLst/>
              <a:rect l="l" t="t" r="r" b="b"/>
              <a:pathLst>
                <a:path w="327025" h="167005">
                  <a:moveTo>
                    <a:pt x="0" y="151334"/>
                  </a:moveTo>
                  <a:lnTo>
                    <a:pt x="2278" y="157434"/>
                  </a:lnTo>
                  <a:lnTo>
                    <a:pt x="8286" y="162300"/>
                  </a:lnTo>
                  <a:lnTo>
                    <a:pt x="16779" y="165521"/>
                  </a:lnTo>
                  <a:lnTo>
                    <a:pt x="26515" y="166687"/>
                  </a:lnTo>
                  <a:lnTo>
                    <a:pt x="182363" y="166687"/>
                  </a:lnTo>
                  <a:lnTo>
                    <a:pt x="262393" y="166687"/>
                  </a:lnTo>
                  <a:lnTo>
                    <a:pt x="291878" y="166687"/>
                  </a:lnTo>
                  <a:lnTo>
                    <a:pt x="296090" y="166687"/>
                  </a:lnTo>
                  <a:lnTo>
                    <a:pt x="308381" y="165521"/>
                  </a:lnTo>
                  <a:lnTo>
                    <a:pt x="318186" y="162300"/>
                  </a:lnTo>
                  <a:lnTo>
                    <a:pt x="324677" y="157434"/>
                  </a:lnTo>
                  <a:lnTo>
                    <a:pt x="327025" y="151334"/>
                  </a:lnTo>
                  <a:lnTo>
                    <a:pt x="327025" y="71451"/>
                  </a:lnTo>
                  <a:lnTo>
                    <a:pt x="327025" y="30431"/>
                  </a:lnTo>
                  <a:lnTo>
                    <a:pt x="327025" y="15318"/>
                  </a:lnTo>
                  <a:lnTo>
                    <a:pt x="327025" y="13159"/>
                  </a:lnTo>
                  <a:lnTo>
                    <a:pt x="324677" y="8327"/>
                  </a:lnTo>
                  <a:lnTo>
                    <a:pt x="318186" y="4112"/>
                  </a:lnTo>
                  <a:lnTo>
                    <a:pt x="308381" y="1130"/>
                  </a:lnTo>
                  <a:lnTo>
                    <a:pt x="296090" y="0"/>
                  </a:lnTo>
                  <a:lnTo>
                    <a:pt x="140242" y="0"/>
                  </a:lnTo>
                  <a:lnTo>
                    <a:pt x="60212" y="0"/>
                  </a:lnTo>
                  <a:lnTo>
                    <a:pt x="30727" y="0"/>
                  </a:lnTo>
                  <a:lnTo>
                    <a:pt x="26515" y="0"/>
                  </a:lnTo>
                  <a:lnTo>
                    <a:pt x="16779" y="1130"/>
                  </a:lnTo>
                  <a:lnTo>
                    <a:pt x="8286" y="4112"/>
                  </a:lnTo>
                  <a:lnTo>
                    <a:pt x="2278" y="8327"/>
                  </a:lnTo>
                  <a:lnTo>
                    <a:pt x="0" y="13159"/>
                  </a:lnTo>
                  <a:lnTo>
                    <a:pt x="0" y="15133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92112" y="2225676"/>
            <a:ext cx="336550" cy="174625"/>
            <a:chOff x="392112" y="2225675"/>
            <a:chExt cx="336550" cy="174625"/>
          </a:xfrm>
        </p:grpSpPr>
        <p:sp>
          <p:nvSpPr>
            <p:cNvPr id="43" name="object 43"/>
            <p:cNvSpPr/>
            <p:nvPr/>
          </p:nvSpPr>
          <p:spPr>
            <a:xfrm>
              <a:off x="396875" y="2230437"/>
              <a:ext cx="327025" cy="165100"/>
            </a:xfrm>
            <a:custGeom>
              <a:avLst/>
              <a:gdLst/>
              <a:ahLst/>
              <a:cxnLst/>
              <a:rect l="l" t="t" r="r" b="b"/>
              <a:pathLst>
                <a:path w="327025" h="165100">
                  <a:moveTo>
                    <a:pt x="296090" y="0"/>
                  </a:moveTo>
                  <a:lnTo>
                    <a:pt x="26515" y="0"/>
                  </a:lnTo>
                  <a:lnTo>
                    <a:pt x="16779" y="1119"/>
                  </a:lnTo>
                  <a:lnTo>
                    <a:pt x="8285" y="4071"/>
                  </a:lnTo>
                  <a:lnTo>
                    <a:pt x="2278" y="8245"/>
                  </a:lnTo>
                  <a:lnTo>
                    <a:pt x="0" y="13030"/>
                  </a:lnTo>
                  <a:lnTo>
                    <a:pt x="0" y="149898"/>
                  </a:lnTo>
                  <a:lnTo>
                    <a:pt x="2278" y="155938"/>
                  </a:lnTo>
                  <a:lnTo>
                    <a:pt x="8285" y="160756"/>
                  </a:lnTo>
                  <a:lnTo>
                    <a:pt x="16779" y="163946"/>
                  </a:lnTo>
                  <a:lnTo>
                    <a:pt x="26515" y="165100"/>
                  </a:lnTo>
                  <a:lnTo>
                    <a:pt x="296090" y="165100"/>
                  </a:lnTo>
                  <a:lnTo>
                    <a:pt x="308381" y="163946"/>
                  </a:lnTo>
                  <a:lnTo>
                    <a:pt x="318186" y="160756"/>
                  </a:lnTo>
                  <a:lnTo>
                    <a:pt x="324677" y="155938"/>
                  </a:lnTo>
                  <a:lnTo>
                    <a:pt x="327025" y="149898"/>
                  </a:lnTo>
                  <a:lnTo>
                    <a:pt x="327025" y="13030"/>
                  </a:lnTo>
                  <a:lnTo>
                    <a:pt x="324677" y="8245"/>
                  </a:lnTo>
                  <a:lnTo>
                    <a:pt x="318186" y="4071"/>
                  </a:lnTo>
                  <a:lnTo>
                    <a:pt x="308381" y="1119"/>
                  </a:lnTo>
                  <a:lnTo>
                    <a:pt x="29609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96875" y="2230437"/>
              <a:ext cx="327025" cy="165100"/>
            </a:xfrm>
            <a:custGeom>
              <a:avLst/>
              <a:gdLst/>
              <a:ahLst/>
              <a:cxnLst/>
              <a:rect l="l" t="t" r="r" b="b"/>
              <a:pathLst>
                <a:path w="327025" h="165100">
                  <a:moveTo>
                    <a:pt x="0" y="149893"/>
                  </a:moveTo>
                  <a:lnTo>
                    <a:pt x="2278" y="155935"/>
                  </a:lnTo>
                  <a:lnTo>
                    <a:pt x="8286" y="160755"/>
                  </a:lnTo>
                  <a:lnTo>
                    <a:pt x="16779" y="163946"/>
                  </a:lnTo>
                  <a:lnTo>
                    <a:pt x="26515" y="165100"/>
                  </a:lnTo>
                  <a:lnTo>
                    <a:pt x="182363" y="165100"/>
                  </a:lnTo>
                  <a:lnTo>
                    <a:pt x="262393" y="165100"/>
                  </a:lnTo>
                  <a:lnTo>
                    <a:pt x="291878" y="165100"/>
                  </a:lnTo>
                  <a:lnTo>
                    <a:pt x="296090" y="165100"/>
                  </a:lnTo>
                  <a:lnTo>
                    <a:pt x="308381" y="163946"/>
                  </a:lnTo>
                  <a:lnTo>
                    <a:pt x="318186" y="160755"/>
                  </a:lnTo>
                  <a:lnTo>
                    <a:pt x="324677" y="155935"/>
                  </a:lnTo>
                  <a:lnTo>
                    <a:pt x="327025" y="149893"/>
                  </a:lnTo>
                  <a:lnTo>
                    <a:pt x="327025" y="70771"/>
                  </a:lnTo>
                  <a:lnTo>
                    <a:pt x="327025" y="30141"/>
                  </a:lnTo>
                  <a:lnTo>
                    <a:pt x="327025" y="15172"/>
                  </a:lnTo>
                  <a:lnTo>
                    <a:pt x="327025" y="13034"/>
                  </a:lnTo>
                  <a:lnTo>
                    <a:pt x="324677" y="8248"/>
                  </a:lnTo>
                  <a:lnTo>
                    <a:pt x="318186" y="4073"/>
                  </a:lnTo>
                  <a:lnTo>
                    <a:pt x="308381" y="1120"/>
                  </a:lnTo>
                  <a:lnTo>
                    <a:pt x="296090" y="0"/>
                  </a:lnTo>
                  <a:lnTo>
                    <a:pt x="140242" y="0"/>
                  </a:lnTo>
                  <a:lnTo>
                    <a:pt x="60212" y="0"/>
                  </a:lnTo>
                  <a:lnTo>
                    <a:pt x="30727" y="0"/>
                  </a:lnTo>
                  <a:lnTo>
                    <a:pt x="26515" y="0"/>
                  </a:lnTo>
                  <a:lnTo>
                    <a:pt x="16779" y="1120"/>
                  </a:lnTo>
                  <a:lnTo>
                    <a:pt x="8286" y="4073"/>
                  </a:lnTo>
                  <a:lnTo>
                    <a:pt x="2278" y="8248"/>
                  </a:lnTo>
                  <a:lnTo>
                    <a:pt x="0" y="13034"/>
                  </a:lnTo>
                  <a:lnTo>
                    <a:pt x="0" y="14989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392112" y="2465388"/>
            <a:ext cx="336550" cy="174625"/>
            <a:chOff x="392112" y="2465387"/>
            <a:chExt cx="336550" cy="174625"/>
          </a:xfrm>
        </p:grpSpPr>
        <p:sp>
          <p:nvSpPr>
            <p:cNvPr id="46" name="object 46"/>
            <p:cNvSpPr/>
            <p:nvPr/>
          </p:nvSpPr>
          <p:spPr>
            <a:xfrm>
              <a:off x="396875" y="2470150"/>
              <a:ext cx="327025" cy="165100"/>
            </a:xfrm>
            <a:custGeom>
              <a:avLst/>
              <a:gdLst/>
              <a:ahLst/>
              <a:cxnLst/>
              <a:rect l="l" t="t" r="r" b="b"/>
              <a:pathLst>
                <a:path w="327025" h="165100">
                  <a:moveTo>
                    <a:pt x="296090" y="0"/>
                  </a:moveTo>
                  <a:lnTo>
                    <a:pt x="26515" y="0"/>
                  </a:lnTo>
                  <a:lnTo>
                    <a:pt x="16779" y="1119"/>
                  </a:lnTo>
                  <a:lnTo>
                    <a:pt x="8285" y="4071"/>
                  </a:lnTo>
                  <a:lnTo>
                    <a:pt x="2278" y="8245"/>
                  </a:lnTo>
                  <a:lnTo>
                    <a:pt x="0" y="13030"/>
                  </a:lnTo>
                  <a:lnTo>
                    <a:pt x="0" y="149898"/>
                  </a:lnTo>
                  <a:lnTo>
                    <a:pt x="2278" y="155938"/>
                  </a:lnTo>
                  <a:lnTo>
                    <a:pt x="8285" y="160756"/>
                  </a:lnTo>
                  <a:lnTo>
                    <a:pt x="16779" y="163946"/>
                  </a:lnTo>
                  <a:lnTo>
                    <a:pt x="26515" y="165100"/>
                  </a:lnTo>
                  <a:lnTo>
                    <a:pt x="296090" y="165100"/>
                  </a:lnTo>
                  <a:lnTo>
                    <a:pt x="308381" y="163946"/>
                  </a:lnTo>
                  <a:lnTo>
                    <a:pt x="318186" y="160756"/>
                  </a:lnTo>
                  <a:lnTo>
                    <a:pt x="324677" y="155938"/>
                  </a:lnTo>
                  <a:lnTo>
                    <a:pt x="327025" y="149898"/>
                  </a:lnTo>
                  <a:lnTo>
                    <a:pt x="327025" y="13030"/>
                  </a:lnTo>
                  <a:lnTo>
                    <a:pt x="324677" y="8245"/>
                  </a:lnTo>
                  <a:lnTo>
                    <a:pt x="318186" y="4071"/>
                  </a:lnTo>
                  <a:lnTo>
                    <a:pt x="308381" y="1119"/>
                  </a:lnTo>
                  <a:lnTo>
                    <a:pt x="29609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96875" y="2470150"/>
              <a:ext cx="327025" cy="165100"/>
            </a:xfrm>
            <a:custGeom>
              <a:avLst/>
              <a:gdLst/>
              <a:ahLst/>
              <a:cxnLst/>
              <a:rect l="l" t="t" r="r" b="b"/>
              <a:pathLst>
                <a:path w="327025" h="165100">
                  <a:moveTo>
                    <a:pt x="0" y="149893"/>
                  </a:moveTo>
                  <a:lnTo>
                    <a:pt x="2278" y="155935"/>
                  </a:lnTo>
                  <a:lnTo>
                    <a:pt x="8286" y="160755"/>
                  </a:lnTo>
                  <a:lnTo>
                    <a:pt x="16779" y="163946"/>
                  </a:lnTo>
                  <a:lnTo>
                    <a:pt x="26515" y="165100"/>
                  </a:lnTo>
                  <a:lnTo>
                    <a:pt x="182363" y="165100"/>
                  </a:lnTo>
                  <a:lnTo>
                    <a:pt x="262393" y="165100"/>
                  </a:lnTo>
                  <a:lnTo>
                    <a:pt x="291878" y="165100"/>
                  </a:lnTo>
                  <a:lnTo>
                    <a:pt x="296090" y="165100"/>
                  </a:lnTo>
                  <a:lnTo>
                    <a:pt x="308381" y="163946"/>
                  </a:lnTo>
                  <a:lnTo>
                    <a:pt x="318186" y="160755"/>
                  </a:lnTo>
                  <a:lnTo>
                    <a:pt x="324677" y="155935"/>
                  </a:lnTo>
                  <a:lnTo>
                    <a:pt x="327025" y="149893"/>
                  </a:lnTo>
                  <a:lnTo>
                    <a:pt x="327025" y="70771"/>
                  </a:lnTo>
                  <a:lnTo>
                    <a:pt x="327025" y="30141"/>
                  </a:lnTo>
                  <a:lnTo>
                    <a:pt x="327025" y="15172"/>
                  </a:lnTo>
                  <a:lnTo>
                    <a:pt x="327025" y="13034"/>
                  </a:lnTo>
                  <a:lnTo>
                    <a:pt x="324677" y="8248"/>
                  </a:lnTo>
                  <a:lnTo>
                    <a:pt x="318186" y="4073"/>
                  </a:lnTo>
                  <a:lnTo>
                    <a:pt x="308381" y="1120"/>
                  </a:lnTo>
                  <a:lnTo>
                    <a:pt x="296090" y="0"/>
                  </a:lnTo>
                  <a:lnTo>
                    <a:pt x="140242" y="0"/>
                  </a:lnTo>
                  <a:lnTo>
                    <a:pt x="60212" y="0"/>
                  </a:lnTo>
                  <a:lnTo>
                    <a:pt x="30727" y="0"/>
                  </a:lnTo>
                  <a:lnTo>
                    <a:pt x="26515" y="0"/>
                  </a:lnTo>
                  <a:lnTo>
                    <a:pt x="16779" y="1120"/>
                  </a:lnTo>
                  <a:lnTo>
                    <a:pt x="8286" y="4073"/>
                  </a:lnTo>
                  <a:lnTo>
                    <a:pt x="2278" y="8248"/>
                  </a:lnTo>
                  <a:lnTo>
                    <a:pt x="0" y="13034"/>
                  </a:lnTo>
                  <a:lnTo>
                    <a:pt x="0" y="14989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392112" y="2717801"/>
            <a:ext cx="336550" cy="176530"/>
            <a:chOff x="392112" y="2717800"/>
            <a:chExt cx="336550" cy="176530"/>
          </a:xfrm>
        </p:grpSpPr>
        <p:sp>
          <p:nvSpPr>
            <p:cNvPr id="49" name="object 49"/>
            <p:cNvSpPr/>
            <p:nvPr/>
          </p:nvSpPr>
          <p:spPr>
            <a:xfrm>
              <a:off x="396875" y="2722562"/>
              <a:ext cx="327025" cy="167005"/>
            </a:xfrm>
            <a:custGeom>
              <a:avLst/>
              <a:gdLst/>
              <a:ahLst/>
              <a:cxnLst/>
              <a:rect l="l" t="t" r="r" b="b"/>
              <a:pathLst>
                <a:path w="327025" h="167005">
                  <a:moveTo>
                    <a:pt x="296090" y="0"/>
                  </a:moveTo>
                  <a:lnTo>
                    <a:pt x="26515" y="0"/>
                  </a:lnTo>
                  <a:lnTo>
                    <a:pt x="16779" y="1130"/>
                  </a:lnTo>
                  <a:lnTo>
                    <a:pt x="8285" y="4111"/>
                  </a:lnTo>
                  <a:lnTo>
                    <a:pt x="2278" y="8326"/>
                  </a:lnTo>
                  <a:lnTo>
                    <a:pt x="0" y="13157"/>
                  </a:lnTo>
                  <a:lnTo>
                    <a:pt x="0" y="151333"/>
                  </a:lnTo>
                  <a:lnTo>
                    <a:pt x="2278" y="157434"/>
                  </a:lnTo>
                  <a:lnTo>
                    <a:pt x="8285" y="162301"/>
                  </a:lnTo>
                  <a:lnTo>
                    <a:pt x="16779" y="165522"/>
                  </a:lnTo>
                  <a:lnTo>
                    <a:pt x="26515" y="166687"/>
                  </a:lnTo>
                  <a:lnTo>
                    <a:pt x="296090" y="166687"/>
                  </a:lnTo>
                  <a:lnTo>
                    <a:pt x="308381" y="165522"/>
                  </a:lnTo>
                  <a:lnTo>
                    <a:pt x="318186" y="162301"/>
                  </a:lnTo>
                  <a:lnTo>
                    <a:pt x="324677" y="157434"/>
                  </a:lnTo>
                  <a:lnTo>
                    <a:pt x="327025" y="151333"/>
                  </a:lnTo>
                  <a:lnTo>
                    <a:pt x="327025" y="13157"/>
                  </a:lnTo>
                  <a:lnTo>
                    <a:pt x="324677" y="8326"/>
                  </a:lnTo>
                  <a:lnTo>
                    <a:pt x="318186" y="4111"/>
                  </a:lnTo>
                  <a:lnTo>
                    <a:pt x="308381" y="1130"/>
                  </a:lnTo>
                  <a:lnTo>
                    <a:pt x="29609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96875" y="2722562"/>
              <a:ext cx="327025" cy="167005"/>
            </a:xfrm>
            <a:custGeom>
              <a:avLst/>
              <a:gdLst/>
              <a:ahLst/>
              <a:cxnLst/>
              <a:rect l="l" t="t" r="r" b="b"/>
              <a:pathLst>
                <a:path w="327025" h="167005">
                  <a:moveTo>
                    <a:pt x="0" y="151334"/>
                  </a:moveTo>
                  <a:lnTo>
                    <a:pt x="2278" y="157434"/>
                  </a:lnTo>
                  <a:lnTo>
                    <a:pt x="8286" y="162300"/>
                  </a:lnTo>
                  <a:lnTo>
                    <a:pt x="16779" y="165521"/>
                  </a:lnTo>
                  <a:lnTo>
                    <a:pt x="26515" y="166687"/>
                  </a:lnTo>
                  <a:lnTo>
                    <a:pt x="182363" y="166687"/>
                  </a:lnTo>
                  <a:lnTo>
                    <a:pt x="262393" y="166687"/>
                  </a:lnTo>
                  <a:lnTo>
                    <a:pt x="291878" y="166687"/>
                  </a:lnTo>
                  <a:lnTo>
                    <a:pt x="296090" y="166687"/>
                  </a:lnTo>
                  <a:lnTo>
                    <a:pt x="308381" y="165521"/>
                  </a:lnTo>
                  <a:lnTo>
                    <a:pt x="318186" y="162300"/>
                  </a:lnTo>
                  <a:lnTo>
                    <a:pt x="324677" y="157434"/>
                  </a:lnTo>
                  <a:lnTo>
                    <a:pt x="327025" y="151334"/>
                  </a:lnTo>
                  <a:lnTo>
                    <a:pt x="327025" y="71451"/>
                  </a:lnTo>
                  <a:lnTo>
                    <a:pt x="327025" y="30431"/>
                  </a:lnTo>
                  <a:lnTo>
                    <a:pt x="327025" y="15318"/>
                  </a:lnTo>
                  <a:lnTo>
                    <a:pt x="327025" y="13159"/>
                  </a:lnTo>
                  <a:lnTo>
                    <a:pt x="324677" y="8327"/>
                  </a:lnTo>
                  <a:lnTo>
                    <a:pt x="318186" y="4112"/>
                  </a:lnTo>
                  <a:lnTo>
                    <a:pt x="308381" y="1130"/>
                  </a:lnTo>
                  <a:lnTo>
                    <a:pt x="296090" y="0"/>
                  </a:lnTo>
                  <a:lnTo>
                    <a:pt x="140242" y="0"/>
                  </a:lnTo>
                  <a:lnTo>
                    <a:pt x="60212" y="0"/>
                  </a:lnTo>
                  <a:lnTo>
                    <a:pt x="30727" y="0"/>
                  </a:lnTo>
                  <a:lnTo>
                    <a:pt x="26515" y="0"/>
                  </a:lnTo>
                  <a:lnTo>
                    <a:pt x="16779" y="1130"/>
                  </a:lnTo>
                  <a:lnTo>
                    <a:pt x="8286" y="4112"/>
                  </a:lnTo>
                  <a:lnTo>
                    <a:pt x="2278" y="8327"/>
                  </a:lnTo>
                  <a:lnTo>
                    <a:pt x="0" y="13159"/>
                  </a:lnTo>
                  <a:lnTo>
                    <a:pt x="0" y="15133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392112" y="2946401"/>
            <a:ext cx="336550" cy="176530"/>
            <a:chOff x="392112" y="2946400"/>
            <a:chExt cx="336550" cy="176530"/>
          </a:xfrm>
        </p:grpSpPr>
        <p:sp>
          <p:nvSpPr>
            <p:cNvPr id="52" name="object 52"/>
            <p:cNvSpPr/>
            <p:nvPr/>
          </p:nvSpPr>
          <p:spPr>
            <a:xfrm>
              <a:off x="396875" y="2951162"/>
              <a:ext cx="327025" cy="167005"/>
            </a:xfrm>
            <a:custGeom>
              <a:avLst/>
              <a:gdLst/>
              <a:ahLst/>
              <a:cxnLst/>
              <a:rect l="l" t="t" r="r" b="b"/>
              <a:pathLst>
                <a:path w="327025" h="167005">
                  <a:moveTo>
                    <a:pt x="296090" y="0"/>
                  </a:moveTo>
                  <a:lnTo>
                    <a:pt x="26515" y="0"/>
                  </a:lnTo>
                  <a:lnTo>
                    <a:pt x="16779" y="1130"/>
                  </a:lnTo>
                  <a:lnTo>
                    <a:pt x="8285" y="4111"/>
                  </a:lnTo>
                  <a:lnTo>
                    <a:pt x="2278" y="8326"/>
                  </a:lnTo>
                  <a:lnTo>
                    <a:pt x="0" y="13157"/>
                  </a:lnTo>
                  <a:lnTo>
                    <a:pt x="0" y="151333"/>
                  </a:lnTo>
                  <a:lnTo>
                    <a:pt x="2278" y="157434"/>
                  </a:lnTo>
                  <a:lnTo>
                    <a:pt x="8285" y="162301"/>
                  </a:lnTo>
                  <a:lnTo>
                    <a:pt x="16779" y="165522"/>
                  </a:lnTo>
                  <a:lnTo>
                    <a:pt x="26515" y="166687"/>
                  </a:lnTo>
                  <a:lnTo>
                    <a:pt x="296090" y="166687"/>
                  </a:lnTo>
                  <a:lnTo>
                    <a:pt x="308381" y="165522"/>
                  </a:lnTo>
                  <a:lnTo>
                    <a:pt x="318186" y="162301"/>
                  </a:lnTo>
                  <a:lnTo>
                    <a:pt x="324677" y="157434"/>
                  </a:lnTo>
                  <a:lnTo>
                    <a:pt x="327025" y="151333"/>
                  </a:lnTo>
                  <a:lnTo>
                    <a:pt x="327025" y="13157"/>
                  </a:lnTo>
                  <a:lnTo>
                    <a:pt x="324677" y="8326"/>
                  </a:lnTo>
                  <a:lnTo>
                    <a:pt x="318186" y="4111"/>
                  </a:lnTo>
                  <a:lnTo>
                    <a:pt x="308381" y="1130"/>
                  </a:lnTo>
                  <a:lnTo>
                    <a:pt x="29609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96875" y="2951162"/>
              <a:ext cx="327025" cy="167005"/>
            </a:xfrm>
            <a:custGeom>
              <a:avLst/>
              <a:gdLst/>
              <a:ahLst/>
              <a:cxnLst/>
              <a:rect l="l" t="t" r="r" b="b"/>
              <a:pathLst>
                <a:path w="327025" h="167005">
                  <a:moveTo>
                    <a:pt x="0" y="151334"/>
                  </a:moveTo>
                  <a:lnTo>
                    <a:pt x="2278" y="157434"/>
                  </a:lnTo>
                  <a:lnTo>
                    <a:pt x="8286" y="162300"/>
                  </a:lnTo>
                  <a:lnTo>
                    <a:pt x="16779" y="165521"/>
                  </a:lnTo>
                  <a:lnTo>
                    <a:pt x="26515" y="166687"/>
                  </a:lnTo>
                  <a:lnTo>
                    <a:pt x="182363" y="166687"/>
                  </a:lnTo>
                  <a:lnTo>
                    <a:pt x="262393" y="166687"/>
                  </a:lnTo>
                  <a:lnTo>
                    <a:pt x="291878" y="166687"/>
                  </a:lnTo>
                  <a:lnTo>
                    <a:pt x="296090" y="166687"/>
                  </a:lnTo>
                  <a:lnTo>
                    <a:pt x="308381" y="165521"/>
                  </a:lnTo>
                  <a:lnTo>
                    <a:pt x="318186" y="162300"/>
                  </a:lnTo>
                  <a:lnTo>
                    <a:pt x="324677" y="157434"/>
                  </a:lnTo>
                  <a:lnTo>
                    <a:pt x="327025" y="151334"/>
                  </a:lnTo>
                  <a:lnTo>
                    <a:pt x="327025" y="71451"/>
                  </a:lnTo>
                  <a:lnTo>
                    <a:pt x="327025" y="30431"/>
                  </a:lnTo>
                  <a:lnTo>
                    <a:pt x="327025" y="15318"/>
                  </a:lnTo>
                  <a:lnTo>
                    <a:pt x="327025" y="13159"/>
                  </a:lnTo>
                  <a:lnTo>
                    <a:pt x="324677" y="8327"/>
                  </a:lnTo>
                  <a:lnTo>
                    <a:pt x="318186" y="4112"/>
                  </a:lnTo>
                  <a:lnTo>
                    <a:pt x="308381" y="1130"/>
                  </a:lnTo>
                  <a:lnTo>
                    <a:pt x="296090" y="0"/>
                  </a:lnTo>
                  <a:lnTo>
                    <a:pt x="140242" y="0"/>
                  </a:lnTo>
                  <a:lnTo>
                    <a:pt x="60212" y="0"/>
                  </a:lnTo>
                  <a:lnTo>
                    <a:pt x="30727" y="0"/>
                  </a:lnTo>
                  <a:lnTo>
                    <a:pt x="26515" y="0"/>
                  </a:lnTo>
                  <a:lnTo>
                    <a:pt x="16779" y="1130"/>
                  </a:lnTo>
                  <a:lnTo>
                    <a:pt x="8286" y="4112"/>
                  </a:lnTo>
                  <a:lnTo>
                    <a:pt x="2278" y="8327"/>
                  </a:lnTo>
                  <a:lnTo>
                    <a:pt x="0" y="13159"/>
                  </a:lnTo>
                  <a:lnTo>
                    <a:pt x="0" y="15133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54" name="object 54"/>
          <p:cNvSpPr/>
          <p:nvPr/>
        </p:nvSpPr>
        <p:spPr>
          <a:xfrm>
            <a:off x="396876" y="3178176"/>
            <a:ext cx="327025" cy="167005"/>
          </a:xfrm>
          <a:custGeom>
            <a:avLst/>
            <a:gdLst/>
            <a:ahLst/>
            <a:cxnLst/>
            <a:rect l="l" t="t" r="r" b="b"/>
            <a:pathLst>
              <a:path w="327025" h="167004">
                <a:moveTo>
                  <a:pt x="296090" y="0"/>
                </a:moveTo>
                <a:lnTo>
                  <a:pt x="26515" y="0"/>
                </a:lnTo>
                <a:lnTo>
                  <a:pt x="16779" y="1130"/>
                </a:lnTo>
                <a:lnTo>
                  <a:pt x="8285" y="4111"/>
                </a:lnTo>
                <a:lnTo>
                  <a:pt x="2278" y="8326"/>
                </a:lnTo>
                <a:lnTo>
                  <a:pt x="0" y="13157"/>
                </a:lnTo>
                <a:lnTo>
                  <a:pt x="0" y="151333"/>
                </a:lnTo>
                <a:lnTo>
                  <a:pt x="2278" y="157434"/>
                </a:lnTo>
                <a:lnTo>
                  <a:pt x="8285" y="162301"/>
                </a:lnTo>
                <a:lnTo>
                  <a:pt x="16779" y="165522"/>
                </a:lnTo>
                <a:lnTo>
                  <a:pt x="26515" y="166687"/>
                </a:lnTo>
                <a:lnTo>
                  <a:pt x="296090" y="166687"/>
                </a:lnTo>
                <a:lnTo>
                  <a:pt x="308381" y="165522"/>
                </a:lnTo>
                <a:lnTo>
                  <a:pt x="318186" y="162301"/>
                </a:lnTo>
                <a:lnTo>
                  <a:pt x="324677" y="157434"/>
                </a:lnTo>
                <a:lnTo>
                  <a:pt x="327025" y="151333"/>
                </a:lnTo>
                <a:lnTo>
                  <a:pt x="327025" y="13157"/>
                </a:lnTo>
                <a:lnTo>
                  <a:pt x="324677" y="8326"/>
                </a:lnTo>
                <a:lnTo>
                  <a:pt x="318186" y="4111"/>
                </a:lnTo>
                <a:lnTo>
                  <a:pt x="308381" y="1130"/>
                </a:lnTo>
                <a:lnTo>
                  <a:pt x="296090" y="0"/>
                </a:lnTo>
                <a:close/>
              </a:path>
            </a:pathLst>
          </a:custGeom>
          <a:solidFill>
            <a:srgbClr val="474746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5" name="object 55"/>
          <p:cNvSpPr txBox="1"/>
          <p:nvPr/>
        </p:nvSpPr>
        <p:spPr>
          <a:xfrm>
            <a:off x="70216" y="2261998"/>
            <a:ext cx="161583" cy="836294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sz="1050" dirty="0">
                <a:solidFill>
                  <a:srgbClr val="474746"/>
                </a:solidFill>
                <a:latin typeface="Arial"/>
                <a:cs typeface="Arial"/>
              </a:rPr>
              <a:t>Data</a:t>
            </a:r>
            <a:r>
              <a:rPr sz="105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474746"/>
                </a:solidFill>
                <a:latin typeface="Arial"/>
                <a:cs typeface="Arial"/>
              </a:rPr>
              <a:t>Sources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730500" y="527051"/>
            <a:ext cx="6259830" cy="4508500"/>
            <a:chOff x="2730500" y="527050"/>
            <a:chExt cx="6259830" cy="4508500"/>
          </a:xfrm>
        </p:grpSpPr>
        <p:sp>
          <p:nvSpPr>
            <p:cNvPr id="57" name="object 57"/>
            <p:cNvSpPr/>
            <p:nvPr/>
          </p:nvSpPr>
          <p:spPr>
            <a:xfrm>
              <a:off x="3088944" y="1122705"/>
              <a:ext cx="2915285" cy="1600200"/>
            </a:xfrm>
            <a:custGeom>
              <a:avLst/>
              <a:gdLst/>
              <a:ahLst/>
              <a:cxnLst/>
              <a:rect l="l" t="t" r="r" b="b"/>
              <a:pathLst>
                <a:path w="2915285" h="1600200">
                  <a:moveTo>
                    <a:pt x="251155" y="1014069"/>
                  </a:moveTo>
                  <a:lnTo>
                    <a:pt x="171475" y="1044219"/>
                  </a:lnTo>
                  <a:lnTo>
                    <a:pt x="195961" y="1066838"/>
                  </a:lnTo>
                  <a:lnTo>
                    <a:pt x="0" y="1279131"/>
                  </a:lnTo>
                  <a:lnTo>
                    <a:pt x="7010" y="1285582"/>
                  </a:lnTo>
                  <a:lnTo>
                    <a:pt x="202971" y="1073289"/>
                  </a:lnTo>
                  <a:lnTo>
                    <a:pt x="227469" y="1095908"/>
                  </a:lnTo>
                  <a:lnTo>
                    <a:pt x="251155" y="1014069"/>
                  </a:lnTo>
                  <a:close/>
                </a:path>
                <a:path w="2915285" h="1600200">
                  <a:moveTo>
                    <a:pt x="299046" y="1066571"/>
                  </a:moveTo>
                  <a:lnTo>
                    <a:pt x="292163" y="1059992"/>
                  </a:lnTo>
                  <a:lnTo>
                    <a:pt x="82816" y="1279486"/>
                  </a:lnTo>
                  <a:lnTo>
                    <a:pt x="58686" y="1256487"/>
                  </a:lnTo>
                  <a:lnTo>
                    <a:pt x="33667" y="1337919"/>
                  </a:lnTo>
                  <a:lnTo>
                    <a:pt x="113830" y="1309077"/>
                  </a:lnTo>
                  <a:lnTo>
                    <a:pt x="89700" y="1286065"/>
                  </a:lnTo>
                  <a:lnTo>
                    <a:pt x="299046" y="1066571"/>
                  </a:lnTo>
                  <a:close/>
                </a:path>
                <a:path w="2915285" h="1600200">
                  <a:moveTo>
                    <a:pt x="1211592" y="1523657"/>
                  </a:moveTo>
                  <a:lnTo>
                    <a:pt x="1178255" y="1523657"/>
                  </a:lnTo>
                  <a:lnTo>
                    <a:pt x="1178255" y="1280769"/>
                  </a:lnTo>
                  <a:lnTo>
                    <a:pt x="1168730" y="1280769"/>
                  </a:lnTo>
                  <a:lnTo>
                    <a:pt x="1168730" y="1523657"/>
                  </a:lnTo>
                  <a:lnTo>
                    <a:pt x="1135392" y="1523657"/>
                  </a:lnTo>
                  <a:lnTo>
                    <a:pt x="1173492" y="1599857"/>
                  </a:lnTo>
                  <a:lnTo>
                    <a:pt x="1211592" y="1523657"/>
                  </a:lnTo>
                  <a:close/>
                </a:path>
                <a:path w="2915285" h="1600200">
                  <a:moveTo>
                    <a:pt x="1267155" y="1356969"/>
                  </a:moveTo>
                  <a:lnTo>
                    <a:pt x="1229055" y="1280769"/>
                  </a:lnTo>
                  <a:lnTo>
                    <a:pt x="1190955" y="1356969"/>
                  </a:lnTo>
                  <a:lnTo>
                    <a:pt x="1224292" y="1356969"/>
                  </a:lnTo>
                  <a:lnTo>
                    <a:pt x="1224292" y="1599857"/>
                  </a:lnTo>
                  <a:lnTo>
                    <a:pt x="1233817" y="1599857"/>
                  </a:lnTo>
                  <a:lnTo>
                    <a:pt x="1233817" y="1356969"/>
                  </a:lnTo>
                  <a:lnTo>
                    <a:pt x="1267155" y="1356969"/>
                  </a:lnTo>
                  <a:close/>
                </a:path>
                <a:path w="2915285" h="1600200">
                  <a:moveTo>
                    <a:pt x="2268461" y="1503908"/>
                  </a:moveTo>
                  <a:lnTo>
                    <a:pt x="2003463" y="1314805"/>
                  </a:lnTo>
                  <a:lnTo>
                    <a:pt x="2022830" y="1287665"/>
                  </a:lnTo>
                  <a:lnTo>
                    <a:pt x="1938667" y="1274419"/>
                  </a:lnTo>
                  <a:lnTo>
                    <a:pt x="1978558" y="1349692"/>
                  </a:lnTo>
                  <a:lnTo>
                    <a:pt x="1997925" y="1322552"/>
                  </a:lnTo>
                  <a:lnTo>
                    <a:pt x="2262924" y="1511655"/>
                  </a:lnTo>
                  <a:lnTo>
                    <a:pt x="2268461" y="1503908"/>
                  </a:lnTo>
                  <a:close/>
                </a:path>
                <a:path w="2915285" h="1600200">
                  <a:moveTo>
                    <a:pt x="2311730" y="1476032"/>
                  </a:moveTo>
                  <a:lnTo>
                    <a:pt x="2271369" y="1401013"/>
                  </a:lnTo>
                  <a:lnTo>
                    <a:pt x="2252167" y="1428267"/>
                  </a:lnTo>
                  <a:lnTo>
                    <a:pt x="1976335" y="1234008"/>
                  </a:lnTo>
                  <a:lnTo>
                    <a:pt x="1970849" y="1241806"/>
                  </a:lnTo>
                  <a:lnTo>
                    <a:pt x="2246680" y="1436052"/>
                  </a:lnTo>
                  <a:lnTo>
                    <a:pt x="2227491" y="1463306"/>
                  </a:lnTo>
                  <a:lnTo>
                    <a:pt x="2311730" y="1476032"/>
                  </a:lnTo>
                  <a:close/>
                </a:path>
                <a:path w="2915285" h="1600200">
                  <a:moveTo>
                    <a:pt x="2869120" y="8839"/>
                  </a:moveTo>
                  <a:lnTo>
                    <a:pt x="2865590" y="0"/>
                  </a:lnTo>
                  <a:lnTo>
                    <a:pt x="2323592" y="216230"/>
                  </a:lnTo>
                  <a:lnTo>
                    <a:pt x="2311235" y="185267"/>
                  </a:lnTo>
                  <a:lnTo>
                    <a:pt x="2254580" y="248894"/>
                  </a:lnTo>
                  <a:lnTo>
                    <a:pt x="2339467" y="256044"/>
                  </a:lnTo>
                  <a:lnTo>
                    <a:pt x="2327122" y="225082"/>
                  </a:lnTo>
                  <a:lnTo>
                    <a:pt x="2869120" y="8839"/>
                  </a:lnTo>
                  <a:close/>
                </a:path>
                <a:path w="2915285" h="1600200">
                  <a:moveTo>
                    <a:pt x="2914980" y="90144"/>
                  </a:moveTo>
                  <a:lnTo>
                    <a:pt x="2830411" y="79806"/>
                  </a:lnTo>
                  <a:lnTo>
                    <a:pt x="2841599" y="111213"/>
                  </a:lnTo>
                  <a:lnTo>
                    <a:pt x="2329180" y="293624"/>
                  </a:lnTo>
                  <a:lnTo>
                    <a:pt x="2332380" y="302590"/>
                  </a:lnTo>
                  <a:lnTo>
                    <a:pt x="2844787" y="120192"/>
                  </a:lnTo>
                  <a:lnTo>
                    <a:pt x="2855976" y="151599"/>
                  </a:lnTo>
                  <a:lnTo>
                    <a:pt x="2914980" y="90144"/>
                  </a:lnTo>
                  <a:close/>
                </a:path>
              </a:pathLst>
            </a:custGeom>
            <a:solidFill>
              <a:srgbClr val="49A8F2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219473" y="803084"/>
              <a:ext cx="133527" cy="19881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2730500" y="1023937"/>
              <a:ext cx="560705" cy="339090"/>
            </a:xfrm>
            <a:custGeom>
              <a:avLst/>
              <a:gdLst/>
              <a:ahLst/>
              <a:cxnLst/>
              <a:rect l="l" t="t" r="r" b="b"/>
              <a:pathLst>
                <a:path w="560704" h="339090">
                  <a:moveTo>
                    <a:pt x="523265" y="330962"/>
                  </a:moveTo>
                  <a:lnTo>
                    <a:pt x="66662" y="37223"/>
                  </a:lnTo>
                  <a:lnTo>
                    <a:pt x="84696" y="9182"/>
                  </a:lnTo>
                  <a:lnTo>
                    <a:pt x="0" y="0"/>
                  </a:lnTo>
                  <a:lnTo>
                    <a:pt x="43472" y="73266"/>
                  </a:lnTo>
                  <a:lnTo>
                    <a:pt x="61506" y="45237"/>
                  </a:lnTo>
                  <a:lnTo>
                    <a:pt x="518121" y="338963"/>
                  </a:lnTo>
                  <a:lnTo>
                    <a:pt x="523265" y="330962"/>
                  </a:lnTo>
                  <a:close/>
                </a:path>
                <a:path w="560704" h="339090">
                  <a:moveTo>
                    <a:pt x="560387" y="288925"/>
                  </a:moveTo>
                  <a:lnTo>
                    <a:pt x="515493" y="216522"/>
                  </a:lnTo>
                  <a:lnTo>
                    <a:pt x="498005" y="244906"/>
                  </a:lnTo>
                  <a:lnTo>
                    <a:pt x="104101" y="2298"/>
                  </a:lnTo>
                  <a:lnTo>
                    <a:pt x="99098" y="10401"/>
                  </a:lnTo>
                  <a:lnTo>
                    <a:pt x="493014" y="253022"/>
                  </a:lnTo>
                  <a:lnTo>
                    <a:pt x="475526" y="281406"/>
                  </a:lnTo>
                  <a:lnTo>
                    <a:pt x="560387" y="288925"/>
                  </a:lnTo>
                  <a:close/>
                </a:path>
              </a:pathLst>
            </a:custGeom>
            <a:solidFill>
              <a:srgbClr val="49A8F2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7826375" y="2762665"/>
              <a:ext cx="1087437" cy="35359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7666037" y="4395787"/>
              <a:ext cx="1323975" cy="21748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731125" y="4627562"/>
              <a:ext cx="1258887" cy="40798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7869237" y="3754437"/>
              <a:ext cx="900112" cy="21272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7734300" y="4033837"/>
              <a:ext cx="1130300" cy="31115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7534275" y="1006475"/>
              <a:ext cx="728662" cy="25558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7512050" y="527050"/>
              <a:ext cx="785812" cy="36195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7639861" y="1419225"/>
              <a:ext cx="623075" cy="28652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7556501" y="101791"/>
            <a:ext cx="152463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u="sng" dirty="0">
                <a:solidFill>
                  <a:srgbClr val="143119"/>
                </a:solidFill>
                <a:uFill>
                  <a:solidFill>
                    <a:srgbClr val="143119"/>
                  </a:solidFill>
                </a:uFill>
                <a:latin typeface="Arial"/>
                <a:cs typeface="Arial"/>
              </a:rPr>
              <a:t>Data </a:t>
            </a:r>
            <a:r>
              <a:rPr sz="1100" b="1" u="sng" spc="-5" dirty="0">
                <a:solidFill>
                  <a:srgbClr val="143119"/>
                </a:solidFill>
                <a:uFill>
                  <a:solidFill>
                    <a:srgbClr val="143119"/>
                  </a:solidFill>
                </a:uFill>
                <a:latin typeface="Arial"/>
                <a:cs typeface="Arial"/>
              </a:rPr>
              <a:t>Science</a:t>
            </a:r>
            <a:r>
              <a:rPr sz="1100" b="1" u="sng" spc="-85" dirty="0">
                <a:solidFill>
                  <a:srgbClr val="143119"/>
                </a:solidFill>
                <a:uFill>
                  <a:solidFill>
                    <a:srgbClr val="143119"/>
                  </a:solidFill>
                </a:uFill>
                <a:latin typeface="Arial"/>
                <a:cs typeface="Arial"/>
              </a:rPr>
              <a:t> </a:t>
            </a:r>
            <a:r>
              <a:rPr sz="1100" b="1" u="sng" dirty="0">
                <a:solidFill>
                  <a:srgbClr val="143119"/>
                </a:solidFill>
                <a:uFill>
                  <a:solidFill>
                    <a:srgbClr val="143119"/>
                  </a:solidFill>
                </a:uFill>
                <a:latin typeface="Arial"/>
                <a:cs typeface="Arial"/>
              </a:rPr>
              <a:t>Sandbox</a:t>
            </a:r>
            <a:endParaRPr sz="11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807896" y="1944878"/>
            <a:ext cx="1041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16" marR="5080" indent="-147951">
              <a:spcBef>
                <a:spcPts val="100"/>
              </a:spcBef>
            </a:pPr>
            <a:r>
              <a:rPr sz="1200" b="1" u="sng" spc="-5" dirty="0">
                <a:solidFill>
                  <a:srgbClr val="6823CD"/>
                </a:solidFill>
                <a:uFill>
                  <a:solidFill>
                    <a:srgbClr val="6823CD"/>
                  </a:solidFill>
                </a:uFill>
                <a:latin typeface="Arial"/>
                <a:cs typeface="Arial"/>
              </a:rPr>
              <a:t>Visualization</a:t>
            </a:r>
            <a:r>
              <a:rPr sz="1200" b="1" u="sng" spc="-65" dirty="0">
                <a:solidFill>
                  <a:srgbClr val="6823CD"/>
                </a:solidFill>
                <a:uFill>
                  <a:solidFill>
                    <a:srgbClr val="6823CD"/>
                  </a:solidFill>
                </a:uFill>
                <a:latin typeface="Arial"/>
                <a:cs typeface="Arial"/>
              </a:rPr>
              <a:t> </a:t>
            </a:r>
            <a:r>
              <a:rPr sz="1200" b="1" u="sng" dirty="0">
                <a:solidFill>
                  <a:srgbClr val="6823CD"/>
                </a:solidFill>
                <a:uFill>
                  <a:solidFill>
                    <a:srgbClr val="6823CD"/>
                  </a:solidFill>
                </a:uFill>
                <a:latin typeface="Arial"/>
                <a:cs typeface="Arial"/>
              </a:rPr>
              <a:t>/ </a:t>
            </a:r>
            <a:r>
              <a:rPr sz="1200" b="1" dirty="0">
                <a:solidFill>
                  <a:srgbClr val="6823CD"/>
                </a:solidFill>
                <a:latin typeface="Arial"/>
                <a:cs typeface="Arial"/>
              </a:rPr>
              <a:t> </a:t>
            </a:r>
            <a:r>
              <a:rPr sz="1200" b="1" u="sng" spc="-5" dirty="0">
                <a:solidFill>
                  <a:srgbClr val="6823CD"/>
                </a:solidFill>
                <a:uFill>
                  <a:solidFill>
                    <a:srgbClr val="6823CD"/>
                  </a:solidFill>
                </a:uFill>
                <a:latin typeface="Arial"/>
                <a:cs typeface="Arial"/>
              </a:rPr>
              <a:t>Reporting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081337" y="6351"/>
            <a:ext cx="6045200" cy="5137150"/>
            <a:chOff x="3081337" y="6350"/>
            <a:chExt cx="6045200" cy="5137150"/>
          </a:xfrm>
        </p:grpSpPr>
        <p:sp>
          <p:nvSpPr>
            <p:cNvPr id="71" name="object 71"/>
            <p:cNvSpPr/>
            <p:nvPr/>
          </p:nvSpPr>
          <p:spPr>
            <a:xfrm>
              <a:off x="5092293" y="927099"/>
              <a:ext cx="309245" cy="358775"/>
            </a:xfrm>
            <a:custGeom>
              <a:avLst/>
              <a:gdLst/>
              <a:ahLst/>
              <a:cxnLst/>
              <a:rect l="l" t="t" r="r" b="b"/>
              <a:pathLst>
                <a:path w="309245" h="358775">
                  <a:moveTo>
                    <a:pt x="284568" y="0"/>
                  </a:moveTo>
                  <a:lnTo>
                    <a:pt x="205701" y="32207"/>
                  </a:lnTo>
                  <a:lnTo>
                    <a:pt x="230771" y="54178"/>
                  </a:lnTo>
                  <a:lnTo>
                    <a:pt x="0" y="317538"/>
                  </a:lnTo>
                  <a:lnTo>
                    <a:pt x="7162" y="323811"/>
                  </a:lnTo>
                  <a:lnTo>
                    <a:pt x="237934" y="60452"/>
                  </a:lnTo>
                  <a:lnTo>
                    <a:pt x="263004" y="82423"/>
                  </a:lnTo>
                  <a:lnTo>
                    <a:pt x="284568" y="0"/>
                  </a:lnTo>
                  <a:close/>
                </a:path>
                <a:path w="309245" h="358775">
                  <a:moveTo>
                    <a:pt x="308876" y="90347"/>
                  </a:moveTo>
                  <a:lnTo>
                    <a:pt x="301536" y="84289"/>
                  </a:lnTo>
                  <a:lnTo>
                    <a:pt x="126174" y="296951"/>
                  </a:lnTo>
                  <a:lnTo>
                    <a:pt x="100444" y="275742"/>
                  </a:lnTo>
                  <a:lnTo>
                    <a:pt x="81368" y="358775"/>
                  </a:lnTo>
                  <a:lnTo>
                    <a:pt x="159245" y="324218"/>
                  </a:lnTo>
                  <a:lnTo>
                    <a:pt x="133515" y="303009"/>
                  </a:lnTo>
                  <a:lnTo>
                    <a:pt x="308876" y="90347"/>
                  </a:lnTo>
                  <a:close/>
                </a:path>
              </a:pathLst>
            </a:custGeom>
            <a:solidFill>
              <a:srgbClr val="49A8F2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3527425" y="1114425"/>
              <a:ext cx="1592262" cy="85566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3094037" y="1055687"/>
              <a:ext cx="2346325" cy="1314450"/>
            </a:xfrm>
            <a:custGeom>
              <a:avLst/>
              <a:gdLst/>
              <a:ahLst/>
              <a:cxnLst/>
              <a:rect l="l" t="t" r="r" b="b"/>
              <a:pathLst>
                <a:path w="2346325" h="1314450">
                  <a:moveTo>
                    <a:pt x="0" y="657225"/>
                  </a:moveTo>
                  <a:lnTo>
                    <a:pt x="6056" y="590027"/>
                  </a:lnTo>
                  <a:lnTo>
                    <a:pt x="23834" y="524771"/>
                  </a:lnTo>
                  <a:lnTo>
                    <a:pt x="52743" y="461786"/>
                  </a:lnTo>
                  <a:lnTo>
                    <a:pt x="92192" y="401403"/>
                  </a:lnTo>
                  <a:lnTo>
                    <a:pt x="141594" y="343952"/>
                  </a:lnTo>
                  <a:lnTo>
                    <a:pt x="169842" y="316430"/>
                  </a:lnTo>
                  <a:lnTo>
                    <a:pt x="200357" y="289764"/>
                  </a:lnTo>
                  <a:lnTo>
                    <a:pt x="233065" y="263997"/>
                  </a:lnTo>
                  <a:lnTo>
                    <a:pt x="267893" y="239169"/>
                  </a:lnTo>
                  <a:lnTo>
                    <a:pt x="304766" y="215322"/>
                  </a:lnTo>
                  <a:lnTo>
                    <a:pt x="343611" y="192496"/>
                  </a:lnTo>
                  <a:lnTo>
                    <a:pt x="384354" y="170735"/>
                  </a:lnTo>
                  <a:lnTo>
                    <a:pt x="426922" y="150078"/>
                  </a:lnTo>
                  <a:lnTo>
                    <a:pt x="471240" y="130567"/>
                  </a:lnTo>
                  <a:lnTo>
                    <a:pt x="517235" y="112243"/>
                  </a:lnTo>
                  <a:lnTo>
                    <a:pt x="564834" y="95148"/>
                  </a:lnTo>
                  <a:lnTo>
                    <a:pt x="613963" y="79323"/>
                  </a:lnTo>
                  <a:lnTo>
                    <a:pt x="664547" y="64809"/>
                  </a:lnTo>
                  <a:lnTo>
                    <a:pt x="716514" y="51648"/>
                  </a:lnTo>
                  <a:lnTo>
                    <a:pt x="769789" y="39880"/>
                  </a:lnTo>
                  <a:lnTo>
                    <a:pt x="824299" y="29547"/>
                  </a:lnTo>
                  <a:lnTo>
                    <a:pt x="879969" y="20691"/>
                  </a:lnTo>
                  <a:lnTo>
                    <a:pt x="936728" y="13352"/>
                  </a:lnTo>
                  <a:lnTo>
                    <a:pt x="994500" y="7572"/>
                  </a:lnTo>
                  <a:lnTo>
                    <a:pt x="1053212" y="3393"/>
                  </a:lnTo>
                  <a:lnTo>
                    <a:pt x="1112790" y="855"/>
                  </a:lnTo>
                  <a:lnTo>
                    <a:pt x="1173160" y="0"/>
                  </a:lnTo>
                  <a:lnTo>
                    <a:pt x="1233531" y="855"/>
                  </a:lnTo>
                  <a:lnTo>
                    <a:pt x="1293109" y="3393"/>
                  </a:lnTo>
                  <a:lnTo>
                    <a:pt x="1351822" y="7572"/>
                  </a:lnTo>
                  <a:lnTo>
                    <a:pt x="1409594" y="13352"/>
                  </a:lnTo>
                  <a:lnTo>
                    <a:pt x="1466352" y="20691"/>
                  </a:lnTo>
                  <a:lnTo>
                    <a:pt x="1522024" y="29547"/>
                  </a:lnTo>
                  <a:lnTo>
                    <a:pt x="1576534" y="39880"/>
                  </a:lnTo>
                  <a:lnTo>
                    <a:pt x="1629809" y="51648"/>
                  </a:lnTo>
                  <a:lnTo>
                    <a:pt x="1681776" y="64809"/>
                  </a:lnTo>
                  <a:lnTo>
                    <a:pt x="1732361" y="79323"/>
                  </a:lnTo>
                  <a:lnTo>
                    <a:pt x="1781490" y="95148"/>
                  </a:lnTo>
                  <a:lnTo>
                    <a:pt x="1829089" y="112243"/>
                  </a:lnTo>
                  <a:lnTo>
                    <a:pt x="1875085" y="130567"/>
                  </a:lnTo>
                  <a:lnTo>
                    <a:pt x="1919404" y="150078"/>
                  </a:lnTo>
                  <a:lnTo>
                    <a:pt x="1961972" y="170735"/>
                  </a:lnTo>
                  <a:lnTo>
                    <a:pt x="2002716" y="192496"/>
                  </a:lnTo>
                  <a:lnTo>
                    <a:pt x="2041561" y="215322"/>
                  </a:lnTo>
                  <a:lnTo>
                    <a:pt x="2078434" y="239169"/>
                  </a:lnTo>
                  <a:lnTo>
                    <a:pt x="2113262" y="263997"/>
                  </a:lnTo>
                  <a:lnTo>
                    <a:pt x="2145971" y="289764"/>
                  </a:lnTo>
                  <a:lnTo>
                    <a:pt x="2176486" y="316430"/>
                  </a:lnTo>
                  <a:lnTo>
                    <a:pt x="2204735" y="343952"/>
                  </a:lnTo>
                  <a:lnTo>
                    <a:pt x="2230643" y="372291"/>
                  </a:lnTo>
                  <a:lnTo>
                    <a:pt x="2275143" y="431249"/>
                  </a:lnTo>
                  <a:lnTo>
                    <a:pt x="2309396" y="492974"/>
                  </a:lnTo>
                  <a:lnTo>
                    <a:pt x="2332813" y="557136"/>
                  </a:lnTo>
                  <a:lnTo>
                    <a:pt x="2344804" y="623404"/>
                  </a:lnTo>
                  <a:lnTo>
                    <a:pt x="2346331" y="657225"/>
                  </a:lnTo>
                  <a:lnTo>
                    <a:pt x="2344804" y="691046"/>
                  </a:lnTo>
                  <a:lnTo>
                    <a:pt x="2332813" y="757314"/>
                  </a:lnTo>
                  <a:lnTo>
                    <a:pt x="2309396" y="821476"/>
                  </a:lnTo>
                  <a:lnTo>
                    <a:pt x="2275143" y="883201"/>
                  </a:lnTo>
                  <a:lnTo>
                    <a:pt x="2230643" y="942159"/>
                  </a:lnTo>
                  <a:lnTo>
                    <a:pt x="2204735" y="970497"/>
                  </a:lnTo>
                  <a:lnTo>
                    <a:pt x="2176486" y="998020"/>
                  </a:lnTo>
                  <a:lnTo>
                    <a:pt x="2145971" y="1024686"/>
                  </a:lnTo>
                  <a:lnTo>
                    <a:pt x="2113262" y="1050453"/>
                  </a:lnTo>
                  <a:lnTo>
                    <a:pt x="2078434" y="1075281"/>
                  </a:lnTo>
                  <a:lnTo>
                    <a:pt x="2041561" y="1099128"/>
                  </a:lnTo>
                  <a:lnTo>
                    <a:pt x="2002716" y="1121953"/>
                  </a:lnTo>
                  <a:lnTo>
                    <a:pt x="1961972" y="1143715"/>
                  </a:lnTo>
                  <a:lnTo>
                    <a:pt x="1919404" y="1164372"/>
                  </a:lnTo>
                  <a:lnTo>
                    <a:pt x="1875085" y="1183883"/>
                  </a:lnTo>
                  <a:lnTo>
                    <a:pt x="1829089" y="1202206"/>
                  </a:lnTo>
                  <a:lnTo>
                    <a:pt x="1781490" y="1219301"/>
                  </a:lnTo>
                  <a:lnTo>
                    <a:pt x="1732361" y="1235127"/>
                  </a:lnTo>
                  <a:lnTo>
                    <a:pt x="1681776" y="1249641"/>
                  </a:lnTo>
                  <a:lnTo>
                    <a:pt x="1629809" y="1262802"/>
                  </a:lnTo>
                  <a:lnTo>
                    <a:pt x="1576534" y="1274570"/>
                  </a:lnTo>
                  <a:lnTo>
                    <a:pt x="1522024" y="1284903"/>
                  </a:lnTo>
                  <a:lnTo>
                    <a:pt x="1466352" y="1293759"/>
                  </a:lnTo>
                  <a:lnTo>
                    <a:pt x="1409594" y="1301098"/>
                  </a:lnTo>
                  <a:lnTo>
                    <a:pt x="1351822" y="1306878"/>
                  </a:lnTo>
                  <a:lnTo>
                    <a:pt x="1293109" y="1311057"/>
                  </a:lnTo>
                  <a:lnTo>
                    <a:pt x="1233531" y="1313595"/>
                  </a:lnTo>
                  <a:lnTo>
                    <a:pt x="1173160" y="1314450"/>
                  </a:lnTo>
                  <a:lnTo>
                    <a:pt x="1112790" y="1313595"/>
                  </a:lnTo>
                  <a:lnTo>
                    <a:pt x="1053212" y="1311057"/>
                  </a:lnTo>
                  <a:lnTo>
                    <a:pt x="994500" y="1306878"/>
                  </a:lnTo>
                  <a:lnTo>
                    <a:pt x="936728" y="1301098"/>
                  </a:lnTo>
                  <a:lnTo>
                    <a:pt x="879969" y="1293759"/>
                  </a:lnTo>
                  <a:lnTo>
                    <a:pt x="824299" y="1284903"/>
                  </a:lnTo>
                  <a:lnTo>
                    <a:pt x="769789" y="1274570"/>
                  </a:lnTo>
                  <a:lnTo>
                    <a:pt x="716514" y="1262802"/>
                  </a:lnTo>
                  <a:lnTo>
                    <a:pt x="664547" y="1249641"/>
                  </a:lnTo>
                  <a:lnTo>
                    <a:pt x="613963" y="1235127"/>
                  </a:lnTo>
                  <a:lnTo>
                    <a:pt x="564834" y="1219301"/>
                  </a:lnTo>
                  <a:lnTo>
                    <a:pt x="517235" y="1202206"/>
                  </a:lnTo>
                  <a:lnTo>
                    <a:pt x="471240" y="1183883"/>
                  </a:lnTo>
                  <a:lnTo>
                    <a:pt x="426922" y="1164372"/>
                  </a:lnTo>
                  <a:lnTo>
                    <a:pt x="384354" y="1143715"/>
                  </a:lnTo>
                  <a:lnTo>
                    <a:pt x="343611" y="1121953"/>
                  </a:lnTo>
                  <a:lnTo>
                    <a:pt x="304766" y="1099128"/>
                  </a:lnTo>
                  <a:lnTo>
                    <a:pt x="267893" y="1075281"/>
                  </a:lnTo>
                  <a:lnTo>
                    <a:pt x="233065" y="1050453"/>
                  </a:lnTo>
                  <a:lnTo>
                    <a:pt x="200357" y="1024686"/>
                  </a:lnTo>
                  <a:lnTo>
                    <a:pt x="169842" y="998020"/>
                  </a:lnTo>
                  <a:lnTo>
                    <a:pt x="141594" y="970497"/>
                  </a:lnTo>
                  <a:lnTo>
                    <a:pt x="115686" y="942159"/>
                  </a:lnTo>
                  <a:lnTo>
                    <a:pt x="71187" y="883201"/>
                  </a:lnTo>
                  <a:lnTo>
                    <a:pt x="36934" y="821476"/>
                  </a:lnTo>
                  <a:lnTo>
                    <a:pt x="13517" y="757314"/>
                  </a:lnTo>
                  <a:lnTo>
                    <a:pt x="1526" y="691046"/>
                  </a:lnTo>
                  <a:lnTo>
                    <a:pt x="0" y="657225"/>
                  </a:lnTo>
                  <a:close/>
                </a:path>
              </a:pathLst>
            </a:custGeom>
            <a:ln w="25400">
              <a:solidFill>
                <a:srgbClr val="49A8F2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724775" y="2336800"/>
              <a:ext cx="1189037" cy="44926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881937" y="3478212"/>
              <a:ext cx="915987" cy="187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7440612" y="1849437"/>
              <a:ext cx="1673225" cy="3263900"/>
            </a:xfrm>
            <a:custGeom>
              <a:avLst/>
              <a:gdLst/>
              <a:ahLst/>
              <a:cxnLst/>
              <a:rect l="l" t="t" r="r" b="b"/>
              <a:pathLst>
                <a:path w="1673225" h="3263900">
                  <a:moveTo>
                    <a:pt x="0" y="278877"/>
                  </a:moveTo>
                  <a:lnTo>
                    <a:pt x="3650" y="233641"/>
                  </a:lnTo>
                  <a:lnTo>
                    <a:pt x="14217" y="190730"/>
                  </a:lnTo>
                  <a:lnTo>
                    <a:pt x="31127" y="150717"/>
                  </a:lnTo>
                  <a:lnTo>
                    <a:pt x="53807" y="114176"/>
                  </a:lnTo>
                  <a:lnTo>
                    <a:pt x="81681" y="81681"/>
                  </a:lnTo>
                  <a:lnTo>
                    <a:pt x="114176" y="53807"/>
                  </a:lnTo>
                  <a:lnTo>
                    <a:pt x="150717" y="31127"/>
                  </a:lnTo>
                  <a:lnTo>
                    <a:pt x="190730" y="14217"/>
                  </a:lnTo>
                  <a:lnTo>
                    <a:pt x="233641" y="3650"/>
                  </a:lnTo>
                  <a:lnTo>
                    <a:pt x="278877" y="0"/>
                  </a:lnTo>
                  <a:lnTo>
                    <a:pt x="1394350" y="0"/>
                  </a:lnTo>
                  <a:lnTo>
                    <a:pt x="1439586" y="3650"/>
                  </a:lnTo>
                  <a:lnTo>
                    <a:pt x="1482498" y="14217"/>
                  </a:lnTo>
                  <a:lnTo>
                    <a:pt x="1522511" y="31127"/>
                  </a:lnTo>
                  <a:lnTo>
                    <a:pt x="1559053" y="53807"/>
                  </a:lnTo>
                  <a:lnTo>
                    <a:pt x="1591548" y="81681"/>
                  </a:lnTo>
                  <a:lnTo>
                    <a:pt x="1619422" y="114176"/>
                  </a:lnTo>
                  <a:lnTo>
                    <a:pt x="1642102" y="150717"/>
                  </a:lnTo>
                  <a:lnTo>
                    <a:pt x="1659013" y="190730"/>
                  </a:lnTo>
                  <a:lnTo>
                    <a:pt x="1669580" y="233641"/>
                  </a:lnTo>
                  <a:lnTo>
                    <a:pt x="1673230" y="278877"/>
                  </a:lnTo>
                  <a:lnTo>
                    <a:pt x="1673230" y="2985021"/>
                  </a:lnTo>
                  <a:lnTo>
                    <a:pt x="1669580" y="3030257"/>
                  </a:lnTo>
                  <a:lnTo>
                    <a:pt x="1659013" y="3073168"/>
                  </a:lnTo>
                  <a:lnTo>
                    <a:pt x="1642102" y="3113182"/>
                  </a:lnTo>
                  <a:lnTo>
                    <a:pt x="1619422" y="3149724"/>
                  </a:lnTo>
                  <a:lnTo>
                    <a:pt x="1591548" y="3182219"/>
                  </a:lnTo>
                  <a:lnTo>
                    <a:pt x="1559053" y="3210093"/>
                  </a:lnTo>
                  <a:lnTo>
                    <a:pt x="1522511" y="3232773"/>
                  </a:lnTo>
                  <a:lnTo>
                    <a:pt x="1482498" y="3249684"/>
                  </a:lnTo>
                  <a:lnTo>
                    <a:pt x="1439586" y="3260251"/>
                  </a:lnTo>
                  <a:lnTo>
                    <a:pt x="1394350" y="3263901"/>
                  </a:lnTo>
                  <a:lnTo>
                    <a:pt x="278877" y="3263901"/>
                  </a:lnTo>
                  <a:lnTo>
                    <a:pt x="233641" y="3260251"/>
                  </a:lnTo>
                  <a:lnTo>
                    <a:pt x="190730" y="3249684"/>
                  </a:lnTo>
                  <a:lnTo>
                    <a:pt x="150717" y="3232773"/>
                  </a:lnTo>
                  <a:lnTo>
                    <a:pt x="114176" y="3210093"/>
                  </a:lnTo>
                  <a:lnTo>
                    <a:pt x="81681" y="3182219"/>
                  </a:lnTo>
                  <a:lnTo>
                    <a:pt x="53807" y="3149724"/>
                  </a:lnTo>
                  <a:lnTo>
                    <a:pt x="31127" y="3113182"/>
                  </a:lnTo>
                  <a:lnTo>
                    <a:pt x="14217" y="3073168"/>
                  </a:lnTo>
                  <a:lnTo>
                    <a:pt x="3650" y="3030257"/>
                  </a:lnTo>
                  <a:lnTo>
                    <a:pt x="0" y="2985021"/>
                  </a:lnTo>
                  <a:lnTo>
                    <a:pt x="0" y="278877"/>
                  </a:lnTo>
                  <a:close/>
                </a:path>
              </a:pathLst>
            </a:custGeom>
            <a:ln w="25400">
              <a:solidFill>
                <a:srgbClr val="6823CD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750175" y="3027362"/>
              <a:ext cx="1250950" cy="42862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431087" y="19050"/>
              <a:ext cx="1682750" cy="1749425"/>
            </a:xfrm>
            <a:custGeom>
              <a:avLst/>
              <a:gdLst/>
              <a:ahLst/>
              <a:cxnLst/>
              <a:rect l="l" t="t" r="r" b="b"/>
              <a:pathLst>
                <a:path w="1682750" h="1749425">
                  <a:moveTo>
                    <a:pt x="0" y="280463"/>
                  </a:moveTo>
                  <a:lnTo>
                    <a:pt x="3670" y="234970"/>
                  </a:lnTo>
                  <a:lnTo>
                    <a:pt x="14298" y="191815"/>
                  </a:lnTo>
                  <a:lnTo>
                    <a:pt x="31304" y="151574"/>
                  </a:lnTo>
                  <a:lnTo>
                    <a:pt x="54113" y="114825"/>
                  </a:lnTo>
                  <a:lnTo>
                    <a:pt x="82145" y="82145"/>
                  </a:lnTo>
                  <a:lnTo>
                    <a:pt x="114825" y="54113"/>
                  </a:lnTo>
                  <a:lnTo>
                    <a:pt x="151574" y="31304"/>
                  </a:lnTo>
                  <a:lnTo>
                    <a:pt x="191815" y="14298"/>
                  </a:lnTo>
                  <a:lnTo>
                    <a:pt x="234970" y="3670"/>
                  </a:lnTo>
                  <a:lnTo>
                    <a:pt x="280463" y="0"/>
                  </a:lnTo>
                  <a:lnTo>
                    <a:pt x="1402290" y="0"/>
                  </a:lnTo>
                  <a:lnTo>
                    <a:pt x="1447781" y="3670"/>
                  </a:lnTo>
                  <a:lnTo>
                    <a:pt x="1490936" y="14298"/>
                  </a:lnTo>
                  <a:lnTo>
                    <a:pt x="1531176" y="31304"/>
                  </a:lnTo>
                  <a:lnTo>
                    <a:pt x="1567925" y="54113"/>
                  </a:lnTo>
                  <a:lnTo>
                    <a:pt x="1600604" y="82145"/>
                  </a:lnTo>
                  <a:lnTo>
                    <a:pt x="1628637" y="114825"/>
                  </a:lnTo>
                  <a:lnTo>
                    <a:pt x="1651445" y="151574"/>
                  </a:lnTo>
                  <a:lnTo>
                    <a:pt x="1668452" y="191815"/>
                  </a:lnTo>
                  <a:lnTo>
                    <a:pt x="1679080" y="234970"/>
                  </a:lnTo>
                  <a:lnTo>
                    <a:pt x="1682750" y="280463"/>
                  </a:lnTo>
                  <a:lnTo>
                    <a:pt x="1682750" y="1468960"/>
                  </a:lnTo>
                  <a:lnTo>
                    <a:pt x="1679080" y="1514454"/>
                  </a:lnTo>
                  <a:lnTo>
                    <a:pt x="1668452" y="1557611"/>
                  </a:lnTo>
                  <a:lnTo>
                    <a:pt x="1651445" y="1597853"/>
                  </a:lnTo>
                  <a:lnTo>
                    <a:pt x="1628637" y="1634603"/>
                  </a:lnTo>
                  <a:lnTo>
                    <a:pt x="1600604" y="1667283"/>
                  </a:lnTo>
                  <a:lnTo>
                    <a:pt x="1567925" y="1695316"/>
                  </a:lnTo>
                  <a:lnTo>
                    <a:pt x="1531176" y="1718125"/>
                  </a:lnTo>
                  <a:lnTo>
                    <a:pt x="1490936" y="1735132"/>
                  </a:lnTo>
                  <a:lnTo>
                    <a:pt x="1447781" y="1745760"/>
                  </a:lnTo>
                  <a:lnTo>
                    <a:pt x="1402290" y="1749430"/>
                  </a:lnTo>
                  <a:lnTo>
                    <a:pt x="280463" y="1749430"/>
                  </a:lnTo>
                  <a:lnTo>
                    <a:pt x="234970" y="1745760"/>
                  </a:lnTo>
                  <a:lnTo>
                    <a:pt x="191815" y="1735132"/>
                  </a:lnTo>
                  <a:lnTo>
                    <a:pt x="151574" y="1718125"/>
                  </a:lnTo>
                  <a:lnTo>
                    <a:pt x="114825" y="1695316"/>
                  </a:lnTo>
                  <a:lnTo>
                    <a:pt x="82145" y="1667283"/>
                  </a:lnTo>
                  <a:lnTo>
                    <a:pt x="54113" y="1634603"/>
                  </a:lnTo>
                  <a:lnTo>
                    <a:pt x="31304" y="1597853"/>
                  </a:lnTo>
                  <a:lnTo>
                    <a:pt x="14298" y="1557611"/>
                  </a:lnTo>
                  <a:lnTo>
                    <a:pt x="3670" y="1514454"/>
                  </a:lnTo>
                  <a:lnTo>
                    <a:pt x="0" y="1468960"/>
                  </a:lnTo>
                  <a:lnTo>
                    <a:pt x="0" y="280463"/>
                  </a:lnTo>
                  <a:close/>
                </a:path>
              </a:pathLst>
            </a:custGeom>
            <a:ln w="25400">
              <a:solidFill>
                <a:srgbClr val="3E6119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595529" y="33862"/>
              <a:ext cx="846667" cy="510963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6649390" y="69691"/>
              <a:ext cx="734060" cy="5059045"/>
            </a:xfrm>
            <a:custGeom>
              <a:avLst/>
              <a:gdLst/>
              <a:ahLst/>
              <a:cxnLst/>
              <a:rect l="l" t="t" r="r" b="b"/>
              <a:pathLst>
                <a:path w="734059" h="5059045">
                  <a:moveTo>
                    <a:pt x="60430" y="0"/>
                  </a:moveTo>
                  <a:lnTo>
                    <a:pt x="105073" y="46110"/>
                  </a:lnTo>
                  <a:lnTo>
                    <a:pt x="148540" y="97105"/>
                  </a:lnTo>
                  <a:lnTo>
                    <a:pt x="190789" y="152833"/>
                  </a:lnTo>
                  <a:lnTo>
                    <a:pt x="231780" y="213142"/>
                  </a:lnTo>
                  <a:lnTo>
                    <a:pt x="271472" y="277881"/>
                  </a:lnTo>
                  <a:lnTo>
                    <a:pt x="290818" y="311864"/>
                  </a:lnTo>
                  <a:lnTo>
                    <a:pt x="309824" y="346898"/>
                  </a:lnTo>
                  <a:lnTo>
                    <a:pt x="328486" y="382963"/>
                  </a:lnTo>
                  <a:lnTo>
                    <a:pt x="346797" y="420042"/>
                  </a:lnTo>
                  <a:lnTo>
                    <a:pt x="364754" y="458115"/>
                  </a:lnTo>
                  <a:lnTo>
                    <a:pt x="382350" y="497162"/>
                  </a:lnTo>
                  <a:lnTo>
                    <a:pt x="399581" y="537165"/>
                  </a:lnTo>
                  <a:lnTo>
                    <a:pt x="416441" y="578106"/>
                  </a:lnTo>
                  <a:lnTo>
                    <a:pt x="432926" y="619965"/>
                  </a:lnTo>
                  <a:lnTo>
                    <a:pt x="449031" y="662723"/>
                  </a:lnTo>
                  <a:lnTo>
                    <a:pt x="464751" y="706362"/>
                  </a:lnTo>
                  <a:lnTo>
                    <a:pt x="480079" y="750861"/>
                  </a:lnTo>
                  <a:lnTo>
                    <a:pt x="495012" y="796204"/>
                  </a:lnTo>
                  <a:lnTo>
                    <a:pt x="509545" y="842370"/>
                  </a:lnTo>
                  <a:lnTo>
                    <a:pt x="523672" y="889340"/>
                  </a:lnTo>
                  <a:lnTo>
                    <a:pt x="537387" y="937097"/>
                  </a:lnTo>
                  <a:lnTo>
                    <a:pt x="550687" y="985620"/>
                  </a:lnTo>
                  <a:lnTo>
                    <a:pt x="563566" y="1034890"/>
                  </a:lnTo>
                  <a:lnTo>
                    <a:pt x="576019" y="1084890"/>
                  </a:lnTo>
                  <a:lnTo>
                    <a:pt x="588041" y="1135600"/>
                  </a:lnTo>
                  <a:lnTo>
                    <a:pt x="599627" y="1187001"/>
                  </a:lnTo>
                  <a:lnTo>
                    <a:pt x="610771" y="1239074"/>
                  </a:lnTo>
                  <a:lnTo>
                    <a:pt x="621469" y="1291800"/>
                  </a:lnTo>
                  <a:lnTo>
                    <a:pt x="631716" y="1345161"/>
                  </a:lnTo>
                  <a:lnTo>
                    <a:pt x="641506" y="1399137"/>
                  </a:lnTo>
                  <a:lnTo>
                    <a:pt x="650835" y="1453709"/>
                  </a:lnTo>
                  <a:lnTo>
                    <a:pt x="659697" y="1508859"/>
                  </a:lnTo>
                  <a:lnTo>
                    <a:pt x="668088" y="1564568"/>
                  </a:lnTo>
                  <a:lnTo>
                    <a:pt x="676002" y="1620816"/>
                  </a:lnTo>
                  <a:lnTo>
                    <a:pt x="683434" y="1677585"/>
                  </a:lnTo>
                  <a:lnTo>
                    <a:pt x="690379" y="1734855"/>
                  </a:lnTo>
                  <a:lnTo>
                    <a:pt x="696833" y="1792609"/>
                  </a:lnTo>
                  <a:lnTo>
                    <a:pt x="702789" y="1850827"/>
                  </a:lnTo>
                  <a:lnTo>
                    <a:pt x="708243" y="1909489"/>
                  </a:lnTo>
                  <a:lnTo>
                    <a:pt x="713191" y="1968578"/>
                  </a:lnTo>
                  <a:lnTo>
                    <a:pt x="717626" y="2028074"/>
                  </a:lnTo>
                  <a:lnTo>
                    <a:pt x="721543" y="2087958"/>
                  </a:lnTo>
                  <a:lnTo>
                    <a:pt x="724939" y="2148211"/>
                  </a:lnTo>
                  <a:lnTo>
                    <a:pt x="727807" y="2208815"/>
                  </a:lnTo>
                  <a:lnTo>
                    <a:pt x="730143" y="2269750"/>
                  </a:lnTo>
                  <a:lnTo>
                    <a:pt x="731941" y="2330998"/>
                  </a:lnTo>
                  <a:lnTo>
                    <a:pt x="733197" y="2392539"/>
                  </a:lnTo>
                  <a:lnTo>
                    <a:pt x="733905" y="2454355"/>
                  </a:lnTo>
                  <a:lnTo>
                    <a:pt x="734060" y="2516427"/>
                  </a:lnTo>
                  <a:lnTo>
                    <a:pt x="733642" y="2580101"/>
                  </a:lnTo>
                  <a:lnTo>
                    <a:pt x="732645" y="2643479"/>
                  </a:lnTo>
                  <a:lnTo>
                    <a:pt x="731073" y="2706539"/>
                  </a:lnTo>
                  <a:lnTo>
                    <a:pt x="728934" y="2769263"/>
                  </a:lnTo>
                  <a:lnTo>
                    <a:pt x="726232" y="2831630"/>
                  </a:lnTo>
                  <a:lnTo>
                    <a:pt x="722973" y="2893621"/>
                  </a:lnTo>
                  <a:lnTo>
                    <a:pt x="719162" y="2955216"/>
                  </a:lnTo>
                  <a:lnTo>
                    <a:pt x="714807" y="3016395"/>
                  </a:lnTo>
                  <a:lnTo>
                    <a:pt x="709911" y="3077138"/>
                  </a:lnTo>
                  <a:lnTo>
                    <a:pt x="704482" y="3137426"/>
                  </a:lnTo>
                  <a:lnTo>
                    <a:pt x="698524" y="3197239"/>
                  </a:lnTo>
                  <a:lnTo>
                    <a:pt x="692044" y="3256557"/>
                  </a:lnTo>
                  <a:lnTo>
                    <a:pt x="685047" y="3315360"/>
                  </a:lnTo>
                  <a:lnTo>
                    <a:pt x="677539" y="3373629"/>
                  </a:lnTo>
                  <a:lnTo>
                    <a:pt x="669525" y="3431344"/>
                  </a:lnTo>
                  <a:lnTo>
                    <a:pt x="661011" y="3488485"/>
                  </a:lnTo>
                  <a:lnTo>
                    <a:pt x="652004" y="3545032"/>
                  </a:lnTo>
                  <a:lnTo>
                    <a:pt x="642508" y="3600966"/>
                  </a:lnTo>
                  <a:lnTo>
                    <a:pt x="632529" y="3656267"/>
                  </a:lnTo>
                  <a:lnTo>
                    <a:pt x="622073" y="3710914"/>
                  </a:lnTo>
                  <a:lnTo>
                    <a:pt x="611146" y="3764889"/>
                  </a:lnTo>
                  <a:lnTo>
                    <a:pt x="599754" y="3818171"/>
                  </a:lnTo>
                  <a:lnTo>
                    <a:pt x="587902" y="3870741"/>
                  </a:lnTo>
                  <a:lnTo>
                    <a:pt x="575596" y="3922579"/>
                  </a:lnTo>
                  <a:lnTo>
                    <a:pt x="562841" y="3973664"/>
                  </a:lnTo>
                  <a:lnTo>
                    <a:pt x="549643" y="4023979"/>
                  </a:lnTo>
                  <a:lnTo>
                    <a:pt x="536009" y="4073502"/>
                  </a:lnTo>
                  <a:lnTo>
                    <a:pt x="521943" y="4122214"/>
                  </a:lnTo>
                  <a:lnTo>
                    <a:pt x="507452" y="4170095"/>
                  </a:lnTo>
                  <a:lnTo>
                    <a:pt x="492541" y="4217125"/>
                  </a:lnTo>
                  <a:lnTo>
                    <a:pt x="477216" y="4263285"/>
                  </a:lnTo>
                  <a:lnTo>
                    <a:pt x="461482" y="4308554"/>
                  </a:lnTo>
                  <a:lnTo>
                    <a:pt x="445346" y="4352914"/>
                  </a:lnTo>
                  <a:lnTo>
                    <a:pt x="428812" y="4396344"/>
                  </a:lnTo>
                  <a:lnTo>
                    <a:pt x="411887" y="4438824"/>
                  </a:lnTo>
                  <a:lnTo>
                    <a:pt x="394577" y="4480336"/>
                  </a:lnTo>
                  <a:lnTo>
                    <a:pt x="376886" y="4520858"/>
                  </a:lnTo>
                  <a:lnTo>
                    <a:pt x="358822" y="4560371"/>
                  </a:lnTo>
                  <a:lnTo>
                    <a:pt x="340389" y="4598856"/>
                  </a:lnTo>
                  <a:lnTo>
                    <a:pt x="321593" y="4636292"/>
                  </a:lnTo>
                  <a:lnTo>
                    <a:pt x="302440" y="4672661"/>
                  </a:lnTo>
                  <a:lnTo>
                    <a:pt x="282935" y="4707941"/>
                  </a:lnTo>
                  <a:lnTo>
                    <a:pt x="263085" y="4742114"/>
                  </a:lnTo>
                  <a:lnTo>
                    <a:pt x="242895" y="4775159"/>
                  </a:lnTo>
                  <a:lnTo>
                    <a:pt x="201518" y="4837789"/>
                  </a:lnTo>
                  <a:lnTo>
                    <a:pt x="158850" y="4895672"/>
                  </a:lnTo>
                  <a:lnTo>
                    <a:pt x="114935" y="4948650"/>
                  </a:lnTo>
                  <a:lnTo>
                    <a:pt x="69821" y="4996565"/>
                  </a:lnTo>
                  <a:lnTo>
                    <a:pt x="23552" y="5039259"/>
                  </a:lnTo>
                  <a:lnTo>
                    <a:pt x="0" y="5058598"/>
                  </a:lnTo>
                </a:path>
              </a:pathLst>
            </a:custGeom>
            <a:ln w="254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3190875" y="1347787"/>
              <a:ext cx="411480" cy="450850"/>
            </a:xfrm>
            <a:custGeom>
              <a:avLst/>
              <a:gdLst/>
              <a:ahLst/>
              <a:cxnLst/>
              <a:rect l="l" t="t" r="r" b="b"/>
              <a:pathLst>
                <a:path w="411479" h="450850">
                  <a:moveTo>
                    <a:pt x="205574" y="0"/>
                  </a:moveTo>
                  <a:lnTo>
                    <a:pt x="158437" y="5953"/>
                  </a:lnTo>
                  <a:lnTo>
                    <a:pt x="115167" y="22912"/>
                  </a:lnTo>
                  <a:lnTo>
                    <a:pt x="76997" y="49523"/>
                  </a:lnTo>
                  <a:lnTo>
                    <a:pt x="45161" y="84433"/>
                  </a:lnTo>
                  <a:lnTo>
                    <a:pt x="20894" y="126289"/>
                  </a:lnTo>
                  <a:lnTo>
                    <a:pt x="5429" y="173737"/>
                  </a:lnTo>
                  <a:lnTo>
                    <a:pt x="0" y="225425"/>
                  </a:lnTo>
                  <a:lnTo>
                    <a:pt x="5429" y="277112"/>
                  </a:lnTo>
                  <a:lnTo>
                    <a:pt x="20894" y="324560"/>
                  </a:lnTo>
                  <a:lnTo>
                    <a:pt x="45161" y="366416"/>
                  </a:lnTo>
                  <a:lnTo>
                    <a:pt x="76997" y="401326"/>
                  </a:lnTo>
                  <a:lnTo>
                    <a:pt x="115167" y="427937"/>
                  </a:lnTo>
                  <a:lnTo>
                    <a:pt x="158437" y="444896"/>
                  </a:lnTo>
                  <a:lnTo>
                    <a:pt x="205574" y="450850"/>
                  </a:lnTo>
                  <a:lnTo>
                    <a:pt x="252716" y="444896"/>
                  </a:lnTo>
                  <a:lnTo>
                    <a:pt x="295990" y="427937"/>
                  </a:lnTo>
                  <a:lnTo>
                    <a:pt x="334162" y="401326"/>
                  </a:lnTo>
                  <a:lnTo>
                    <a:pt x="365999" y="366416"/>
                  </a:lnTo>
                  <a:lnTo>
                    <a:pt x="390267" y="324560"/>
                  </a:lnTo>
                  <a:lnTo>
                    <a:pt x="405733" y="277112"/>
                  </a:lnTo>
                  <a:lnTo>
                    <a:pt x="411162" y="225425"/>
                  </a:lnTo>
                  <a:lnTo>
                    <a:pt x="405733" y="173737"/>
                  </a:lnTo>
                  <a:lnTo>
                    <a:pt x="390267" y="126289"/>
                  </a:lnTo>
                  <a:lnTo>
                    <a:pt x="365999" y="84433"/>
                  </a:lnTo>
                  <a:lnTo>
                    <a:pt x="334162" y="49523"/>
                  </a:lnTo>
                  <a:lnTo>
                    <a:pt x="295990" y="22912"/>
                  </a:lnTo>
                  <a:lnTo>
                    <a:pt x="252716" y="5953"/>
                  </a:lnTo>
                  <a:lnTo>
                    <a:pt x="205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5792787" y="1468437"/>
              <a:ext cx="884237" cy="61912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5544350" y="3883216"/>
            <a:ext cx="845185" cy="66883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93670" marR="5080" indent="-180971">
              <a:lnSpc>
                <a:spcPct val="101899"/>
              </a:lnSpc>
              <a:spcBef>
                <a:spcPts val="8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900" spc="-6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Kinesis  Analytics</a:t>
            </a:r>
            <a:endParaRPr sz="900">
              <a:latin typeface="Arial"/>
              <a:cs typeface="Arial"/>
            </a:endParaRPr>
          </a:p>
          <a:p>
            <a:pPr marL="279393" marR="20954" indent="-124457">
              <a:lnSpc>
                <a:spcPct val="101899"/>
              </a:lnSpc>
              <a:spcBef>
                <a:spcPts val="77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Apache</a:t>
            </a:r>
            <a:r>
              <a:rPr sz="900" spc="-6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Flink  on</a:t>
            </a:r>
            <a:r>
              <a:rPr sz="900" spc="-2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EMR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067891" y="135155"/>
            <a:ext cx="808517" cy="38891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5" name="object 85"/>
          <p:cNvSpPr txBox="1"/>
          <p:nvPr/>
        </p:nvSpPr>
        <p:spPr>
          <a:xfrm>
            <a:off x="4922038" y="709803"/>
            <a:ext cx="11944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Clusterless SQL</a:t>
            </a:r>
            <a:r>
              <a:rPr sz="900" spc="-3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Query</a:t>
            </a:r>
            <a:endParaRPr sz="9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962526" y="693738"/>
            <a:ext cx="993775" cy="5080"/>
          </a:xfrm>
          <a:custGeom>
            <a:avLst/>
            <a:gdLst/>
            <a:ahLst/>
            <a:cxnLst/>
            <a:rect l="l" t="t" r="r" b="b"/>
            <a:pathLst>
              <a:path w="993775" h="5079">
                <a:moveTo>
                  <a:pt x="0" y="0"/>
                </a:moveTo>
                <a:lnTo>
                  <a:pt x="993775" y="4762"/>
                </a:lnTo>
              </a:path>
            </a:pathLst>
          </a:custGeom>
          <a:ln w="12700">
            <a:solidFill>
              <a:srgbClr val="47474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7" name="object 87"/>
          <p:cNvSpPr txBox="1"/>
          <p:nvPr/>
        </p:nvSpPr>
        <p:spPr>
          <a:xfrm>
            <a:off x="5072851" y="530415"/>
            <a:ext cx="8388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9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Athena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1166" y="545279"/>
            <a:ext cx="161583" cy="114871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sz="1050" spc="-5" dirty="0">
                <a:solidFill>
                  <a:srgbClr val="474746"/>
                </a:solidFill>
                <a:latin typeface="Arial"/>
                <a:cs typeface="Arial"/>
              </a:rPr>
              <a:t>Transactional</a:t>
            </a:r>
            <a:r>
              <a:rPr sz="1050" spc="-3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474746"/>
                </a:solidFill>
                <a:latin typeface="Arial"/>
                <a:cs typeface="Arial"/>
              </a:rPr>
              <a:t>Data</a:t>
            </a:r>
            <a:endParaRPr sz="10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01638" y="769938"/>
            <a:ext cx="327025" cy="167005"/>
          </a:xfrm>
          <a:custGeom>
            <a:avLst/>
            <a:gdLst/>
            <a:ahLst/>
            <a:cxnLst/>
            <a:rect l="l" t="t" r="r" b="b"/>
            <a:pathLst>
              <a:path w="327025" h="167005">
                <a:moveTo>
                  <a:pt x="296090" y="0"/>
                </a:moveTo>
                <a:lnTo>
                  <a:pt x="26516" y="0"/>
                </a:lnTo>
                <a:lnTo>
                  <a:pt x="16780" y="1130"/>
                </a:lnTo>
                <a:lnTo>
                  <a:pt x="8286" y="4111"/>
                </a:lnTo>
                <a:lnTo>
                  <a:pt x="2278" y="8326"/>
                </a:lnTo>
                <a:lnTo>
                  <a:pt x="0" y="13157"/>
                </a:lnTo>
                <a:lnTo>
                  <a:pt x="0" y="151333"/>
                </a:lnTo>
                <a:lnTo>
                  <a:pt x="2278" y="157434"/>
                </a:lnTo>
                <a:lnTo>
                  <a:pt x="8286" y="162301"/>
                </a:lnTo>
                <a:lnTo>
                  <a:pt x="16780" y="165522"/>
                </a:lnTo>
                <a:lnTo>
                  <a:pt x="26516" y="166687"/>
                </a:lnTo>
                <a:lnTo>
                  <a:pt x="296090" y="166687"/>
                </a:lnTo>
                <a:lnTo>
                  <a:pt x="308381" y="165522"/>
                </a:lnTo>
                <a:lnTo>
                  <a:pt x="318186" y="162301"/>
                </a:lnTo>
                <a:lnTo>
                  <a:pt x="324677" y="157434"/>
                </a:lnTo>
                <a:lnTo>
                  <a:pt x="327025" y="151333"/>
                </a:lnTo>
                <a:lnTo>
                  <a:pt x="327025" y="13157"/>
                </a:lnTo>
                <a:lnTo>
                  <a:pt x="324677" y="8326"/>
                </a:lnTo>
                <a:lnTo>
                  <a:pt x="318186" y="4111"/>
                </a:lnTo>
                <a:lnTo>
                  <a:pt x="308381" y="1130"/>
                </a:lnTo>
                <a:lnTo>
                  <a:pt x="296090" y="0"/>
                </a:lnTo>
                <a:close/>
              </a:path>
            </a:pathLst>
          </a:custGeom>
          <a:solidFill>
            <a:srgbClr val="F29304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0" name="object 90"/>
          <p:cNvSpPr/>
          <p:nvPr/>
        </p:nvSpPr>
        <p:spPr>
          <a:xfrm>
            <a:off x="401638" y="1008063"/>
            <a:ext cx="327025" cy="167005"/>
          </a:xfrm>
          <a:custGeom>
            <a:avLst/>
            <a:gdLst/>
            <a:ahLst/>
            <a:cxnLst/>
            <a:rect l="l" t="t" r="r" b="b"/>
            <a:pathLst>
              <a:path w="327025" h="167005">
                <a:moveTo>
                  <a:pt x="296090" y="0"/>
                </a:moveTo>
                <a:lnTo>
                  <a:pt x="26516" y="0"/>
                </a:lnTo>
                <a:lnTo>
                  <a:pt x="16780" y="1130"/>
                </a:lnTo>
                <a:lnTo>
                  <a:pt x="8286" y="4111"/>
                </a:lnTo>
                <a:lnTo>
                  <a:pt x="2278" y="8326"/>
                </a:lnTo>
                <a:lnTo>
                  <a:pt x="0" y="13157"/>
                </a:lnTo>
                <a:lnTo>
                  <a:pt x="0" y="151333"/>
                </a:lnTo>
                <a:lnTo>
                  <a:pt x="2278" y="157434"/>
                </a:lnTo>
                <a:lnTo>
                  <a:pt x="8286" y="162301"/>
                </a:lnTo>
                <a:lnTo>
                  <a:pt x="16780" y="165522"/>
                </a:lnTo>
                <a:lnTo>
                  <a:pt x="26516" y="166687"/>
                </a:lnTo>
                <a:lnTo>
                  <a:pt x="296090" y="166687"/>
                </a:lnTo>
                <a:lnTo>
                  <a:pt x="308381" y="165522"/>
                </a:lnTo>
                <a:lnTo>
                  <a:pt x="318186" y="162301"/>
                </a:lnTo>
                <a:lnTo>
                  <a:pt x="324677" y="157434"/>
                </a:lnTo>
                <a:lnTo>
                  <a:pt x="327025" y="151333"/>
                </a:lnTo>
                <a:lnTo>
                  <a:pt x="327025" y="13157"/>
                </a:lnTo>
                <a:lnTo>
                  <a:pt x="324677" y="8326"/>
                </a:lnTo>
                <a:lnTo>
                  <a:pt x="318186" y="4111"/>
                </a:lnTo>
                <a:lnTo>
                  <a:pt x="308381" y="1130"/>
                </a:lnTo>
                <a:lnTo>
                  <a:pt x="296090" y="0"/>
                </a:lnTo>
                <a:close/>
              </a:path>
            </a:pathLst>
          </a:custGeom>
          <a:solidFill>
            <a:srgbClr val="F29304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1" name="object 91"/>
          <p:cNvSpPr/>
          <p:nvPr/>
        </p:nvSpPr>
        <p:spPr>
          <a:xfrm>
            <a:off x="401638" y="1247775"/>
            <a:ext cx="327025" cy="165100"/>
          </a:xfrm>
          <a:custGeom>
            <a:avLst/>
            <a:gdLst/>
            <a:ahLst/>
            <a:cxnLst/>
            <a:rect l="l" t="t" r="r" b="b"/>
            <a:pathLst>
              <a:path w="327025" h="165100">
                <a:moveTo>
                  <a:pt x="296090" y="0"/>
                </a:moveTo>
                <a:lnTo>
                  <a:pt x="26516" y="0"/>
                </a:lnTo>
                <a:lnTo>
                  <a:pt x="16780" y="1119"/>
                </a:lnTo>
                <a:lnTo>
                  <a:pt x="8286" y="4071"/>
                </a:lnTo>
                <a:lnTo>
                  <a:pt x="2278" y="8245"/>
                </a:lnTo>
                <a:lnTo>
                  <a:pt x="0" y="13030"/>
                </a:lnTo>
                <a:lnTo>
                  <a:pt x="0" y="149898"/>
                </a:lnTo>
                <a:lnTo>
                  <a:pt x="2278" y="155938"/>
                </a:lnTo>
                <a:lnTo>
                  <a:pt x="8286" y="160756"/>
                </a:lnTo>
                <a:lnTo>
                  <a:pt x="16780" y="163946"/>
                </a:lnTo>
                <a:lnTo>
                  <a:pt x="26516" y="165100"/>
                </a:lnTo>
                <a:lnTo>
                  <a:pt x="296090" y="165100"/>
                </a:lnTo>
                <a:lnTo>
                  <a:pt x="308381" y="163946"/>
                </a:lnTo>
                <a:lnTo>
                  <a:pt x="318186" y="160756"/>
                </a:lnTo>
                <a:lnTo>
                  <a:pt x="324677" y="155938"/>
                </a:lnTo>
                <a:lnTo>
                  <a:pt x="327025" y="149898"/>
                </a:lnTo>
                <a:lnTo>
                  <a:pt x="327025" y="13030"/>
                </a:lnTo>
                <a:lnTo>
                  <a:pt x="324677" y="8245"/>
                </a:lnTo>
                <a:lnTo>
                  <a:pt x="318186" y="4071"/>
                </a:lnTo>
                <a:lnTo>
                  <a:pt x="308381" y="1119"/>
                </a:lnTo>
                <a:lnTo>
                  <a:pt x="296090" y="0"/>
                </a:lnTo>
                <a:close/>
              </a:path>
            </a:pathLst>
          </a:custGeom>
          <a:solidFill>
            <a:srgbClr val="F29304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2" name="object 92"/>
          <p:cNvSpPr/>
          <p:nvPr/>
        </p:nvSpPr>
        <p:spPr>
          <a:xfrm>
            <a:off x="784191" y="811491"/>
            <a:ext cx="881380" cy="76200"/>
          </a:xfrm>
          <a:custGeom>
            <a:avLst/>
            <a:gdLst/>
            <a:ahLst/>
            <a:cxnLst/>
            <a:rect l="l" t="t" r="r" b="b"/>
            <a:pathLst>
              <a:path w="881380" h="76200">
                <a:moveTo>
                  <a:pt x="804757" y="0"/>
                </a:moveTo>
                <a:lnTo>
                  <a:pt x="804858" y="28575"/>
                </a:lnTo>
                <a:lnTo>
                  <a:pt x="0" y="31470"/>
                </a:lnTo>
                <a:lnTo>
                  <a:pt x="68" y="50520"/>
                </a:lnTo>
                <a:lnTo>
                  <a:pt x="804934" y="47625"/>
                </a:lnTo>
                <a:lnTo>
                  <a:pt x="805036" y="76200"/>
                </a:lnTo>
                <a:lnTo>
                  <a:pt x="881096" y="37820"/>
                </a:lnTo>
                <a:lnTo>
                  <a:pt x="804757" y="0"/>
                </a:lnTo>
                <a:close/>
              </a:path>
            </a:pathLst>
          </a:custGeom>
          <a:solidFill>
            <a:srgbClr val="F29304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3" name="object 93"/>
          <p:cNvSpPr/>
          <p:nvPr/>
        </p:nvSpPr>
        <p:spPr>
          <a:xfrm>
            <a:off x="795304" y="1044854"/>
            <a:ext cx="883285" cy="76200"/>
          </a:xfrm>
          <a:custGeom>
            <a:avLst/>
            <a:gdLst/>
            <a:ahLst/>
            <a:cxnLst/>
            <a:rect l="l" t="t" r="r" b="b"/>
            <a:pathLst>
              <a:path w="883285" h="76200">
                <a:moveTo>
                  <a:pt x="806344" y="0"/>
                </a:moveTo>
                <a:lnTo>
                  <a:pt x="806446" y="28575"/>
                </a:lnTo>
                <a:lnTo>
                  <a:pt x="0" y="31470"/>
                </a:lnTo>
                <a:lnTo>
                  <a:pt x="68" y="50520"/>
                </a:lnTo>
                <a:lnTo>
                  <a:pt x="806522" y="47625"/>
                </a:lnTo>
                <a:lnTo>
                  <a:pt x="806623" y="76200"/>
                </a:lnTo>
                <a:lnTo>
                  <a:pt x="882684" y="37820"/>
                </a:lnTo>
                <a:lnTo>
                  <a:pt x="806344" y="0"/>
                </a:lnTo>
                <a:close/>
              </a:path>
            </a:pathLst>
          </a:custGeom>
          <a:solidFill>
            <a:srgbClr val="F29304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4" name="object 94"/>
          <p:cNvSpPr/>
          <p:nvPr/>
        </p:nvSpPr>
        <p:spPr>
          <a:xfrm>
            <a:off x="815941" y="1300441"/>
            <a:ext cx="883285" cy="76200"/>
          </a:xfrm>
          <a:custGeom>
            <a:avLst/>
            <a:gdLst/>
            <a:ahLst/>
            <a:cxnLst/>
            <a:rect l="l" t="t" r="r" b="b"/>
            <a:pathLst>
              <a:path w="883285" h="76200">
                <a:moveTo>
                  <a:pt x="806344" y="0"/>
                </a:moveTo>
                <a:lnTo>
                  <a:pt x="806446" y="28575"/>
                </a:lnTo>
                <a:lnTo>
                  <a:pt x="0" y="31470"/>
                </a:lnTo>
                <a:lnTo>
                  <a:pt x="68" y="50520"/>
                </a:lnTo>
                <a:lnTo>
                  <a:pt x="806522" y="47625"/>
                </a:lnTo>
                <a:lnTo>
                  <a:pt x="806623" y="76200"/>
                </a:lnTo>
                <a:lnTo>
                  <a:pt x="882684" y="37820"/>
                </a:lnTo>
                <a:lnTo>
                  <a:pt x="806344" y="0"/>
                </a:lnTo>
                <a:close/>
              </a:path>
            </a:pathLst>
          </a:custGeom>
          <a:solidFill>
            <a:srgbClr val="F29304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5" name="object 95"/>
          <p:cNvSpPr txBox="1"/>
          <p:nvPr/>
        </p:nvSpPr>
        <p:spPr>
          <a:xfrm>
            <a:off x="5749926" y="1921700"/>
            <a:ext cx="1031875" cy="34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997" marR="5080" indent="-114297">
              <a:lnSpc>
                <a:spcPct val="127299"/>
              </a:lnSpc>
              <a:spcBef>
                <a:spcPts val="100"/>
              </a:spcBef>
              <a:tabLst>
                <a:tab pos="182876" algn="l"/>
                <a:tab pos="1018514" algn="l"/>
              </a:tabLst>
            </a:pPr>
            <a:r>
              <a:rPr sz="900" u="heavy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Times New Roman"/>
                <a:cs typeface="Times New Roman"/>
              </a:rPr>
              <a:t> 		</a:t>
            </a:r>
            <a:r>
              <a:rPr sz="900" u="heavy" spc="-5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Amazon</a:t>
            </a:r>
            <a:r>
              <a:rPr sz="900" u="heavy" spc="-75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 </a:t>
            </a:r>
            <a:r>
              <a:rPr sz="900" u="heavy" spc="-5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Glue </a:t>
            </a:r>
            <a:r>
              <a:rPr sz="900" u="heavy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	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Clusterless</a:t>
            </a:r>
            <a:r>
              <a:rPr sz="900" spc="-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ETL</a:t>
            </a:r>
            <a:endParaRPr sz="9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438775" y="1762772"/>
            <a:ext cx="354330" cy="167640"/>
          </a:xfrm>
          <a:custGeom>
            <a:avLst/>
            <a:gdLst/>
            <a:ahLst/>
            <a:cxnLst/>
            <a:rect l="l" t="t" r="r" b="b"/>
            <a:pathLst>
              <a:path w="354329" h="167639">
                <a:moveTo>
                  <a:pt x="295783" y="110451"/>
                </a:moveTo>
                <a:lnTo>
                  <a:pt x="294767" y="100977"/>
                </a:lnTo>
                <a:lnTo>
                  <a:pt x="75247" y="124587"/>
                </a:lnTo>
                <a:lnTo>
                  <a:pt x="71691" y="91440"/>
                </a:lnTo>
                <a:lnTo>
                  <a:pt x="0" y="137464"/>
                </a:lnTo>
                <a:lnTo>
                  <a:pt x="79832" y="167195"/>
                </a:lnTo>
                <a:lnTo>
                  <a:pt x="76276" y="134048"/>
                </a:lnTo>
                <a:lnTo>
                  <a:pt x="295783" y="110451"/>
                </a:lnTo>
                <a:close/>
              </a:path>
              <a:path w="354329" h="167639">
                <a:moveTo>
                  <a:pt x="354012" y="26339"/>
                </a:moveTo>
                <a:lnTo>
                  <a:pt x="272986" y="0"/>
                </a:lnTo>
                <a:lnTo>
                  <a:pt x="277952" y="32969"/>
                </a:lnTo>
                <a:lnTo>
                  <a:pt x="26276" y="70853"/>
                </a:lnTo>
                <a:lnTo>
                  <a:pt x="27698" y="80264"/>
                </a:lnTo>
                <a:lnTo>
                  <a:pt x="279374" y="42392"/>
                </a:lnTo>
                <a:lnTo>
                  <a:pt x="284327" y="75361"/>
                </a:lnTo>
                <a:lnTo>
                  <a:pt x="354012" y="26339"/>
                </a:lnTo>
                <a:close/>
              </a:path>
            </a:pathLst>
          </a:custGeom>
          <a:solidFill>
            <a:srgbClr val="49A8F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7" name="object 97"/>
          <p:cNvSpPr txBox="1"/>
          <p:nvPr/>
        </p:nvSpPr>
        <p:spPr>
          <a:xfrm>
            <a:off x="2570950" y="573278"/>
            <a:ext cx="10864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900" spc="-4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ElastiCache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533650" y="652654"/>
            <a:ext cx="2310130" cy="28276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41948" marR="5080" indent="-429884">
              <a:lnSpc>
                <a:spcPts val="990"/>
              </a:lnSpc>
              <a:spcBef>
                <a:spcPts val="204"/>
              </a:spcBef>
              <a:tabLst>
                <a:tab pos="1201390" algn="l"/>
              </a:tabLst>
            </a:pPr>
            <a:r>
              <a:rPr sz="900" u="heavy" dirty="0">
                <a:solidFill>
                  <a:srgbClr val="474746"/>
                </a:solidFill>
                <a:uFill>
                  <a:solidFill>
                    <a:srgbClr val="474746"/>
                  </a:solidFill>
                </a:uFill>
                <a:latin typeface="Times New Roman"/>
                <a:cs typeface="Times New Roman"/>
              </a:rPr>
              <a:t> 		</a:t>
            </a:r>
            <a:r>
              <a:rPr sz="900" dirty="0">
                <a:solidFill>
                  <a:srgbClr val="474746"/>
                </a:solidFill>
                <a:latin typeface="Times New Roman"/>
                <a:cs typeface="Times New Roman"/>
              </a:rPr>
              <a:t> </a:t>
            </a:r>
            <a:r>
              <a:rPr sz="900" spc="75" dirty="0">
                <a:solidFill>
                  <a:srgbClr val="474746"/>
                </a:solidFill>
                <a:latin typeface="Times New Roman"/>
                <a:cs typeface="Times New Roman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Relational</a:t>
            </a:r>
            <a:r>
              <a:rPr sz="900" spc="-5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Database  Redis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665413" y="120651"/>
            <a:ext cx="6416675" cy="1576705"/>
            <a:chOff x="2665412" y="120650"/>
            <a:chExt cx="6416675" cy="1576705"/>
          </a:xfrm>
        </p:grpSpPr>
        <p:sp>
          <p:nvSpPr>
            <p:cNvPr id="100" name="object 100"/>
            <p:cNvSpPr/>
            <p:nvPr/>
          </p:nvSpPr>
          <p:spPr>
            <a:xfrm>
              <a:off x="2665412" y="120650"/>
              <a:ext cx="823912" cy="51593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454222" y="858634"/>
              <a:ext cx="208140" cy="20657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352800" y="855662"/>
              <a:ext cx="259079" cy="245110"/>
            </a:xfrm>
            <a:custGeom>
              <a:avLst/>
              <a:gdLst/>
              <a:ahLst/>
              <a:cxnLst/>
              <a:rect l="l" t="t" r="r" b="b"/>
              <a:pathLst>
                <a:path w="259079" h="245109">
                  <a:moveTo>
                    <a:pt x="0" y="0"/>
                  </a:moveTo>
                  <a:lnTo>
                    <a:pt x="29248" y="80010"/>
                  </a:lnTo>
                  <a:lnTo>
                    <a:pt x="52133" y="55778"/>
                  </a:lnTo>
                  <a:lnTo>
                    <a:pt x="252323" y="244767"/>
                  </a:lnTo>
                  <a:lnTo>
                    <a:pt x="258851" y="237832"/>
                  </a:lnTo>
                  <a:lnTo>
                    <a:pt x="58674" y="48844"/>
                  </a:lnTo>
                  <a:lnTo>
                    <a:pt x="81559" y="2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A8F2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424317" y="392112"/>
              <a:ext cx="626019" cy="17940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478837" y="816263"/>
              <a:ext cx="602975" cy="2071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361362" y="1081680"/>
              <a:ext cx="671852" cy="29856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613775" y="1366837"/>
              <a:ext cx="331787" cy="33020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475537" y="268287"/>
              <a:ext cx="704850" cy="31432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5972175" y="2903728"/>
            <a:ext cx="774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Deep</a:t>
            </a:r>
            <a:r>
              <a:rPr sz="9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Learning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963450" y="2711640"/>
            <a:ext cx="7943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GPU</a:t>
            </a:r>
            <a:r>
              <a:rPr sz="900" spc="-5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Instances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5284787" y="2105775"/>
            <a:ext cx="1764030" cy="795020"/>
            <a:chOff x="5284787" y="2105774"/>
            <a:chExt cx="1764030" cy="795020"/>
          </a:xfrm>
        </p:grpSpPr>
        <p:sp>
          <p:nvSpPr>
            <p:cNvPr id="111" name="object 111"/>
            <p:cNvSpPr/>
            <p:nvPr/>
          </p:nvSpPr>
          <p:spPr>
            <a:xfrm>
              <a:off x="5284787" y="2105774"/>
              <a:ext cx="603250" cy="407034"/>
            </a:xfrm>
            <a:custGeom>
              <a:avLst/>
              <a:gdLst/>
              <a:ahLst/>
              <a:cxnLst/>
              <a:rect l="l" t="t" r="r" b="b"/>
              <a:pathLst>
                <a:path w="603250" h="407035">
                  <a:moveTo>
                    <a:pt x="515327" y="398462"/>
                  </a:moveTo>
                  <a:lnTo>
                    <a:pt x="66725" y="110972"/>
                  </a:lnTo>
                  <a:lnTo>
                    <a:pt x="84709" y="82905"/>
                  </a:lnTo>
                  <a:lnTo>
                    <a:pt x="0" y="73863"/>
                  </a:lnTo>
                  <a:lnTo>
                    <a:pt x="43599" y="147053"/>
                  </a:lnTo>
                  <a:lnTo>
                    <a:pt x="61582" y="118986"/>
                  </a:lnTo>
                  <a:lnTo>
                    <a:pt x="510197" y="406488"/>
                  </a:lnTo>
                  <a:lnTo>
                    <a:pt x="515327" y="398462"/>
                  </a:lnTo>
                  <a:close/>
                </a:path>
                <a:path w="603250" h="407035">
                  <a:moveTo>
                    <a:pt x="603250" y="361200"/>
                  </a:moveTo>
                  <a:lnTo>
                    <a:pt x="559663" y="287997"/>
                  </a:lnTo>
                  <a:lnTo>
                    <a:pt x="541667" y="316064"/>
                  </a:lnTo>
                  <a:lnTo>
                    <a:pt x="48602" y="0"/>
                  </a:lnTo>
                  <a:lnTo>
                    <a:pt x="43472" y="8026"/>
                  </a:lnTo>
                  <a:lnTo>
                    <a:pt x="536524" y="324091"/>
                  </a:lnTo>
                  <a:lnTo>
                    <a:pt x="518541" y="352158"/>
                  </a:lnTo>
                  <a:lnTo>
                    <a:pt x="603250" y="361200"/>
                  </a:lnTo>
                  <a:close/>
                </a:path>
              </a:pathLst>
            </a:custGeom>
            <a:solidFill>
              <a:srgbClr val="49A8F2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865812" y="2890837"/>
              <a:ext cx="1176655" cy="3175"/>
            </a:xfrm>
            <a:custGeom>
              <a:avLst/>
              <a:gdLst/>
              <a:ahLst/>
              <a:cxnLst/>
              <a:rect l="l" t="t" r="r" b="b"/>
              <a:pathLst>
                <a:path w="1176654" h="3175">
                  <a:moveTo>
                    <a:pt x="0" y="3175"/>
                  </a:moveTo>
                  <a:lnTo>
                    <a:pt x="1176340" y="0"/>
                  </a:lnTo>
                </a:path>
              </a:pathLst>
            </a:custGeom>
            <a:ln w="127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954712" y="2265362"/>
              <a:ext cx="534987" cy="46672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274002" y="3640985"/>
            <a:ext cx="149098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5" dirty="0">
                <a:solidFill>
                  <a:srgbClr val="474746"/>
                </a:solidFill>
                <a:latin typeface="Arial"/>
                <a:cs typeface="Arial"/>
              </a:rPr>
              <a:t>AWS</a:t>
            </a:r>
            <a:endParaRPr sz="2800">
              <a:latin typeface="Arial"/>
              <a:cs typeface="Arial"/>
            </a:endParaRPr>
          </a:p>
          <a:p>
            <a:pPr marL="12700" marR="5080">
              <a:spcBef>
                <a:spcPts val="5"/>
              </a:spcBef>
            </a:pPr>
            <a:r>
              <a:rPr sz="2800" b="1" spc="-5" dirty="0">
                <a:solidFill>
                  <a:srgbClr val="474746"/>
                </a:solidFill>
                <a:latin typeface="Arial"/>
                <a:cs typeface="Arial"/>
              </a:rPr>
              <a:t>Big </a:t>
            </a:r>
            <a:r>
              <a:rPr sz="2800" b="1" dirty="0">
                <a:solidFill>
                  <a:srgbClr val="474746"/>
                </a:solidFill>
                <a:latin typeface="Arial"/>
                <a:cs typeface="Arial"/>
              </a:rPr>
              <a:t>Data  </a:t>
            </a:r>
            <a:r>
              <a:rPr sz="2800" b="1" spc="-5" dirty="0">
                <a:solidFill>
                  <a:srgbClr val="474746"/>
                </a:solidFill>
                <a:latin typeface="Arial"/>
                <a:cs typeface="Arial"/>
              </a:rPr>
              <a:t>S</a:t>
            </a:r>
            <a:r>
              <a:rPr sz="2800" b="1" spc="5" dirty="0">
                <a:solidFill>
                  <a:srgbClr val="474746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474746"/>
                </a:solidFill>
                <a:latin typeface="Arial"/>
                <a:cs typeface="Arial"/>
              </a:rPr>
              <a:t>r</a:t>
            </a:r>
            <a:r>
              <a:rPr sz="2800" b="1" spc="5" dirty="0">
                <a:solidFill>
                  <a:srgbClr val="474746"/>
                </a:solidFill>
                <a:latin typeface="Arial"/>
                <a:cs typeface="Arial"/>
              </a:rPr>
              <a:t>v</a:t>
            </a:r>
            <a:r>
              <a:rPr sz="2800" b="1" spc="-5" dirty="0">
                <a:solidFill>
                  <a:srgbClr val="474746"/>
                </a:solidFill>
                <a:latin typeface="Arial"/>
                <a:cs typeface="Arial"/>
              </a:rPr>
              <a:t>i</a:t>
            </a:r>
            <a:r>
              <a:rPr sz="2800" b="1" spc="5" dirty="0">
                <a:solidFill>
                  <a:srgbClr val="474746"/>
                </a:solidFill>
                <a:latin typeface="Arial"/>
                <a:cs typeface="Arial"/>
              </a:rPr>
              <a:t>ce</a:t>
            </a:r>
            <a:r>
              <a:rPr sz="2800" b="1" dirty="0">
                <a:solidFill>
                  <a:srgbClr val="474746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09013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97576"/>
            <a:ext cx="474599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ML Process: Model</a:t>
            </a:r>
            <a:r>
              <a:rPr spc="-114" dirty="0"/>
              <a:t> </a:t>
            </a:r>
            <a:r>
              <a:rPr spc="-25" dirty="0"/>
              <a:t>Training</a:t>
            </a:r>
          </a:p>
        </p:txBody>
      </p:sp>
      <p:sp>
        <p:nvSpPr>
          <p:cNvPr id="3" name="object 3"/>
          <p:cNvSpPr/>
          <p:nvPr/>
        </p:nvSpPr>
        <p:spPr>
          <a:xfrm>
            <a:off x="3196831" y="3191637"/>
            <a:ext cx="1236980" cy="412115"/>
          </a:xfrm>
          <a:custGeom>
            <a:avLst/>
            <a:gdLst/>
            <a:ahLst/>
            <a:cxnLst/>
            <a:rect l="l" t="t" r="r" b="b"/>
            <a:pathLst>
              <a:path w="1236979" h="412114">
                <a:moveTo>
                  <a:pt x="0" y="68670"/>
                </a:moveTo>
                <a:lnTo>
                  <a:pt x="5396" y="41941"/>
                </a:lnTo>
                <a:lnTo>
                  <a:pt x="20113" y="20113"/>
                </a:lnTo>
                <a:lnTo>
                  <a:pt x="41941" y="5396"/>
                </a:lnTo>
                <a:lnTo>
                  <a:pt x="68670" y="0"/>
                </a:lnTo>
                <a:lnTo>
                  <a:pt x="1167820" y="0"/>
                </a:lnTo>
                <a:lnTo>
                  <a:pt x="1194547" y="5396"/>
                </a:lnTo>
                <a:lnTo>
                  <a:pt x="1216375" y="20113"/>
                </a:lnTo>
                <a:lnTo>
                  <a:pt x="1231093" y="41941"/>
                </a:lnTo>
                <a:lnTo>
                  <a:pt x="1236490" y="68670"/>
                </a:lnTo>
                <a:lnTo>
                  <a:pt x="1236490" y="343345"/>
                </a:lnTo>
                <a:lnTo>
                  <a:pt x="1231093" y="370075"/>
                </a:lnTo>
                <a:lnTo>
                  <a:pt x="1216375" y="391902"/>
                </a:lnTo>
                <a:lnTo>
                  <a:pt x="1194547" y="406619"/>
                </a:lnTo>
                <a:lnTo>
                  <a:pt x="1167820" y="412016"/>
                </a:lnTo>
                <a:lnTo>
                  <a:pt x="68670" y="412016"/>
                </a:lnTo>
                <a:lnTo>
                  <a:pt x="41941" y="406619"/>
                </a:lnTo>
                <a:lnTo>
                  <a:pt x="20113" y="391902"/>
                </a:lnTo>
                <a:lnTo>
                  <a:pt x="5396" y="370075"/>
                </a:lnTo>
                <a:lnTo>
                  <a:pt x="0" y="343345"/>
                </a:lnTo>
                <a:lnTo>
                  <a:pt x="0" y="68670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3232480" y="3232303"/>
            <a:ext cx="11874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Visualization</a:t>
            </a:r>
            <a:r>
              <a:rPr sz="1000" spc="-1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Analysis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34158" y="824725"/>
            <a:ext cx="3350260" cy="1005840"/>
            <a:chOff x="1134157" y="824725"/>
            <a:chExt cx="3350260" cy="1005840"/>
          </a:xfrm>
        </p:grpSpPr>
        <p:sp>
          <p:nvSpPr>
            <p:cNvPr id="6" name="object 6"/>
            <p:cNvSpPr/>
            <p:nvPr/>
          </p:nvSpPr>
          <p:spPr>
            <a:xfrm>
              <a:off x="3243008" y="1539709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1138919" y="1539709"/>
              <a:ext cx="1338580" cy="285750"/>
            </a:xfrm>
            <a:custGeom>
              <a:avLst/>
              <a:gdLst/>
              <a:ahLst/>
              <a:cxnLst/>
              <a:rect l="l" t="t" r="r" b="b"/>
              <a:pathLst>
                <a:path w="1338580" h="285750">
                  <a:moveTo>
                    <a:pt x="0" y="47626"/>
                  </a:moveTo>
                  <a:lnTo>
                    <a:pt x="3742" y="29088"/>
                  </a:lnTo>
                  <a:lnTo>
                    <a:pt x="13949" y="13949"/>
                  </a:lnTo>
                  <a:lnTo>
                    <a:pt x="29088" y="3742"/>
                  </a:lnTo>
                  <a:lnTo>
                    <a:pt x="47626" y="0"/>
                  </a:lnTo>
                  <a:lnTo>
                    <a:pt x="1290670" y="0"/>
                  </a:lnTo>
                  <a:lnTo>
                    <a:pt x="1309212" y="3742"/>
                  </a:lnTo>
                  <a:lnTo>
                    <a:pt x="1324352" y="13949"/>
                  </a:lnTo>
                  <a:lnTo>
                    <a:pt x="1334558" y="29088"/>
                  </a:lnTo>
                  <a:lnTo>
                    <a:pt x="1338300" y="47626"/>
                  </a:lnTo>
                  <a:lnTo>
                    <a:pt x="1338300" y="238124"/>
                  </a:lnTo>
                  <a:lnTo>
                    <a:pt x="1334558" y="256662"/>
                  </a:lnTo>
                  <a:lnTo>
                    <a:pt x="1324352" y="271800"/>
                  </a:lnTo>
                  <a:lnTo>
                    <a:pt x="1309212" y="282007"/>
                  </a:lnTo>
                  <a:lnTo>
                    <a:pt x="1290670" y="285750"/>
                  </a:lnTo>
                  <a:lnTo>
                    <a:pt x="47626" y="285750"/>
                  </a:lnTo>
                  <a:lnTo>
                    <a:pt x="29088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1664093" y="824725"/>
              <a:ext cx="275590" cy="275590"/>
            </a:xfrm>
            <a:custGeom>
              <a:avLst/>
              <a:gdLst/>
              <a:ahLst/>
              <a:cxnLst/>
              <a:rect l="l" t="t" r="r" b="b"/>
              <a:pathLst>
                <a:path w="275589" h="275590">
                  <a:moveTo>
                    <a:pt x="137718" y="0"/>
                  </a:moveTo>
                  <a:lnTo>
                    <a:pt x="94188" y="7020"/>
                  </a:lnTo>
                  <a:lnTo>
                    <a:pt x="56383" y="26571"/>
                  </a:lnTo>
                  <a:lnTo>
                    <a:pt x="26571" y="56383"/>
                  </a:lnTo>
                  <a:lnTo>
                    <a:pt x="7020" y="94188"/>
                  </a:lnTo>
                  <a:lnTo>
                    <a:pt x="0" y="137718"/>
                  </a:lnTo>
                  <a:lnTo>
                    <a:pt x="7020" y="181248"/>
                  </a:lnTo>
                  <a:lnTo>
                    <a:pt x="26571" y="219053"/>
                  </a:lnTo>
                  <a:lnTo>
                    <a:pt x="56383" y="248865"/>
                  </a:lnTo>
                  <a:lnTo>
                    <a:pt x="94188" y="268416"/>
                  </a:lnTo>
                  <a:lnTo>
                    <a:pt x="137718" y="275437"/>
                  </a:lnTo>
                  <a:lnTo>
                    <a:pt x="181248" y="268416"/>
                  </a:lnTo>
                  <a:lnTo>
                    <a:pt x="219053" y="248865"/>
                  </a:lnTo>
                  <a:lnTo>
                    <a:pt x="248865" y="219053"/>
                  </a:lnTo>
                  <a:lnTo>
                    <a:pt x="268416" y="181248"/>
                  </a:lnTo>
                  <a:lnTo>
                    <a:pt x="275437" y="137718"/>
                  </a:lnTo>
                  <a:lnTo>
                    <a:pt x="268416" y="94188"/>
                  </a:lnTo>
                  <a:lnTo>
                    <a:pt x="248865" y="56383"/>
                  </a:lnTo>
                  <a:lnTo>
                    <a:pt x="219053" y="26571"/>
                  </a:lnTo>
                  <a:lnTo>
                    <a:pt x="181248" y="7020"/>
                  </a:lnTo>
                  <a:lnTo>
                    <a:pt x="137718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83775" y="2075981"/>
            <a:ext cx="95758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000" spc="-9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Integration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06495" y="2042453"/>
            <a:ext cx="1247775" cy="900430"/>
            <a:chOff x="3206495" y="2042452"/>
            <a:chExt cx="1247775" cy="900430"/>
          </a:xfrm>
        </p:grpSpPr>
        <p:sp>
          <p:nvSpPr>
            <p:cNvPr id="11" name="object 11"/>
            <p:cNvSpPr/>
            <p:nvPr/>
          </p:nvSpPr>
          <p:spPr>
            <a:xfrm>
              <a:off x="3211258" y="2047214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2922" y="2525534"/>
              <a:ext cx="1236980" cy="412115"/>
            </a:xfrm>
            <a:custGeom>
              <a:avLst/>
              <a:gdLst/>
              <a:ahLst/>
              <a:cxnLst/>
              <a:rect l="l" t="t" r="r" b="b"/>
              <a:pathLst>
                <a:path w="1236979" h="412114">
                  <a:moveTo>
                    <a:pt x="0" y="68670"/>
                  </a:moveTo>
                  <a:lnTo>
                    <a:pt x="5396" y="41941"/>
                  </a:lnTo>
                  <a:lnTo>
                    <a:pt x="20113" y="20113"/>
                  </a:lnTo>
                  <a:lnTo>
                    <a:pt x="41941" y="5396"/>
                  </a:lnTo>
                  <a:lnTo>
                    <a:pt x="68670" y="0"/>
                  </a:lnTo>
                  <a:lnTo>
                    <a:pt x="1167820" y="0"/>
                  </a:lnTo>
                  <a:lnTo>
                    <a:pt x="1194547" y="5396"/>
                  </a:lnTo>
                  <a:lnTo>
                    <a:pt x="1216375" y="20113"/>
                  </a:lnTo>
                  <a:lnTo>
                    <a:pt x="1231093" y="41941"/>
                  </a:lnTo>
                  <a:lnTo>
                    <a:pt x="1236490" y="68670"/>
                  </a:lnTo>
                  <a:lnTo>
                    <a:pt x="1236490" y="343345"/>
                  </a:lnTo>
                  <a:lnTo>
                    <a:pt x="1231093" y="370075"/>
                  </a:lnTo>
                  <a:lnTo>
                    <a:pt x="1216375" y="391902"/>
                  </a:lnTo>
                  <a:lnTo>
                    <a:pt x="1194547" y="406619"/>
                  </a:lnTo>
                  <a:lnTo>
                    <a:pt x="1167820" y="412016"/>
                  </a:lnTo>
                  <a:lnTo>
                    <a:pt x="68670" y="412016"/>
                  </a:lnTo>
                  <a:lnTo>
                    <a:pt x="41941" y="406619"/>
                  </a:lnTo>
                  <a:lnTo>
                    <a:pt x="20113" y="391902"/>
                  </a:lnTo>
                  <a:lnTo>
                    <a:pt x="5396" y="370075"/>
                  </a:lnTo>
                  <a:lnTo>
                    <a:pt x="0" y="343345"/>
                  </a:lnTo>
                  <a:lnTo>
                    <a:pt x="0" y="68670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261272" y="2566201"/>
            <a:ext cx="1117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Preparation</a:t>
            </a:r>
            <a:r>
              <a:rPr sz="1000" spc="-1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Cleaning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7517" y="2486342"/>
            <a:ext cx="1236980" cy="285750"/>
          </a:xfrm>
          <a:custGeom>
            <a:avLst/>
            <a:gdLst/>
            <a:ahLst/>
            <a:cxnLst/>
            <a:rect l="l" t="t" r="r" b="b"/>
            <a:pathLst>
              <a:path w="1236979" h="285750">
                <a:moveTo>
                  <a:pt x="0" y="47626"/>
                </a:moveTo>
                <a:lnTo>
                  <a:pt x="3742" y="29087"/>
                </a:lnTo>
                <a:lnTo>
                  <a:pt x="13949" y="13949"/>
                </a:lnTo>
                <a:lnTo>
                  <a:pt x="29087" y="3742"/>
                </a:lnTo>
                <a:lnTo>
                  <a:pt x="47625" y="0"/>
                </a:lnTo>
                <a:lnTo>
                  <a:pt x="1188860" y="0"/>
                </a:lnTo>
                <a:lnTo>
                  <a:pt x="1207402" y="3742"/>
                </a:lnTo>
                <a:lnTo>
                  <a:pt x="1222541" y="13949"/>
                </a:lnTo>
                <a:lnTo>
                  <a:pt x="1232748" y="29087"/>
                </a:lnTo>
                <a:lnTo>
                  <a:pt x="1236490" y="47626"/>
                </a:lnTo>
                <a:lnTo>
                  <a:pt x="1236490" y="238124"/>
                </a:lnTo>
                <a:lnTo>
                  <a:pt x="1232748" y="256662"/>
                </a:lnTo>
                <a:lnTo>
                  <a:pt x="1222541" y="271800"/>
                </a:lnTo>
                <a:lnTo>
                  <a:pt x="1207402" y="282007"/>
                </a:lnTo>
                <a:lnTo>
                  <a:pt x="1188860" y="285750"/>
                </a:lnTo>
                <a:lnTo>
                  <a:pt x="47625" y="285750"/>
                </a:lnTo>
                <a:lnTo>
                  <a:pt x="29087" y="282007"/>
                </a:lnTo>
                <a:lnTo>
                  <a:pt x="13949" y="271800"/>
                </a:lnTo>
                <a:lnTo>
                  <a:pt x="3742" y="256662"/>
                </a:lnTo>
                <a:lnTo>
                  <a:pt x="0" y="238124"/>
                </a:lnTo>
                <a:lnTo>
                  <a:pt x="0" y="47626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object 15"/>
          <p:cNvSpPr txBox="1"/>
          <p:nvPr/>
        </p:nvSpPr>
        <p:spPr>
          <a:xfrm>
            <a:off x="4837913" y="2522868"/>
            <a:ext cx="118173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10" dirty="0">
                <a:solidFill>
                  <a:srgbClr val="474746"/>
                </a:solidFill>
                <a:latin typeface="Trebuchet MS"/>
                <a:cs typeface="Trebuchet MS"/>
              </a:rPr>
              <a:t>Feature</a:t>
            </a:r>
            <a:r>
              <a:rPr sz="10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Engineering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40860" y="2970619"/>
            <a:ext cx="1236980" cy="428625"/>
          </a:xfrm>
          <a:custGeom>
            <a:avLst/>
            <a:gdLst/>
            <a:ahLst/>
            <a:cxnLst/>
            <a:rect l="l" t="t" r="r" b="b"/>
            <a:pathLst>
              <a:path w="1236979" h="428625">
                <a:moveTo>
                  <a:pt x="0" y="71351"/>
                </a:moveTo>
                <a:lnTo>
                  <a:pt x="5607" y="43578"/>
                </a:lnTo>
                <a:lnTo>
                  <a:pt x="20898" y="20898"/>
                </a:lnTo>
                <a:lnTo>
                  <a:pt x="43577" y="5607"/>
                </a:lnTo>
                <a:lnTo>
                  <a:pt x="71351" y="0"/>
                </a:lnTo>
                <a:lnTo>
                  <a:pt x="1165140" y="0"/>
                </a:lnTo>
                <a:lnTo>
                  <a:pt x="1192910" y="5607"/>
                </a:lnTo>
                <a:lnTo>
                  <a:pt x="1215590" y="20898"/>
                </a:lnTo>
                <a:lnTo>
                  <a:pt x="1230882" y="43578"/>
                </a:lnTo>
                <a:lnTo>
                  <a:pt x="1236490" y="71351"/>
                </a:lnTo>
                <a:lnTo>
                  <a:pt x="1236490" y="356748"/>
                </a:lnTo>
                <a:lnTo>
                  <a:pt x="1230882" y="384521"/>
                </a:lnTo>
                <a:lnTo>
                  <a:pt x="1215590" y="407200"/>
                </a:lnTo>
                <a:lnTo>
                  <a:pt x="1192910" y="422492"/>
                </a:lnTo>
                <a:lnTo>
                  <a:pt x="1165140" y="428099"/>
                </a:lnTo>
                <a:lnTo>
                  <a:pt x="71351" y="428099"/>
                </a:lnTo>
                <a:lnTo>
                  <a:pt x="43577" y="422492"/>
                </a:lnTo>
                <a:lnTo>
                  <a:pt x="20898" y="407200"/>
                </a:lnTo>
                <a:lnTo>
                  <a:pt x="5607" y="384521"/>
                </a:lnTo>
                <a:lnTo>
                  <a:pt x="0" y="356748"/>
                </a:lnTo>
                <a:lnTo>
                  <a:pt x="0" y="71351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object 17"/>
          <p:cNvSpPr txBox="1"/>
          <p:nvPr/>
        </p:nvSpPr>
        <p:spPr>
          <a:xfrm>
            <a:off x="4900626" y="3009202"/>
            <a:ext cx="10598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Training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Parameter</a:t>
            </a:r>
            <a:r>
              <a:rPr sz="10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474746"/>
                </a:solidFill>
                <a:latin typeface="Trebuchet MS"/>
                <a:cs typeface="Trebuchet MS"/>
              </a:rPr>
              <a:t>Tuning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39880" y="3603650"/>
            <a:ext cx="1236980" cy="285750"/>
          </a:xfrm>
          <a:custGeom>
            <a:avLst/>
            <a:gdLst/>
            <a:ahLst/>
            <a:cxnLst/>
            <a:rect l="l" t="t" r="r" b="b"/>
            <a:pathLst>
              <a:path w="1236979" h="285750">
                <a:moveTo>
                  <a:pt x="0" y="47626"/>
                </a:moveTo>
                <a:lnTo>
                  <a:pt x="3742" y="29087"/>
                </a:lnTo>
                <a:lnTo>
                  <a:pt x="13949" y="13949"/>
                </a:lnTo>
                <a:lnTo>
                  <a:pt x="29087" y="3742"/>
                </a:lnTo>
                <a:lnTo>
                  <a:pt x="47625" y="0"/>
                </a:lnTo>
                <a:lnTo>
                  <a:pt x="1188860" y="0"/>
                </a:lnTo>
                <a:lnTo>
                  <a:pt x="1207402" y="3742"/>
                </a:lnTo>
                <a:lnTo>
                  <a:pt x="1222541" y="13949"/>
                </a:lnTo>
                <a:lnTo>
                  <a:pt x="1232748" y="29087"/>
                </a:lnTo>
                <a:lnTo>
                  <a:pt x="1236490" y="47626"/>
                </a:lnTo>
                <a:lnTo>
                  <a:pt x="1236490" y="238124"/>
                </a:lnTo>
                <a:lnTo>
                  <a:pt x="1232748" y="256662"/>
                </a:lnTo>
                <a:lnTo>
                  <a:pt x="1222541" y="271800"/>
                </a:lnTo>
                <a:lnTo>
                  <a:pt x="1207402" y="282007"/>
                </a:lnTo>
                <a:lnTo>
                  <a:pt x="1188860" y="285750"/>
                </a:lnTo>
                <a:lnTo>
                  <a:pt x="47625" y="285750"/>
                </a:lnTo>
                <a:lnTo>
                  <a:pt x="29087" y="282007"/>
                </a:lnTo>
                <a:lnTo>
                  <a:pt x="13949" y="271800"/>
                </a:lnTo>
                <a:lnTo>
                  <a:pt x="3742" y="256662"/>
                </a:lnTo>
                <a:lnTo>
                  <a:pt x="0" y="238124"/>
                </a:lnTo>
                <a:lnTo>
                  <a:pt x="0" y="47626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object 19"/>
          <p:cNvSpPr txBox="1"/>
          <p:nvPr/>
        </p:nvSpPr>
        <p:spPr>
          <a:xfrm>
            <a:off x="4969447" y="3653168"/>
            <a:ext cx="10242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10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Evaluation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15319" y="4216294"/>
            <a:ext cx="880744" cy="682625"/>
          </a:xfrm>
          <a:custGeom>
            <a:avLst/>
            <a:gdLst/>
            <a:ahLst/>
            <a:cxnLst/>
            <a:rect l="l" t="t" r="r" b="b"/>
            <a:pathLst>
              <a:path w="880745" h="682625">
                <a:moveTo>
                  <a:pt x="0" y="341246"/>
                </a:moveTo>
                <a:lnTo>
                  <a:pt x="440115" y="0"/>
                </a:lnTo>
                <a:lnTo>
                  <a:pt x="880231" y="341246"/>
                </a:lnTo>
                <a:lnTo>
                  <a:pt x="440115" y="682492"/>
                </a:lnTo>
                <a:lnTo>
                  <a:pt x="0" y="341246"/>
                </a:lnTo>
                <a:close/>
              </a:path>
            </a:pathLst>
          </a:custGeom>
          <a:ln w="9525">
            <a:solidFill>
              <a:srgbClr val="47474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object 21"/>
          <p:cNvSpPr txBox="1"/>
          <p:nvPr/>
        </p:nvSpPr>
        <p:spPr>
          <a:xfrm>
            <a:off x="5178882" y="4407251"/>
            <a:ext cx="6032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Are</a:t>
            </a:r>
            <a:r>
              <a:rPr sz="8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Business 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Goals</a:t>
            </a:r>
            <a:r>
              <a:rPr sz="8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met?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22960" y="3662502"/>
            <a:ext cx="1236980" cy="285750"/>
          </a:xfrm>
          <a:custGeom>
            <a:avLst/>
            <a:gdLst/>
            <a:ahLst/>
            <a:cxnLst/>
            <a:rect l="l" t="t" r="r" b="b"/>
            <a:pathLst>
              <a:path w="1236979" h="285750">
                <a:moveTo>
                  <a:pt x="0" y="47626"/>
                </a:moveTo>
                <a:lnTo>
                  <a:pt x="3742" y="29087"/>
                </a:lnTo>
                <a:lnTo>
                  <a:pt x="13949" y="13949"/>
                </a:lnTo>
                <a:lnTo>
                  <a:pt x="29087" y="3742"/>
                </a:lnTo>
                <a:lnTo>
                  <a:pt x="47625" y="0"/>
                </a:lnTo>
                <a:lnTo>
                  <a:pt x="1188860" y="0"/>
                </a:lnTo>
                <a:lnTo>
                  <a:pt x="1207402" y="3742"/>
                </a:lnTo>
                <a:lnTo>
                  <a:pt x="1222541" y="13949"/>
                </a:lnTo>
                <a:lnTo>
                  <a:pt x="1232748" y="29087"/>
                </a:lnTo>
                <a:lnTo>
                  <a:pt x="1236490" y="47626"/>
                </a:lnTo>
                <a:lnTo>
                  <a:pt x="1236490" y="238124"/>
                </a:lnTo>
                <a:lnTo>
                  <a:pt x="1232748" y="256662"/>
                </a:lnTo>
                <a:lnTo>
                  <a:pt x="1222541" y="271800"/>
                </a:lnTo>
                <a:lnTo>
                  <a:pt x="1207402" y="282007"/>
                </a:lnTo>
                <a:lnTo>
                  <a:pt x="1188860" y="285750"/>
                </a:lnTo>
                <a:lnTo>
                  <a:pt x="47625" y="285750"/>
                </a:lnTo>
                <a:lnTo>
                  <a:pt x="29087" y="282007"/>
                </a:lnTo>
                <a:lnTo>
                  <a:pt x="13949" y="271800"/>
                </a:lnTo>
                <a:lnTo>
                  <a:pt x="3742" y="256662"/>
                </a:lnTo>
                <a:lnTo>
                  <a:pt x="0" y="238124"/>
                </a:lnTo>
                <a:lnTo>
                  <a:pt x="0" y="47626"/>
                </a:lnTo>
                <a:close/>
              </a:path>
            </a:pathLst>
          </a:custGeom>
          <a:ln w="9525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object 23"/>
          <p:cNvSpPr txBox="1"/>
          <p:nvPr/>
        </p:nvSpPr>
        <p:spPr>
          <a:xfrm>
            <a:off x="6695377" y="3712007"/>
            <a:ext cx="112204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1000" spc="-9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Deployment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50470" y="2456473"/>
            <a:ext cx="2019300" cy="2174875"/>
            <a:chOff x="5850470" y="2456472"/>
            <a:chExt cx="2019300" cy="2174875"/>
          </a:xfrm>
        </p:grpSpPr>
        <p:sp>
          <p:nvSpPr>
            <p:cNvPr id="25" name="object 25"/>
            <p:cNvSpPr/>
            <p:nvPr/>
          </p:nvSpPr>
          <p:spPr>
            <a:xfrm>
              <a:off x="6628282" y="2461234"/>
              <a:ext cx="1236980" cy="428625"/>
            </a:xfrm>
            <a:custGeom>
              <a:avLst/>
              <a:gdLst/>
              <a:ahLst/>
              <a:cxnLst/>
              <a:rect l="l" t="t" r="r" b="b"/>
              <a:pathLst>
                <a:path w="1236979" h="428625">
                  <a:moveTo>
                    <a:pt x="0" y="71351"/>
                  </a:moveTo>
                  <a:lnTo>
                    <a:pt x="5607" y="43578"/>
                  </a:lnTo>
                  <a:lnTo>
                    <a:pt x="20898" y="20898"/>
                  </a:lnTo>
                  <a:lnTo>
                    <a:pt x="43577" y="5607"/>
                  </a:lnTo>
                  <a:lnTo>
                    <a:pt x="71351" y="0"/>
                  </a:lnTo>
                  <a:lnTo>
                    <a:pt x="1165140" y="0"/>
                  </a:lnTo>
                  <a:lnTo>
                    <a:pt x="1192910" y="5607"/>
                  </a:lnTo>
                  <a:lnTo>
                    <a:pt x="1215590" y="20898"/>
                  </a:lnTo>
                  <a:lnTo>
                    <a:pt x="1230882" y="43578"/>
                  </a:lnTo>
                  <a:lnTo>
                    <a:pt x="1236490" y="71351"/>
                  </a:lnTo>
                  <a:lnTo>
                    <a:pt x="1236490" y="356748"/>
                  </a:lnTo>
                  <a:lnTo>
                    <a:pt x="1230882" y="384521"/>
                  </a:lnTo>
                  <a:lnTo>
                    <a:pt x="1215590" y="407200"/>
                  </a:lnTo>
                  <a:lnTo>
                    <a:pt x="1192910" y="422492"/>
                  </a:lnTo>
                  <a:lnTo>
                    <a:pt x="1165140" y="428099"/>
                  </a:lnTo>
                  <a:lnTo>
                    <a:pt x="71351" y="428099"/>
                  </a:lnTo>
                  <a:lnTo>
                    <a:pt x="43577" y="422492"/>
                  </a:lnTo>
                  <a:lnTo>
                    <a:pt x="20898" y="407200"/>
                  </a:lnTo>
                  <a:lnTo>
                    <a:pt x="5607" y="384521"/>
                  </a:lnTo>
                  <a:lnTo>
                    <a:pt x="0" y="356748"/>
                  </a:lnTo>
                  <a:lnTo>
                    <a:pt x="0" y="71351"/>
                  </a:lnTo>
                  <a:close/>
                </a:path>
              </a:pathLst>
            </a:custGeom>
            <a:ln w="9525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850470" y="3843867"/>
              <a:ext cx="1515529" cy="787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895555" y="3948247"/>
              <a:ext cx="1384300" cy="615950"/>
            </a:xfrm>
            <a:custGeom>
              <a:avLst/>
              <a:gdLst/>
              <a:ahLst/>
              <a:cxnLst/>
              <a:rect l="l" t="t" r="r" b="b"/>
              <a:pathLst>
                <a:path w="1384300" h="615950">
                  <a:moveTo>
                    <a:pt x="1345653" y="0"/>
                  </a:moveTo>
                  <a:lnTo>
                    <a:pt x="1307553" y="76199"/>
                  </a:lnTo>
                  <a:lnTo>
                    <a:pt x="1339303" y="76199"/>
                  </a:lnTo>
                  <a:lnTo>
                    <a:pt x="1339303" y="602941"/>
                  </a:lnTo>
                  <a:lnTo>
                    <a:pt x="0" y="602941"/>
                  </a:lnTo>
                  <a:lnTo>
                    <a:pt x="0" y="615641"/>
                  </a:lnTo>
                  <a:lnTo>
                    <a:pt x="1349159" y="615641"/>
                  </a:lnTo>
                  <a:lnTo>
                    <a:pt x="1352003" y="612799"/>
                  </a:lnTo>
                  <a:lnTo>
                    <a:pt x="1352003" y="76199"/>
                  </a:lnTo>
                  <a:lnTo>
                    <a:pt x="1383753" y="76199"/>
                  </a:lnTo>
                  <a:lnTo>
                    <a:pt x="1345653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106043" y="3155022"/>
              <a:ext cx="275590" cy="275590"/>
            </a:xfrm>
            <a:custGeom>
              <a:avLst/>
              <a:gdLst/>
              <a:ahLst/>
              <a:cxnLst/>
              <a:rect l="l" t="t" r="r" b="b"/>
              <a:pathLst>
                <a:path w="275590" h="275589">
                  <a:moveTo>
                    <a:pt x="137718" y="0"/>
                  </a:moveTo>
                  <a:lnTo>
                    <a:pt x="94188" y="7020"/>
                  </a:lnTo>
                  <a:lnTo>
                    <a:pt x="56383" y="26571"/>
                  </a:lnTo>
                  <a:lnTo>
                    <a:pt x="26571" y="56383"/>
                  </a:lnTo>
                  <a:lnTo>
                    <a:pt x="7020" y="94188"/>
                  </a:lnTo>
                  <a:lnTo>
                    <a:pt x="0" y="137718"/>
                  </a:lnTo>
                  <a:lnTo>
                    <a:pt x="7020" y="181248"/>
                  </a:lnTo>
                  <a:lnTo>
                    <a:pt x="26571" y="219053"/>
                  </a:lnTo>
                  <a:lnTo>
                    <a:pt x="56383" y="248865"/>
                  </a:lnTo>
                  <a:lnTo>
                    <a:pt x="94188" y="268416"/>
                  </a:lnTo>
                  <a:lnTo>
                    <a:pt x="137718" y="275437"/>
                  </a:lnTo>
                  <a:lnTo>
                    <a:pt x="181248" y="268416"/>
                  </a:lnTo>
                  <a:lnTo>
                    <a:pt x="219053" y="248865"/>
                  </a:lnTo>
                  <a:lnTo>
                    <a:pt x="248865" y="219053"/>
                  </a:lnTo>
                  <a:lnTo>
                    <a:pt x="268416" y="181248"/>
                  </a:lnTo>
                  <a:lnTo>
                    <a:pt x="275437" y="137718"/>
                  </a:lnTo>
                  <a:lnTo>
                    <a:pt x="268416" y="94188"/>
                  </a:lnTo>
                  <a:lnTo>
                    <a:pt x="248865" y="56383"/>
                  </a:lnTo>
                  <a:lnTo>
                    <a:pt x="219053" y="26571"/>
                  </a:lnTo>
                  <a:lnTo>
                    <a:pt x="181248" y="7020"/>
                  </a:lnTo>
                  <a:lnTo>
                    <a:pt x="137718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841414" y="2499832"/>
            <a:ext cx="7867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18" marR="5080" indent="-84453">
              <a:spcBef>
                <a:spcPts val="100"/>
              </a:spcBef>
            </a:pPr>
            <a:r>
              <a:rPr sz="1000" spc="20" dirty="0">
                <a:solidFill>
                  <a:srgbClr val="474746"/>
                </a:solidFill>
                <a:latin typeface="Trebuchet MS"/>
                <a:cs typeface="Trebuchet MS"/>
              </a:rPr>
              <a:t>Monitoring</a:t>
            </a:r>
            <a:r>
              <a:rPr sz="10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Debugging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676401" y="1075262"/>
            <a:ext cx="5694045" cy="3556000"/>
            <a:chOff x="1676400" y="1075261"/>
            <a:chExt cx="5694045" cy="3556000"/>
          </a:xfrm>
        </p:grpSpPr>
        <p:sp>
          <p:nvSpPr>
            <p:cNvPr id="31" name="object 31"/>
            <p:cNvSpPr/>
            <p:nvPr/>
          </p:nvSpPr>
          <p:spPr>
            <a:xfrm>
              <a:off x="4356100" y="1579032"/>
              <a:ext cx="2942170" cy="9482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9493" y="1644484"/>
              <a:ext cx="2773680" cy="817244"/>
            </a:xfrm>
            <a:custGeom>
              <a:avLst/>
              <a:gdLst/>
              <a:ahLst/>
              <a:cxnLst/>
              <a:rect l="l" t="t" r="r" b="b"/>
              <a:pathLst>
                <a:path w="2773679" h="817244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760675" y="44450"/>
                  </a:lnTo>
                  <a:lnTo>
                    <a:pt x="2760675" y="816749"/>
                  </a:lnTo>
                  <a:lnTo>
                    <a:pt x="2773375" y="816749"/>
                  </a:lnTo>
                  <a:lnTo>
                    <a:pt x="2773375" y="34594"/>
                  </a:lnTo>
                  <a:lnTo>
                    <a:pt x="2770543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738029" y="1799161"/>
              <a:ext cx="245532" cy="389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823360" y="1825447"/>
              <a:ext cx="76200" cy="2217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708400" y="2307167"/>
              <a:ext cx="245532" cy="3598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792410" y="2332901"/>
              <a:ext cx="76200" cy="1926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120470" y="3327403"/>
              <a:ext cx="245532" cy="4021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204824" y="3430460"/>
              <a:ext cx="76200" cy="2321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124700" y="2785538"/>
              <a:ext cx="245532" cy="4360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207630" y="2889338"/>
              <a:ext cx="76200" cy="266065"/>
            </a:xfrm>
            <a:custGeom>
              <a:avLst/>
              <a:gdLst/>
              <a:ahLst/>
              <a:cxnLst/>
              <a:rect l="l" t="t" r="r" b="b"/>
              <a:pathLst>
                <a:path w="76200" h="266064">
                  <a:moveTo>
                    <a:pt x="38887" y="0"/>
                  </a:moveTo>
                  <a:lnTo>
                    <a:pt x="0" y="75793"/>
                  </a:lnTo>
                  <a:lnTo>
                    <a:pt x="31750" y="76123"/>
                  </a:lnTo>
                  <a:lnTo>
                    <a:pt x="29781" y="265620"/>
                  </a:lnTo>
                  <a:lnTo>
                    <a:pt x="42481" y="265747"/>
                  </a:lnTo>
                  <a:lnTo>
                    <a:pt x="44450" y="76263"/>
                  </a:lnTo>
                  <a:lnTo>
                    <a:pt x="76200" y="76593"/>
                  </a:lnTo>
                  <a:lnTo>
                    <a:pt x="38887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312829" y="2747432"/>
              <a:ext cx="245532" cy="3767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397817" y="2772092"/>
              <a:ext cx="76200" cy="20834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334000" y="3373967"/>
              <a:ext cx="245532" cy="3725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420385" y="3398685"/>
              <a:ext cx="76212" cy="20496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334000" y="3860799"/>
              <a:ext cx="245532" cy="4995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417959" y="3889348"/>
              <a:ext cx="76200" cy="327025"/>
            </a:xfrm>
            <a:custGeom>
              <a:avLst/>
              <a:gdLst/>
              <a:ahLst/>
              <a:cxnLst/>
              <a:rect l="l" t="t" r="r" b="b"/>
              <a:pathLst>
                <a:path w="76200" h="327025">
                  <a:moveTo>
                    <a:pt x="46520" y="105"/>
                  </a:moveTo>
                  <a:lnTo>
                    <a:pt x="33820" y="0"/>
                  </a:lnTo>
                  <a:lnTo>
                    <a:pt x="31750" y="250695"/>
                  </a:lnTo>
                  <a:lnTo>
                    <a:pt x="0" y="250433"/>
                  </a:lnTo>
                  <a:lnTo>
                    <a:pt x="37477" y="326944"/>
                  </a:lnTo>
                  <a:lnTo>
                    <a:pt x="76200" y="251061"/>
                  </a:lnTo>
                  <a:lnTo>
                    <a:pt x="44450" y="250799"/>
                  </a:lnTo>
                  <a:lnTo>
                    <a:pt x="46520" y="105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406900" y="2514603"/>
              <a:ext cx="533400" cy="96096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54398" y="2579103"/>
              <a:ext cx="362585" cy="831215"/>
            </a:xfrm>
            <a:custGeom>
              <a:avLst/>
              <a:gdLst/>
              <a:ahLst/>
              <a:cxnLst/>
              <a:rect l="l" t="t" r="r" b="b"/>
              <a:pathLst>
                <a:path w="362585" h="831214">
                  <a:moveTo>
                    <a:pt x="285978" y="0"/>
                  </a:moveTo>
                  <a:lnTo>
                    <a:pt x="285978" y="31750"/>
                  </a:lnTo>
                  <a:lnTo>
                    <a:pt x="177584" y="31750"/>
                  </a:lnTo>
                  <a:lnTo>
                    <a:pt x="174739" y="34594"/>
                  </a:lnTo>
                  <a:lnTo>
                    <a:pt x="174739" y="818146"/>
                  </a:lnTo>
                  <a:lnTo>
                    <a:pt x="0" y="818146"/>
                  </a:lnTo>
                  <a:lnTo>
                    <a:pt x="0" y="830846"/>
                  </a:lnTo>
                  <a:lnTo>
                    <a:pt x="184594" y="830846"/>
                  </a:lnTo>
                  <a:lnTo>
                    <a:pt x="187439" y="828001"/>
                  </a:lnTo>
                  <a:lnTo>
                    <a:pt x="187439" y="44450"/>
                  </a:lnTo>
                  <a:lnTo>
                    <a:pt x="285978" y="44450"/>
                  </a:lnTo>
                  <a:lnTo>
                    <a:pt x="285978" y="76200"/>
                  </a:lnTo>
                  <a:lnTo>
                    <a:pt x="362178" y="38100"/>
                  </a:lnTo>
                  <a:lnTo>
                    <a:pt x="285978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708400" y="2912538"/>
              <a:ext cx="245532" cy="4360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794213" y="2937509"/>
              <a:ext cx="76200" cy="266065"/>
            </a:xfrm>
            <a:custGeom>
              <a:avLst/>
              <a:gdLst/>
              <a:ahLst/>
              <a:cxnLst/>
              <a:rect l="l" t="t" r="r" b="b"/>
              <a:pathLst>
                <a:path w="76200" h="266064">
                  <a:moveTo>
                    <a:pt x="43306" y="0"/>
                  </a:moveTo>
                  <a:lnTo>
                    <a:pt x="30606" y="76"/>
                  </a:lnTo>
                  <a:lnTo>
                    <a:pt x="31750" y="189877"/>
                  </a:lnTo>
                  <a:lnTo>
                    <a:pt x="0" y="190068"/>
                  </a:lnTo>
                  <a:lnTo>
                    <a:pt x="38557" y="266026"/>
                  </a:lnTo>
                  <a:lnTo>
                    <a:pt x="76200" y="189598"/>
                  </a:lnTo>
                  <a:lnTo>
                    <a:pt x="44450" y="189788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3691470" y="3500967"/>
              <a:ext cx="1371600" cy="1130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776979" y="3603650"/>
              <a:ext cx="1238885" cy="960755"/>
            </a:xfrm>
            <a:custGeom>
              <a:avLst/>
              <a:gdLst/>
              <a:ahLst/>
              <a:cxnLst/>
              <a:rect l="l" t="t" r="r" b="b"/>
              <a:pathLst>
                <a:path w="1238885" h="960754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957395"/>
                  </a:lnTo>
                  <a:lnTo>
                    <a:pt x="34594" y="960238"/>
                  </a:lnTo>
                  <a:lnTo>
                    <a:pt x="1238338" y="960238"/>
                  </a:lnTo>
                  <a:lnTo>
                    <a:pt x="1238338" y="947538"/>
                  </a:lnTo>
                  <a:lnTo>
                    <a:pt x="44450" y="947538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429929" y="1579037"/>
              <a:ext cx="935567" cy="24553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477223" y="1644484"/>
              <a:ext cx="765810" cy="76200"/>
            </a:xfrm>
            <a:custGeom>
              <a:avLst/>
              <a:gdLst/>
              <a:ahLst/>
              <a:cxnLst/>
              <a:rect l="l" t="t" r="r" b="b"/>
              <a:pathLst>
                <a:path w="765810" h="76200">
                  <a:moveTo>
                    <a:pt x="689584" y="0"/>
                  </a:moveTo>
                  <a:lnTo>
                    <a:pt x="68958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689584" y="44450"/>
                  </a:lnTo>
                  <a:lnTo>
                    <a:pt x="689584" y="76200"/>
                  </a:lnTo>
                  <a:lnTo>
                    <a:pt x="765784" y="38100"/>
                  </a:lnTo>
                  <a:lnTo>
                    <a:pt x="689584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963329" y="1579037"/>
              <a:ext cx="2099729" cy="305222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3008058" y="1644484"/>
              <a:ext cx="2007870" cy="2919730"/>
            </a:xfrm>
            <a:custGeom>
              <a:avLst/>
              <a:gdLst/>
              <a:ahLst/>
              <a:cxnLst/>
              <a:rect l="l" t="t" r="r" b="b"/>
              <a:pathLst>
                <a:path w="2007870" h="2919729">
                  <a:moveTo>
                    <a:pt x="158750" y="0"/>
                  </a:moveTo>
                  <a:lnTo>
                    <a:pt x="158750" y="31750"/>
                  </a:lnTo>
                  <a:lnTo>
                    <a:pt x="2844" y="31750"/>
                  </a:lnTo>
                  <a:lnTo>
                    <a:pt x="0" y="34594"/>
                  </a:lnTo>
                  <a:lnTo>
                    <a:pt x="0" y="2916562"/>
                  </a:lnTo>
                  <a:lnTo>
                    <a:pt x="2844" y="2919404"/>
                  </a:lnTo>
                  <a:lnTo>
                    <a:pt x="2007260" y="2919404"/>
                  </a:lnTo>
                  <a:lnTo>
                    <a:pt x="2007260" y="2906704"/>
                  </a:lnTo>
                  <a:lnTo>
                    <a:pt x="12700" y="2906704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34950" y="3810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1676400" y="1075261"/>
              <a:ext cx="245532" cy="61806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760702" y="1100112"/>
              <a:ext cx="76200" cy="450850"/>
            </a:xfrm>
            <a:custGeom>
              <a:avLst/>
              <a:gdLst/>
              <a:ahLst/>
              <a:cxnLst/>
              <a:rect l="l" t="t" r="r" b="b"/>
              <a:pathLst>
                <a:path w="76200" h="450850">
                  <a:moveTo>
                    <a:pt x="47459" y="101"/>
                  </a:moveTo>
                  <a:lnTo>
                    <a:pt x="34759" y="0"/>
                  </a:lnTo>
                  <a:lnTo>
                    <a:pt x="31750" y="374269"/>
                  </a:lnTo>
                  <a:lnTo>
                    <a:pt x="0" y="374002"/>
                  </a:lnTo>
                  <a:lnTo>
                    <a:pt x="37477" y="450507"/>
                  </a:lnTo>
                  <a:lnTo>
                    <a:pt x="76200" y="374624"/>
                  </a:lnTo>
                  <a:lnTo>
                    <a:pt x="44450" y="374370"/>
                  </a:lnTo>
                  <a:lnTo>
                    <a:pt x="47459" y="101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402208" y="3205913"/>
            <a:ext cx="76136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130" dirty="0">
                <a:solidFill>
                  <a:srgbClr val="474746"/>
                </a:solidFill>
                <a:latin typeface="Trebuchet MS"/>
                <a:cs typeface="Trebuchet MS"/>
              </a:rPr>
              <a:t>–</a:t>
            </a:r>
            <a:r>
              <a:rPr sz="1000" spc="-9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Predictions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98376" y="4340085"/>
            <a:ext cx="18542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Ye</a:t>
            </a: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85576" y="4323556"/>
            <a:ext cx="1581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45" dirty="0">
                <a:solidFill>
                  <a:srgbClr val="474746"/>
                </a:solidFill>
                <a:latin typeface="Trebuchet MS"/>
                <a:cs typeface="Trebuchet MS"/>
              </a:rPr>
              <a:t>No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844191" y="2247749"/>
            <a:ext cx="123111" cy="93471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8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Augmentation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517901" y="3803594"/>
            <a:ext cx="246221" cy="69024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 marR="5080">
              <a:spcBef>
                <a:spcPts val="75"/>
              </a:spcBef>
            </a:pP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Feature  A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u</a:t>
            </a: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gm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en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io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77870" y="869619"/>
            <a:ext cx="559689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5"/>
              </a:lnSpc>
            </a:pP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Business Problem</a:t>
            </a:r>
            <a:r>
              <a:rPr sz="10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30" dirty="0">
                <a:solidFill>
                  <a:srgbClr val="474746"/>
                </a:solidFill>
                <a:latin typeface="Trebuchet MS"/>
                <a:cs typeface="Trebuchet MS"/>
              </a:rPr>
              <a:t>–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algn="r">
              <a:lnSpc>
                <a:spcPts val="910"/>
              </a:lnSpc>
              <a:spcBef>
                <a:spcPts val="940"/>
              </a:spcBef>
            </a:pP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R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-</a:t>
            </a:r>
            <a:r>
              <a:rPr sz="800" spc="-10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r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i</a:t>
            </a: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i</a:t>
            </a:r>
            <a:r>
              <a:rPr sz="800" spc="3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r>
              <a:rPr sz="800" spc="60" dirty="0">
                <a:solidFill>
                  <a:srgbClr val="474746"/>
                </a:solidFill>
                <a:latin typeface="Trebuchet MS"/>
                <a:cs typeface="Trebuchet MS"/>
              </a:rPr>
              <a:t>g</a:t>
            </a:r>
            <a:endParaRPr sz="800">
              <a:latin typeface="Trebuchet MS"/>
              <a:cs typeface="Trebuchet MS"/>
            </a:endParaRPr>
          </a:p>
          <a:p>
            <a:pPr marL="701657">
              <a:lnSpc>
                <a:spcPts val="1150"/>
              </a:lnSpc>
              <a:tabLst>
                <a:tab pos="2937437" algn="l"/>
              </a:tabLst>
            </a:pPr>
            <a:r>
              <a:rPr sz="1500" spc="104" baseline="2777" dirty="0">
                <a:solidFill>
                  <a:srgbClr val="474746"/>
                </a:solidFill>
                <a:latin typeface="Trebuchet MS"/>
                <a:cs typeface="Trebuchet MS"/>
              </a:rPr>
              <a:t>ML</a:t>
            </a:r>
            <a:r>
              <a:rPr sz="1500" spc="-60" baseline="2777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spc="22" baseline="2777" dirty="0">
                <a:solidFill>
                  <a:srgbClr val="474746"/>
                </a:solidFill>
                <a:latin typeface="Trebuchet MS"/>
                <a:cs typeface="Trebuchet MS"/>
              </a:rPr>
              <a:t>problem</a:t>
            </a:r>
            <a:r>
              <a:rPr sz="1500" spc="-60" baseline="2777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spc="22" baseline="2777" dirty="0">
                <a:solidFill>
                  <a:srgbClr val="474746"/>
                </a:solidFill>
                <a:latin typeface="Trebuchet MS"/>
                <a:cs typeface="Trebuchet MS"/>
              </a:rPr>
              <a:t>framing	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0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Collection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70876" y="660134"/>
            <a:ext cx="7881620" cy="1243965"/>
          </a:xfrm>
          <a:custGeom>
            <a:avLst/>
            <a:gdLst/>
            <a:ahLst/>
            <a:cxnLst/>
            <a:rect l="l" t="t" r="r" b="b"/>
            <a:pathLst>
              <a:path w="7881620" h="1243964">
                <a:moveTo>
                  <a:pt x="7881038" y="0"/>
                </a:moveTo>
                <a:lnTo>
                  <a:pt x="0" y="0"/>
                </a:lnTo>
                <a:lnTo>
                  <a:pt x="0" y="1243596"/>
                </a:lnTo>
                <a:lnTo>
                  <a:pt x="7881038" y="1243596"/>
                </a:lnTo>
                <a:lnTo>
                  <a:pt x="7881038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6" name="object 66"/>
          <p:cNvSpPr txBox="1"/>
          <p:nvPr/>
        </p:nvSpPr>
        <p:spPr>
          <a:xfrm>
            <a:off x="415528" y="1975105"/>
            <a:ext cx="2423160" cy="294195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42" marR="5080" indent="-285743">
              <a:lnSpc>
                <a:spcPct val="100699"/>
              </a:lnSpc>
              <a:spcBef>
                <a:spcPts val="85"/>
              </a:spcBef>
              <a:buChar char="•"/>
              <a:tabLst>
                <a:tab pos="297808" algn="l"/>
                <a:tab pos="298442" algn="l"/>
              </a:tabLst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Setup and manage  notebook</a:t>
            </a:r>
            <a:r>
              <a:rPr sz="1600" spc="-5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environments</a:t>
            </a:r>
            <a:endParaRPr sz="1600">
              <a:latin typeface="Arial"/>
              <a:cs typeface="Arial"/>
            </a:endParaRPr>
          </a:p>
          <a:p>
            <a:pPr marL="298442" marR="399405" indent="-285743">
              <a:lnSpc>
                <a:spcPts val="1930"/>
              </a:lnSpc>
              <a:spcBef>
                <a:spcPts val="35"/>
              </a:spcBef>
              <a:buChar char="•"/>
              <a:tabLst>
                <a:tab pos="297808" algn="l"/>
                <a:tab pos="298442" algn="l"/>
              </a:tabLst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Setup and</a:t>
            </a:r>
            <a:r>
              <a:rPr sz="1600" spc="-6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manage  training clusters</a:t>
            </a:r>
            <a:endParaRPr sz="1600">
              <a:latin typeface="Arial"/>
              <a:cs typeface="Arial"/>
            </a:endParaRPr>
          </a:p>
          <a:p>
            <a:pPr marL="298442" indent="-285743">
              <a:lnSpc>
                <a:spcPts val="1860"/>
              </a:lnSpc>
              <a:buChar char="•"/>
              <a:tabLst>
                <a:tab pos="297808" algn="l"/>
                <a:tab pos="298442" algn="l"/>
              </a:tabLst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Write data</a:t>
            </a:r>
            <a:r>
              <a:rPr sz="1600" spc="-2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connectors</a:t>
            </a:r>
            <a:endParaRPr sz="1600">
              <a:latin typeface="Arial"/>
              <a:cs typeface="Arial"/>
            </a:endParaRPr>
          </a:p>
          <a:p>
            <a:pPr marL="298442" marR="55879" indent="-285743">
              <a:lnSpc>
                <a:spcPts val="1930"/>
              </a:lnSpc>
              <a:spcBef>
                <a:spcPts val="45"/>
              </a:spcBef>
              <a:buChar char="•"/>
              <a:tabLst>
                <a:tab pos="297808" algn="l"/>
                <a:tab pos="298442" algn="l"/>
              </a:tabLst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Scale </a:t>
            </a:r>
            <a:r>
              <a:rPr sz="1600" dirty="0">
                <a:solidFill>
                  <a:srgbClr val="474746"/>
                </a:solidFill>
                <a:latin typeface="Arial"/>
                <a:cs typeface="Arial"/>
              </a:rPr>
              <a:t>ML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algorithms</a:t>
            </a:r>
            <a:r>
              <a:rPr sz="1600" spc="-1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474746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large datasets</a:t>
            </a:r>
            <a:endParaRPr sz="1600">
              <a:latin typeface="Arial"/>
              <a:cs typeface="Arial"/>
            </a:endParaRPr>
          </a:p>
          <a:p>
            <a:pPr marL="298442" indent="-285743">
              <a:lnSpc>
                <a:spcPts val="1835"/>
              </a:lnSpc>
              <a:buChar char="•"/>
              <a:tabLst>
                <a:tab pos="297808" algn="l"/>
                <a:tab pos="298442" algn="l"/>
              </a:tabLst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Distribute </a:t>
            </a:r>
            <a:r>
              <a:rPr sz="1600" dirty="0">
                <a:solidFill>
                  <a:srgbClr val="474746"/>
                </a:solidFill>
                <a:latin typeface="Arial"/>
                <a:cs typeface="Arial"/>
              </a:rPr>
              <a:t>ML</a:t>
            </a:r>
            <a:r>
              <a:rPr sz="1600" spc="-8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training</a:t>
            </a:r>
            <a:endParaRPr sz="1600">
              <a:latin typeface="Arial"/>
              <a:cs typeface="Arial"/>
            </a:endParaRPr>
          </a:p>
          <a:p>
            <a:pPr marL="298442" marR="196210">
              <a:lnSpc>
                <a:spcPct val="100699"/>
              </a:lnSpc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algorithms </a:t>
            </a:r>
            <a:r>
              <a:rPr sz="1600" dirty="0">
                <a:solidFill>
                  <a:srgbClr val="474746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multiple  machines</a:t>
            </a:r>
            <a:endParaRPr sz="1600">
              <a:latin typeface="Arial"/>
              <a:cs typeface="Arial"/>
            </a:endParaRPr>
          </a:p>
          <a:p>
            <a:pPr marL="298442" marR="287013" indent="-285743">
              <a:lnSpc>
                <a:spcPts val="1930"/>
              </a:lnSpc>
              <a:spcBef>
                <a:spcPts val="40"/>
              </a:spcBef>
              <a:buChar char="•"/>
              <a:tabLst>
                <a:tab pos="297808" algn="l"/>
                <a:tab pos="298442" algn="l"/>
              </a:tabLst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Secure and</a:t>
            </a:r>
            <a:r>
              <a:rPr sz="1600" spc="-6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manage  model</a:t>
            </a:r>
            <a:r>
              <a:rPr sz="16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artifacts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768448" y="1825473"/>
            <a:ext cx="5525135" cy="3172460"/>
          </a:xfrm>
          <a:custGeom>
            <a:avLst/>
            <a:gdLst/>
            <a:ahLst/>
            <a:cxnLst/>
            <a:rect l="l" t="t" r="r" b="b"/>
            <a:pathLst>
              <a:path w="5525134" h="3172460">
                <a:moveTo>
                  <a:pt x="1736699" y="1801774"/>
                </a:moveTo>
                <a:lnTo>
                  <a:pt x="433501" y="1801774"/>
                </a:lnTo>
                <a:lnTo>
                  <a:pt x="433501" y="0"/>
                </a:lnTo>
                <a:lnTo>
                  <a:pt x="0" y="0"/>
                </a:lnTo>
                <a:lnTo>
                  <a:pt x="0" y="3073311"/>
                </a:lnTo>
                <a:lnTo>
                  <a:pt x="416687" y="3073311"/>
                </a:lnTo>
                <a:lnTo>
                  <a:pt x="416687" y="3172053"/>
                </a:lnTo>
                <a:lnTo>
                  <a:pt x="1736699" y="3172053"/>
                </a:lnTo>
                <a:lnTo>
                  <a:pt x="1736699" y="1801774"/>
                </a:lnTo>
                <a:close/>
              </a:path>
              <a:path w="5525134" h="3172460">
                <a:moveTo>
                  <a:pt x="1781848" y="78257"/>
                </a:moveTo>
                <a:lnTo>
                  <a:pt x="461835" y="78257"/>
                </a:lnTo>
                <a:lnTo>
                  <a:pt x="461835" y="1329550"/>
                </a:lnTo>
                <a:lnTo>
                  <a:pt x="1781848" y="1329550"/>
                </a:lnTo>
                <a:lnTo>
                  <a:pt x="1781848" y="78257"/>
                </a:lnTo>
                <a:close/>
              </a:path>
              <a:path w="5525134" h="3172460">
                <a:moveTo>
                  <a:pt x="5524538" y="78257"/>
                </a:moveTo>
                <a:lnTo>
                  <a:pt x="3763568" y="78257"/>
                </a:lnTo>
                <a:lnTo>
                  <a:pt x="3763568" y="2090166"/>
                </a:lnTo>
                <a:lnTo>
                  <a:pt x="1743354" y="2090166"/>
                </a:lnTo>
                <a:lnTo>
                  <a:pt x="1743354" y="3172053"/>
                </a:lnTo>
                <a:lnTo>
                  <a:pt x="5483479" y="3172053"/>
                </a:lnTo>
                <a:lnTo>
                  <a:pt x="5483479" y="2122779"/>
                </a:lnTo>
                <a:lnTo>
                  <a:pt x="5524538" y="2122779"/>
                </a:lnTo>
                <a:lnTo>
                  <a:pt x="5524538" y="78257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172482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540004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ML Process: Model</a:t>
            </a:r>
            <a:r>
              <a:rPr spc="-140" dirty="0"/>
              <a:t> </a:t>
            </a:r>
            <a:r>
              <a:rPr dirty="0"/>
              <a:t>Deployment</a:t>
            </a:r>
          </a:p>
        </p:txBody>
      </p:sp>
      <p:sp>
        <p:nvSpPr>
          <p:cNvPr id="3" name="object 3"/>
          <p:cNvSpPr/>
          <p:nvPr/>
        </p:nvSpPr>
        <p:spPr>
          <a:xfrm>
            <a:off x="3196831" y="3191637"/>
            <a:ext cx="1236980" cy="412115"/>
          </a:xfrm>
          <a:custGeom>
            <a:avLst/>
            <a:gdLst/>
            <a:ahLst/>
            <a:cxnLst/>
            <a:rect l="l" t="t" r="r" b="b"/>
            <a:pathLst>
              <a:path w="1236979" h="412114">
                <a:moveTo>
                  <a:pt x="0" y="68670"/>
                </a:moveTo>
                <a:lnTo>
                  <a:pt x="5396" y="41941"/>
                </a:lnTo>
                <a:lnTo>
                  <a:pt x="20113" y="20113"/>
                </a:lnTo>
                <a:lnTo>
                  <a:pt x="41941" y="5396"/>
                </a:lnTo>
                <a:lnTo>
                  <a:pt x="68670" y="0"/>
                </a:lnTo>
                <a:lnTo>
                  <a:pt x="1167820" y="0"/>
                </a:lnTo>
                <a:lnTo>
                  <a:pt x="1194547" y="5396"/>
                </a:lnTo>
                <a:lnTo>
                  <a:pt x="1216375" y="20113"/>
                </a:lnTo>
                <a:lnTo>
                  <a:pt x="1231093" y="41941"/>
                </a:lnTo>
                <a:lnTo>
                  <a:pt x="1236490" y="68670"/>
                </a:lnTo>
                <a:lnTo>
                  <a:pt x="1236490" y="343345"/>
                </a:lnTo>
                <a:lnTo>
                  <a:pt x="1231093" y="370075"/>
                </a:lnTo>
                <a:lnTo>
                  <a:pt x="1216375" y="391902"/>
                </a:lnTo>
                <a:lnTo>
                  <a:pt x="1194547" y="406619"/>
                </a:lnTo>
                <a:lnTo>
                  <a:pt x="1167820" y="412016"/>
                </a:lnTo>
                <a:lnTo>
                  <a:pt x="68670" y="412016"/>
                </a:lnTo>
                <a:lnTo>
                  <a:pt x="41941" y="406619"/>
                </a:lnTo>
                <a:lnTo>
                  <a:pt x="20113" y="391902"/>
                </a:lnTo>
                <a:lnTo>
                  <a:pt x="5396" y="370075"/>
                </a:lnTo>
                <a:lnTo>
                  <a:pt x="0" y="343345"/>
                </a:lnTo>
                <a:lnTo>
                  <a:pt x="0" y="68670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3232480" y="3232303"/>
            <a:ext cx="11874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Visualization</a:t>
            </a:r>
            <a:r>
              <a:rPr sz="1000" spc="-1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Analysis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4094" y="824726"/>
            <a:ext cx="275590" cy="275590"/>
          </a:xfrm>
          <a:custGeom>
            <a:avLst/>
            <a:gdLst/>
            <a:ahLst/>
            <a:cxnLst/>
            <a:rect l="l" t="t" r="r" b="b"/>
            <a:pathLst>
              <a:path w="275589" h="275590">
                <a:moveTo>
                  <a:pt x="137718" y="0"/>
                </a:moveTo>
                <a:lnTo>
                  <a:pt x="94188" y="7020"/>
                </a:lnTo>
                <a:lnTo>
                  <a:pt x="56383" y="26571"/>
                </a:lnTo>
                <a:lnTo>
                  <a:pt x="26571" y="56383"/>
                </a:lnTo>
                <a:lnTo>
                  <a:pt x="7020" y="94188"/>
                </a:lnTo>
                <a:lnTo>
                  <a:pt x="0" y="137718"/>
                </a:lnTo>
                <a:lnTo>
                  <a:pt x="7020" y="181248"/>
                </a:lnTo>
                <a:lnTo>
                  <a:pt x="26571" y="219053"/>
                </a:lnTo>
                <a:lnTo>
                  <a:pt x="56383" y="248865"/>
                </a:lnTo>
                <a:lnTo>
                  <a:pt x="94188" y="268416"/>
                </a:lnTo>
                <a:lnTo>
                  <a:pt x="137718" y="275437"/>
                </a:lnTo>
                <a:lnTo>
                  <a:pt x="181248" y="268416"/>
                </a:lnTo>
                <a:lnTo>
                  <a:pt x="219053" y="248865"/>
                </a:lnTo>
                <a:lnTo>
                  <a:pt x="248865" y="219053"/>
                </a:lnTo>
                <a:lnTo>
                  <a:pt x="268416" y="181248"/>
                </a:lnTo>
                <a:lnTo>
                  <a:pt x="275437" y="137718"/>
                </a:lnTo>
                <a:lnTo>
                  <a:pt x="268416" y="94188"/>
                </a:lnTo>
                <a:lnTo>
                  <a:pt x="248865" y="56383"/>
                </a:lnTo>
                <a:lnTo>
                  <a:pt x="219053" y="26571"/>
                </a:lnTo>
                <a:lnTo>
                  <a:pt x="181248" y="7020"/>
                </a:lnTo>
                <a:lnTo>
                  <a:pt x="137718" y="0"/>
                </a:lnTo>
                <a:close/>
              </a:path>
            </a:pathLst>
          </a:custGeom>
          <a:solidFill>
            <a:srgbClr val="474746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477871" y="869620"/>
            <a:ext cx="1882139" cy="900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5"/>
              </a:lnSpc>
            </a:pP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Business Problem</a:t>
            </a:r>
            <a:r>
              <a:rPr sz="10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30" dirty="0">
                <a:solidFill>
                  <a:srgbClr val="474746"/>
                </a:solidFill>
                <a:latin typeface="Trebuchet MS"/>
                <a:cs typeface="Trebuchet MS"/>
              </a:rPr>
              <a:t>–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spcBef>
                <a:spcPts val="45"/>
              </a:spcBef>
            </a:pPr>
            <a:endParaRPr sz="1450">
              <a:latin typeface="Trebuchet MS"/>
              <a:cs typeface="Trebuchet MS"/>
            </a:endParaRPr>
          </a:p>
          <a:p>
            <a:pPr marL="701657"/>
            <a:r>
              <a:rPr sz="1000" spc="70" dirty="0">
                <a:solidFill>
                  <a:srgbClr val="474746"/>
                </a:solidFill>
                <a:latin typeface="Trebuchet MS"/>
                <a:cs typeface="Trebuchet MS"/>
              </a:rPr>
              <a:t>ML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problem</a:t>
            </a:r>
            <a:r>
              <a:rPr sz="1000" spc="-2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framing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34158" y="1534948"/>
            <a:ext cx="3350260" cy="295275"/>
            <a:chOff x="1134157" y="1534947"/>
            <a:chExt cx="3350260" cy="295275"/>
          </a:xfrm>
        </p:grpSpPr>
        <p:sp>
          <p:nvSpPr>
            <p:cNvPr id="8" name="object 8"/>
            <p:cNvSpPr/>
            <p:nvPr/>
          </p:nvSpPr>
          <p:spPr>
            <a:xfrm>
              <a:off x="3243008" y="1539709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1138919" y="1539709"/>
              <a:ext cx="1338580" cy="285750"/>
            </a:xfrm>
            <a:custGeom>
              <a:avLst/>
              <a:gdLst/>
              <a:ahLst/>
              <a:cxnLst/>
              <a:rect l="l" t="t" r="r" b="b"/>
              <a:pathLst>
                <a:path w="1338580" h="285750">
                  <a:moveTo>
                    <a:pt x="0" y="47626"/>
                  </a:moveTo>
                  <a:lnTo>
                    <a:pt x="3742" y="29088"/>
                  </a:lnTo>
                  <a:lnTo>
                    <a:pt x="13949" y="13949"/>
                  </a:lnTo>
                  <a:lnTo>
                    <a:pt x="29088" y="3742"/>
                  </a:lnTo>
                  <a:lnTo>
                    <a:pt x="47626" y="0"/>
                  </a:lnTo>
                  <a:lnTo>
                    <a:pt x="1290670" y="0"/>
                  </a:lnTo>
                  <a:lnTo>
                    <a:pt x="1309212" y="3742"/>
                  </a:lnTo>
                  <a:lnTo>
                    <a:pt x="1324352" y="13949"/>
                  </a:lnTo>
                  <a:lnTo>
                    <a:pt x="1334558" y="29088"/>
                  </a:lnTo>
                  <a:lnTo>
                    <a:pt x="1338300" y="47626"/>
                  </a:lnTo>
                  <a:lnTo>
                    <a:pt x="1338300" y="238124"/>
                  </a:lnTo>
                  <a:lnTo>
                    <a:pt x="1334558" y="256662"/>
                  </a:lnTo>
                  <a:lnTo>
                    <a:pt x="1324352" y="271800"/>
                  </a:lnTo>
                  <a:lnTo>
                    <a:pt x="1309212" y="282007"/>
                  </a:lnTo>
                  <a:lnTo>
                    <a:pt x="1290670" y="285750"/>
                  </a:lnTo>
                  <a:lnTo>
                    <a:pt x="47626" y="285750"/>
                  </a:lnTo>
                  <a:lnTo>
                    <a:pt x="29088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402825" y="1588301"/>
            <a:ext cx="90678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0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474746"/>
                </a:solidFill>
                <a:latin typeface="Trebuchet MS"/>
                <a:cs typeface="Trebuchet MS"/>
              </a:rPr>
              <a:t>Collection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71076" y="2075981"/>
            <a:ext cx="97028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1000" spc="-9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Integration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06495" y="2042453"/>
            <a:ext cx="1247775" cy="900430"/>
            <a:chOff x="3206495" y="2042452"/>
            <a:chExt cx="1247775" cy="900430"/>
          </a:xfrm>
        </p:grpSpPr>
        <p:sp>
          <p:nvSpPr>
            <p:cNvPr id="13" name="object 13"/>
            <p:cNvSpPr/>
            <p:nvPr/>
          </p:nvSpPr>
          <p:spPr>
            <a:xfrm>
              <a:off x="3211258" y="2047214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12922" y="2525534"/>
              <a:ext cx="1236980" cy="412115"/>
            </a:xfrm>
            <a:custGeom>
              <a:avLst/>
              <a:gdLst/>
              <a:ahLst/>
              <a:cxnLst/>
              <a:rect l="l" t="t" r="r" b="b"/>
              <a:pathLst>
                <a:path w="1236979" h="412114">
                  <a:moveTo>
                    <a:pt x="0" y="68670"/>
                  </a:moveTo>
                  <a:lnTo>
                    <a:pt x="5396" y="41941"/>
                  </a:lnTo>
                  <a:lnTo>
                    <a:pt x="20113" y="20113"/>
                  </a:lnTo>
                  <a:lnTo>
                    <a:pt x="41941" y="5396"/>
                  </a:lnTo>
                  <a:lnTo>
                    <a:pt x="68670" y="0"/>
                  </a:lnTo>
                  <a:lnTo>
                    <a:pt x="1167820" y="0"/>
                  </a:lnTo>
                  <a:lnTo>
                    <a:pt x="1194547" y="5396"/>
                  </a:lnTo>
                  <a:lnTo>
                    <a:pt x="1216375" y="20113"/>
                  </a:lnTo>
                  <a:lnTo>
                    <a:pt x="1231093" y="41941"/>
                  </a:lnTo>
                  <a:lnTo>
                    <a:pt x="1236490" y="68670"/>
                  </a:lnTo>
                  <a:lnTo>
                    <a:pt x="1236490" y="343345"/>
                  </a:lnTo>
                  <a:lnTo>
                    <a:pt x="1231093" y="370075"/>
                  </a:lnTo>
                  <a:lnTo>
                    <a:pt x="1216375" y="391902"/>
                  </a:lnTo>
                  <a:lnTo>
                    <a:pt x="1194547" y="406619"/>
                  </a:lnTo>
                  <a:lnTo>
                    <a:pt x="1167820" y="412016"/>
                  </a:lnTo>
                  <a:lnTo>
                    <a:pt x="68670" y="412016"/>
                  </a:lnTo>
                  <a:lnTo>
                    <a:pt x="41941" y="406619"/>
                  </a:lnTo>
                  <a:lnTo>
                    <a:pt x="20113" y="391902"/>
                  </a:lnTo>
                  <a:lnTo>
                    <a:pt x="5396" y="370075"/>
                  </a:lnTo>
                  <a:lnTo>
                    <a:pt x="0" y="343345"/>
                  </a:lnTo>
                  <a:lnTo>
                    <a:pt x="0" y="68670"/>
                  </a:lnTo>
                  <a:close/>
                </a:path>
              </a:pathLst>
            </a:custGeom>
            <a:ln w="9525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48572" y="2566201"/>
            <a:ext cx="11303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Data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Preparation</a:t>
            </a:r>
            <a:r>
              <a:rPr sz="1000" spc="-1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Cleaning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17517" y="2486342"/>
            <a:ext cx="1236980" cy="285750"/>
          </a:xfrm>
          <a:custGeom>
            <a:avLst/>
            <a:gdLst/>
            <a:ahLst/>
            <a:cxnLst/>
            <a:rect l="l" t="t" r="r" b="b"/>
            <a:pathLst>
              <a:path w="1236979" h="285750">
                <a:moveTo>
                  <a:pt x="0" y="47626"/>
                </a:moveTo>
                <a:lnTo>
                  <a:pt x="3742" y="29087"/>
                </a:lnTo>
                <a:lnTo>
                  <a:pt x="13949" y="13949"/>
                </a:lnTo>
                <a:lnTo>
                  <a:pt x="29087" y="3742"/>
                </a:lnTo>
                <a:lnTo>
                  <a:pt x="47625" y="0"/>
                </a:lnTo>
                <a:lnTo>
                  <a:pt x="1188860" y="0"/>
                </a:lnTo>
                <a:lnTo>
                  <a:pt x="1207402" y="3742"/>
                </a:lnTo>
                <a:lnTo>
                  <a:pt x="1222541" y="13949"/>
                </a:lnTo>
                <a:lnTo>
                  <a:pt x="1232748" y="29087"/>
                </a:lnTo>
                <a:lnTo>
                  <a:pt x="1236490" y="47626"/>
                </a:lnTo>
                <a:lnTo>
                  <a:pt x="1236490" y="238124"/>
                </a:lnTo>
                <a:lnTo>
                  <a:pt x="1232748" y="256662"/>
                </a:lnTo>
                <a:lnTo>
                  <a:pt x="1222541" y="271800"/>
                </a:lnTo>
                <a:lnTo>
                  <a:pt x="1207402" y="282007"/>
                </a:lnTo>
                <a:lnTo>
                  <a:pt x="1188860" y="285750"/>
                </a:lnTo>
                <a:lnTo>
                  <a:pt x="47625" y="285750"/>
                </a:lnTo>
                <a:lnTo>
                  <a:pt x="29087" y="282007"/>
                </a:lnTo>
                <a:lnTo>
                  <a:pt x="13949" y="271800"/>
                </a:lnTo>
                <a:lnTo>
                  <a:pt x="3742" y="256662"/>
                </a:lnTo>
                <a:lnTo>
                  <a:pt x="0" y="238124"/>
                </a:lnTo>
                <a:lnTo>
                  <a:pt x="0" y="47626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object 17"/>
          <p:cNvSpPr txBox="1"/>
          <p:nvPr/>
        </p:nvSpPr>
        <p:spPr>
          <a:xfrm>
            <a:off x="4837913" y="2522868"/>
            <a:ext cx="118173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10" dirty="0">
                <a:solidFill>
                  <a:srgbClr val="474746"/>
                </a:solidFill>
                <a:latin typeface="Trebuchet MS"/>
                <a:cs typeface="Trebuchet MS"/>
              </a:rPr>
              <a:t>Feature</a:t>
            </a:r>
            <a:r>
              <a:rPr sz="10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474746"/>
                </a:solidFill>
                <a:latin typeface="Trebuchet MS"/>
                <a:cs typeface="Trebuchet MS"/>
              </a:rPr>
              <a:t>Engineering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40860" y="2970619"/>
            <a:ext cx="1236980" cy="428625"/>
          </a:xfrm>
          <a:custGeom>
            <a:avLst/>
            <a:gdLst/>
            <a:ahLst/>
            <a:cxnLst/>
            <a:rect l="l" t="t" r="r" b="b"/>
            <a:pathLst>
              <a:path w="1236979" h="428625">
                <a:moveTo>
                  <a:pt x="0" y="71351"/>
                </a:moveTo>
                <a:lnTo>
                  <a:pt x="5607" y="43578"/>
                </a:lnTo>
                <a:lnTo>
                  <a:pt x="20898" y="20898"/>
                </a:lnTo>
                <a:lnTo>
                  <a:pt x="43577" y="5607"/>
                </a:lnTo>
                <a:lnTo>
                  <a:pt x="71351" y="0"/>
                </a:lnTo>
                <a:lnTo>
                  <a:pt x="1165140" y="0"/>
                </a:lnTo>
                <a:lnTo>
                  <a:pt x="1192910" y="5607"/>
                </a:lnTo>
                <a:lnTo>
                  <a:pt x="1215590" y="20898"/>
                </a:lnTo>
                <a:lnTo>
                  <a:pt x="1230882" y="43578"/>
                </a:lnTo>
                <a:lnTo>
                  <a:pt x="1236490" y="71351"/>
                </a:lnTo>
                <a:lnTo>
                  <a:pt x="1236490" y="356748"/>
                </a:lnTo>
                <a:lnTo>
                  <a:pt x="1230882" y="384521"/>
                </a:lnTo>
                <a:lnTo>
                  <a:pt x="1215590" y="407200"/>
                </a:lnTo>
                <a:lnTo>
                  <a:pt x="1192910" y="422492"/>
                </a:lnTo>
                <a:lnTo>
                  <a:pt x="1165140" y="428099"/>
                </a:lnTo>
                <a:lnTo>
                  <a:pt x="71351" y="428099"/>
                </a:lnTo>
                <a:lnTo>
                  <a:pt x="43577" y="422492"/>
                </a:lnTo>
                <a:lnTo>
                  <a:pt x="20898" y="407200"/>
                </a:lnTo>
                <a:lnTo>
                  <a:pt x="5607" y="384521"/>
                </a:lnTo>
                <a:lnTo>
                  <a:pt x="0" y="356748"/>
                </a:lnTo>
                <a:lnTo>
                  <a:pt x="0" y="71351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object 19"/>
          <p:cNvSpPr txBox="1"/>
          <p:nvPr/>
        </p:nvSpPr>
        <p:spPr>
          <a:xfrm>
            <a:off x="4900626" y="3009202"/>
            <a:ext cx="10598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Training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Parameter</a:t>
            </a:r>
            <a:r>
              <a:rPr sz="10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474746"/>
                </a:solidFill>
                <a:latin typeface="Trebuchet MS"/>
                <a:cs typeface="Trebuchet MS"/>
              </a:rPr>
              <a:t>Tuning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39880" y="3603650"/>
            <a:ext cx="1236980" cy="285750"/>
          </a:xfrm>
          <a:custGeom>
            <a:avLst/>
            <a:gdLst/>
            <a:ahLst/>
            <a:cxnLst/>
            <a:rect l="l" t="t" r="r" b="b"/>
            <a:pathLst>
              <a:path w="1236979" h="285750">
                <a:moveTo>
                  <a:pt x="0" y="47626"/>
                </a:moveTo>
                <a:lnTo>
                  <a:pt x="3742" y="29087"/>
                </a:lnTo>
                <a:lnTo>
                  <a:pt x="13949" y="13949"/>
                </a:lnTo>
                <a:lnTo>
                  <a:pt x="29087" y="3742"/>
                </a:lnTo>
                <a:lnTo>
                  <a:pt x="47625" y="0"/>
                </a:lnTo>
                <a:lnTo>
                  <a:pt x="1188860" y="0"/>
                </a:lnTo>
                <a:lnTo>
                  <a:pt x="1207402" y="3742"/>
                </a:lnTo>
                <a:lnTo>
                  <a:pt x="1222541" y="13949"/>
                </a:lnTo>
                <a:lnTo>
                  <a:pt x="1232748" y="29087"/>
                </a:lnTo>
                <a:lnTo>
                  <a:pt x="1236490" y="47626"/>
                </a:lnTo>
                <a:lnTo>
                  <a:pt x="1236490" y="238124"/>
                </a:lnTo>
                <a:lnTo>
                  <a:pt x="1232748" y="256662"/>
                </a:lnTo>
                <a:lnTo>
                  <a:pt x="1222541" y="271800"/>
                </a:lnTo>
                <a:lnTo>
                  <a:pt x="1207402" y="282007"/>
                </a:lnTo>
                <a:lnTo>
                  <a:pt x="1188860" y="285750"/>
                </a:lnTo>
                <a:lnTo>
                  <a:pt x="47625" y="285750"/>
                </a:lnTo>
                <a:lnTo>
                  <a:pt x="29087" y="282007"/>
                </a:lnTo>
                <a:lnTo>
                  <a:pt x="13949" y="271800"/>
                </a:lnTo>
                <a:lnTo>
                  <a:pt x="3742" y="256662"/>
                </a:lnTo>
                <a:lnTo>
                  <a:pt x="0" y="238124"/>
                </a:lnTo>
                <a:lnTo>
                  <a:pt x="0" y="47626"/>
                </a:lnTo>
                <a:close/>
              </a:path>
            </a:pathLst>
          </a:custGeom>
          <a:ln w="9525">
            <a:solidFill>
              <a:srgbClr val="8C3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object 21"/>
          <p:cNvSpPr txBox="1"/>
          <p:nvPr/>
        </p:nvSpPr>
        <p:spPr>
          <a:xfrm>
            <a:off x="4969447" y="3653168"/>
            <a:ext cx="10242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10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Evaluation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15319" y="4216294"/>
            <a:ext cx="880744" cy="682625"/>
          </a:xfrm>
          <a:custGeom>
            <a:avLst/>
            <a:gdLst/>
            <a:ahLst/>
            <a:cxnLst/>
            <a:rect l="l" t="t" r="r" b="b"/>
            <a:pathLst>
              <a:path w="880745" h="682625">
                <a:moveTo>
                  <a:pt x="0" y="341246"/>
                </a:moveTo>
                <a:lnTo>
                  <a:pt x="440115" y="0"/>
                </a:lnTo>
                <a:lnTo>
                  <a:pt x="880231" y="341246"/>
                </a:lnTo>
                <a:lnTo>
                  <a:pt x="440115" y="682492"/>
                </a:lnTo>
                <a:lnTo>
                  <a:pt x="0" y="341246"/>
                </a:lnTo>
                <a:close/>
              </a:path>
            </a:pathLst>
          </a:custGeom>
          <a:ln w="9525">
            <a:solidFill>
              <a:srgbClr val="47474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object 23"/>
          <p:cNvSpPr txBox="1"/>
          <p:nvPr/>
        </p:nvSpPr>
        <p:spPr>
          <a:xfrm>
            <a:off x="5178882" y="4407251"/>
            <a:ext cx="6032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Are</a:t>
            </a:r>
            <a:r>
              <a:rPr sz="8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Business 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Goals</a:t>
            </a:r>
            <a:r>
              <a:rPr sz="8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met?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76401" y="1075262"/>
            <a:ext cx="6193155" cy="3556000"/>
            <a:chOff x="1676400" y="1075261"/>
            <a:chExt cx="6193155" cy="3556000"/>
          </a:xfrm>
        </p:grpSpPr>
        <p:sp>
          <p:nvSpPr>
            <p:cNvPr id="25" name="object 25"/>
            <p:cNvSpPr/>
            <p:nvPr/>
          </p:nvSpPr>
          <p:spPr>
            <a:xfrm>
              <a:off x="6628282" y="2461234"/>
              <a:ext cx="1236980" cy="428625"/>
            </a:xfrm>
            <a:custGeom>
              <a:avLst/>
              <a:gdLst/>
              <a:ahLst/>
              <a:cxnLst/>
              <a:rect l="l" t="t" r="r" b="b"/>
              <a:pathLst>
                <a:path w="1236979" h="428625">
                  <a:moveTo>
                    <a:pt x="0" y="71351"/>
                  </a:moveTo>
                  <a:lnTo>
                    <a:pt x="5607" y="43578"/>
                  </a:lnTo>
                  <a:lnTo>
                    <a:pt x="20898" y="20898"/>
                  </a:lnTo>
                  <a:lnTo>
                    <a:pt x="43577" y="5607"/>
                  </a:lnTo>
                  <a:lnTo>
                    <a:pt x="71351" y="0"/>
                  </a:lnTo>
                  <a:lnTo>
                    <a:pt x="1165140" y="0"/>
                  </a:lnTo>
                  <a:lnTo>
                    <a:pt x="1192910" y="5607"/>
                  </a:lnTo>
                  <a:lnTo>
                    <a:pt x="1215590" y="20898"/>
                  </a:lnTo>
                  <a:lnTo>
                    <a:pt x="1230882" y="43578"/>
                  </a:lnTo>
                  <a:lnTo>
                    <a:pt x="1236490" y="71351"/>
                  </a:lnTo>
                  <a:lnTo>
                    <a:pt x="1236490" y="356748"/>
                  </a:lnTo>
                  <a:lnTo>
                    <a:pt x="1230882" y="384521"/>
                  </a:lnTo>
                  <a:lnTo>
                    <a:pt x="1215590" y="407200"/>
                  </a:lnTo>
                  <a:lnTo>
                    <a:pt x="1192910" y="422492"/>
                  </a:lnTo>
                  <a:lnTo>
                    <a:pt x="1165140" y="428099"/>
                  </a:lnTo>
                  <a:lnTo>
                    <a:pt x="71351" y="428099"/>
                  </a:lnTo>
                  <a:lnTo>
                    <a:pt x="43577" y="422492"/>
                  </a:lnTo>
                  <a:lnTo>
                    <a:pt x="20898" y="407200"/>
                  </a:lnTo>
                  <a:lnTo>
                    <a:pt x="5607" y="384521"/>
                  </a:lnTo>
                  <a:lnTo>
                    <a:pt x="0" y="356748"/>
                  </a:lnTo>
                  <a:lnTo>
                    <a:pt x="0" y="71351"/>
                  </a:lnTo>
                  <a:close/>
                </a:path>
              </a:pathLst>
            </a:custGeom>
            <a:ln w="9525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356100" y="1579032"/>
              <a:ext cx="2942170" cy="9482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9493" y="1644484"/>
              <a:ext cx="2773680" cy="817244"/>
            </a:xfrm>
            <a:custGeom>
              <a:avLst/>
              <a:gdLst/>
              <a:ahLst/>
              <a:cxnLst/>
              <a:rect l="l" t="t" r="r" b="b"/>
              <a:pathLst>
                <a:path w="2773679" h="817244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760675" y="44450"/>
                  </a:lnTo>
                  <a:lnTo>
                    <a:pt x="2760675" y="816749"/>
                  </a:lnTo>
                  <a:lnTo>
                    <a:pt x="2773375" y="816749"/>
                  </a:lnTo>
                  <a:lnTo>
                    <a:pt x="2773375" y="34594"/>
                  </a:lnTo>
                  <a:lnTo>
                    <a:pt x="2770543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738029" y="1799161"/>
              <a:ext cx="245532" cy="389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823360" y="1825447"/>
              <a:ext cx="76200" cy="2217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708400" y="2307167"/>
              <a:ext cx="245532" cy="359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792410" y="2332901"/>
              <a:ext cx="76200" cy="1926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622961" y="3662502"/>
              <a:ext cx="1236980" cy="285750"/>
            </a:xfrm>
            <a:custGeom>
              <a:avLst/>
              <a:gdLst/>
              <a:ahLst/>
              <a:cxnLst/>
              <a:rect l="l" t="t" r="r" b="b"/>
              <a:pathLst>
                <a:path w="1236979" h="285750">
                  <a:moveTo>
                    <a:pt x="0" y="47626"/>
                  </a:moveTo>
                  <a:lnTo>
                    <a:pt x="3742" y="29087"/>
                  </a:lnTo>
                  <a:lnTo>
                    <a:pt x="13949" y="13949"/>
                  </a:lnTo>
                  <a:lnTo>
                    <a:pt x="29087" y="3742"/>
                  </a:lnTo>
                  <a:lnTo>
                    <a:pt x="47625" y="0"/>
                  </a:lnTo>
                  <a:lnTo>
                    <a:pt x="1188860" y="0"/>
                  </a:lnTo>
                  <a:lnTo>
                    <a:pt x="1207402" y="3742"/>
                  </a:lnTo>
                  <a:lnTo>
                    <a:pt x="1222541" y="13949"/>
                  </a:lnTo>
                  <a:lnTo>
                    <a:pt x="1232748" y="29087"/>
                  </a:lnTo>
                  <a:lnTo>
                    <a:pt x="1236490" y="47626"/>
                  </a:lnTo>
                  <a:lnTo>
                    <a:pt x="1236490" y="238124"/>
                  </a:lnTo>
                  <a:lnTo>
                    <a:pt x="1232748" y="256662"/>
                  </a:lnTo>
                  <a:lnTo>
                    <a:pt x="1222541" y="271800"/>
                  </a:lnTo>
                  <a:lnTo>
                    <a:pt x="1207402" y="282007"/>
                  </a:lnTo>
                  <a:lnTo>
                    <a:pt x="1188860" y="285750"/>
                  </a:lnTo>
                  <a:lnTo>
                    <a:pt x="47625" y="285750"/>
                  </a:lnTo>
                  <a:lnTo>
                    <a:pt x="29087" y="282007"/>
                  </a:lnTo>
                  <a:lnTo>
                    <a:pt x="13949" y="271800"/>
                  </a:lnTo>
                  <a:lnTo>
                    <a:pt x="3742" y="256662"/>
                  </a:lnTo>
                  <a:lnTo>
                    <a:pt x="0" y="238124"/>
                  </a:lnTo>
                  <a:lnTo>
                    <a:pt x="0" y="47626"/>
                  </a:lnTo>
                  <a:close/>
                </a:path>
              </a:pathLst>
            </a:custGeom>
            <a:ln w="9525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850470" y="3843867"/>
              <a:ext cx="1515529" cy="787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895556" y="3948247"/>
              <a:ext cx="1384300" cy="615950"/>
            </a:xfrm>
            <a:custGeom>
              <a:avLst/>
              <a:gdLst/>
              <a:ahLst/>
              <a:cxnLst/>
              <a:rect l="l" t="t" r="r" b="b"/>
              <a:pathLst>
                <a:path w="1384300" h="615950">
                  <a:moveTo>
                    <a:pt x="1345653" y="0"/>
                  </a:moveTo>
                  <a:lnTo>
                    <a:pt x="1307553" y="76199"/>
                  </a:lnTo>
                  <a:lnTo>
                    <a:pt x="1339303" y="76199"/>
                  </a:lnTo>
                  <a:lnTo>
                    <a:pt x="1339303" y="602941"/>
                  </a:lnTo>
                  <a:lnTo>
                    <a:pt x="0" y="602941"/>
                  </a:lnTo>
                  <a:lnTo>
                    <a:pt x="0" y="615641"/>
                  </a:lnTo>
                  <a:lnTo>
                    <a:pt x="1349159" y="615641"/>
                  </a:lnTo>
                  <a:lnTo>
                    <a:pt x="1352003" y="612799"/>
                  </a:lnTo>
                  <a:lnTo>
                    <a:pt x="1352003" y="76199"/>
                  </a:lnTo>
                  <a:lnTo>
                    <a:pt x="1383753" y="76199"/>
                  </a:lnTo>
                  <a:lnTo>
                    <a:pt x="1345653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106043" y="3155022"/>
              <a:ext cx="275590" cy="275590"/>
            </a:xfrm>
            <a:custGeom>
              <a:avLst/>
              <a:gdLst/>
              <a:ahLst/>
              <a:cxnLst/>
              <a:rect l="l" t="t" r="r" b="b"/>
              <a:pathLst>
                <a:path w="275590" h="275589">
                  <a:moveTo>
                    <a:pt x="137718" y="0"/>
                  </a:moveTo>
                  <a:lnTo>
                    <a:pt x="94188" y="7020"/>
                  </a:lnTo>
                  <a:lnTo>
                    <a:pt x="56383" y="26571"/>
                  </a:lnTo>
                  <a:lnTo>
                    <a:pt x="26571" y="56383"/>
                  </a:lnTo>
                  <a:lnTo>
                    <a:pt x="7020" y="94188"/>
                  </a:lnTo>
                  <a:lnTo>
                    <a:pt x="0" y="137718"/>
                  </a:lnTo>
                  <a:lnTo>
                    <a:pt x="7020" y="181248"/>
                  </a:lnTo>
                  <a:lnTo>
                    <a:pt x="26571" y="219053"/>
                  </a:lnTo>
                  <a:lnTo>
                    <a:pt x="56383" y="248865"/>
                  </a:lnTo>
                  <a:lnTo>
                    <a:pt x="94188" y="268416"/>
                  </a:lnTo>
                  <a:lnTo>
                    <a:pt x="137718" y="275437"/>
                  </a:lnTo>
                  <a:lnTo>
                    <a:pt x="181248" y="268416"/>
                  </a:lnTo>
                  <a:lnTo>
                    <a:pt x="219053" y="248865"/>
                  </a:lnTo>
                  <a:lnTo>
                    <a:pt x="248865" y="219053"/>
                  </a:lnTo>
                  <a:lnTo>
                    <a:pt x="268416" y="181248"/>
                  </a:lnTo>
                  <a:lnTo>
                    <a:pt x="275437" y="137718"/>
                  </a:lnTo>
                  <a:lnTo>
                    <a:pt x="268416" y="94188"/>
                  </a:lnTo>
                  <a:lnTo>
                    <a:pt x="248865" y="56383"/>
                  </a:lnTo>
                  <a:lnTo>
                    <a:pt x="219053" y="26571"/>
                  </a:lnTo>
                  <a:lnTo>
                    <a:pt x="181248" y="7020"/>
                  </a:lnTo>
                  <a:lnTo>
                    <a:pt x="137718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120470" y="3327403"/>
              <a:ext cx="245532" cy="4021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204824" y="3430460"/>
              <a:ext cx="76200" cy="2321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124700" y="2785538"/>
              <a:ext cx="245532" cy="4360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207630" y="2889338"/>
              <a:ext cx="76200" cy="266065"/>
            </a:xfrm>
            <a:custGeom>
              <a:avLst/>
              <a:gdLst/>
              <a:ahLst/>
              <a:cxnLst/>
              <a:rect l="l" t="t" r="r" b="b"/>
              <a:pathLst>
                <a:path w="76200" h="266064">
                  <a:moveTo>
                    <a:pt x="38887" y="0"/>
                  </a:moveTo>
                  <a:lnTo>
                    <a:pt x="0" y="75793"/>
                  </a:lnTo>
                  <a:lnTo>
                    <a:pt x="31750" y="76123"/>
                  </a:lnTo>
                  <a:lnTo>
                    <a:pt x="29781" y="265620"/>
                  </a:lnTo>
                  <a:lnTo>
                    <a:pt x="42481" y="265747"/>
                  </a:lnTo>
                  <a:lnTo>
                    <a:pt x="44450" y="76263"/>
                  </a:lnTo>
                  <a:lnTo>
                    <a:pt x="76200" y="76593"/>
                  </a:lnTo>
                  <a:lnTo>
                    <a:pt x="38887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312829" y="2747432"/>
              <a:ext cx="245532" cy="3767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397817" y="2772092"/>
              <a:ext cx="76200" cy="20834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334000" y="3373967"/>
              <a:ext cx="245532" cy="3725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420385" y="3398685"/>
              <a:ext cx="76212" cy="20496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334000" y="3860799"/>
              <a:ext cx="245532" cy="4995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417959" y="3889348"/>
              <a:ext cx="76200" cy="327025"/>
            </a:xfrm>
            <a:custGeom>
              <a:avLst/>
              <a:gdLst/>
              <a:ahLst/>
              <a:cxnLst/>
              <a:rect l="l" t="t" r="r" b="b"/>
              <a:pathLst>
                <a:path w="76200" h="327025">
                  <a:moveTo>
                    <a:pt x="46520" y="105"/>
                  </a:moveTo>
                  <a:lnTo>
                    <a:pt x="33820" y="0"/>
                  </a:lnTo>
                  <a:lnTo>
                    <a:pt x="31750" y="250695"/>
                  </a:lnTo>
                  <a:lnTo>
                    <a:pt x="0" y="250433"/>
                  </a:lnTo>
                  <a:lnTo>
                    <a:pt x="37477" y="326944"/>
                  </a:lnTo>
                  <a:lnTo>
                    <a:pt x="76200" y="251061"/>
                  </a:lnTo>
                  <a:lnTo>
                    <a:pt x="44450" y="250799"/>
                  </a:lnTo>
                  <a:lnTo>
                    <a:pt x="46520" y="105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406900" y="2514603"/>
              <a:ext cx="533400" cy="96096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454398" y="2579103"/>
              <a:ext cx="362585" cy="831215"/>
            </a:xfrm>
            <a:custGeom>
              <a:avLst/>
              <a:gdLst/>
              <a:ahLst/>
              <a:cxnLst/>
              <a:rect l="l" t="t" r="r" b="b"/>
              <a:pathLst>
                <a:path w="362585" h="831214">
                  <a:moveTo>
                    <a:pt x="285978" y="0"/>
                  </a:moveTo>
                  <a:lnTo>
                    <a:pt x="285978" y="31750"/>
                  </a:lnTo>
                  <a:lnTo>
                    <a:pt x="177584" y="31750"/>
                  </a:lnTo>
                  <a:lnTo>
                    <a:pt x="174739" y="34594"/>
                  </a:lnTo>
                  <a:lnTo>
                    <a:pt x="174739" y="818146"/>
                  </a:lnTo>
                  <a:lnTo>
                    <a:pt x="0" y="818146"/>
                  </a:lnTo>
                  <a:lnTo>
                    <a:pt x="0" y="830846"/>
                  </a:lnTo>
                  <a:lnTo>
                    <a:pt x="184594" y="830846"/>
                  </a:lnTo>
                  <a:lnTo>
                    <a:pt x="187439" y="828001"/>
                  </a:lnTo>
                  <a:lnTo>
                    <a:pt x="187439" y="44450"/>
                  </a:lnTo>
                  <a:lnTo>
                    <a:pt x="285978" y="44450"/>
                  </a:lnTo>
                  <a:lnTo>
                    <a:pt x="285978" y="76200"/>
                  </a:lnTo>
                  <a:lnTo>
                    <a:pt x="362178" y="38100"/>
                  </a:lnTo>
                  <a:lnTo>
                    <a:pt x="285978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708400" y="2912538"/>
              <a:ext cx="245532" cy="4360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794213" y="2937509"/>
              <a:ext cx="76200" cy="266065"/>
            </a:xfrm>
            <a:custGeom>
              <a:avLst/>
              <a:gdLst/>
              <a:ahLst/>
              <a:cxnLst/>
              <a:rect l="l" t="t" r="r" b="b"/>
              <a:pathLst>
                <a:path w="76200" h="266064">
                  <a:moveTo>
                    <a:pt x="43306" y="0"/>
                  </a:moveTo>
                  <a:lnTo>
                    <a:pt x="30606" y="76"/>
                  </a:lnTo>
                  <a:lnTo>
                    <a:pt x="31750" y="189877"/>
                  </a:lnTo>
                  <a:lnTo>
                    <a:pt x="0" y="190068"/>
                  </a:lnTo>
                  <a:lnTo>
                    <a:pt x="38557" y="266026"/>
                  </a:lnTo>
                  <a:lnTo>
                    <a:pt x="76200" y="189598"/>
                  </a:lnTo>
                  <a:lnTo>
                    <a:pt x="44450" y="189788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691470" y="3500967"/>
              <a:ext cx="1371600" cy="1130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3776979" y="3603650"/>
              <a:ext cx="1238885" cy="960755"/>
            </a:xfrm>
            <a:custGeom>
              <a:avLst/>
              <a:gdLst/>
              <a:ahLst/>
              <a:cxnLst/>
              <a:rect l="l" t="t" r="r" b="b"/>
              <a:pathLst>
                <a:path w="1238885" h="960754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957395"/>
                  </a:lnTo>
                  <a:lnTo>
                    <a:pt x="34594" y="960238"/>
                  </a:lnTo>
                  <a:lnTo>
                    <a:pt x="1238338" y="960238"/>
                  </a:lnTo>
                  <a:lnTo>
                    <a:pt x="1238338" y="947538"/>
                  </a:lnTo>
                  <a:lnTo>
                    <a:pt x="44450" y="947538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2429929" y="1579037"/>
              <a:ext cx="935567" cy="24553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477223" y="1644484"/>
              <a:ext cx="765810" cy="76200"/>
            </a:xfrm>
            <a:custGeom>
              <a:avLst/>
              <a:gdLst/>
              <a:ahLst/>
              <a:cxnLst/>
              <a:rect l="l" t="t" r="r" b="b"/>
              <a:pathLst>
                <a:path w="765810" h="76200">
                  <a:moveTo>
                    <a:pt x="689584" y="0"/>
                  </a:moveTo>
                  <a:lnTo>
                    <a:pt x="68958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689584" y="44450"/>
                  </a:lnTo>
                  <a:lnTo>
                    <a:pt x="689584" y="76200"/>
                  </a:lnTo>
                  <a:lnTo>
                    <a:pt x="765784" y="38100"/>
                  </a:lnTo>
                  <a:lnTo>
                    <a:pt x="689584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963329" y="1579037"/>
              <a:ext cx="2099729" cy="305222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008058" y="1644484"/>
              <a:ext cx="2007870" cy="2919730"/>
            </a:xfrm>
            <a:custGeom>
              <a:avLst/>
              <a:gdLst/>
              <a:ahLst/>
              <a:cxnLst/>
              <a:rect l="l" t="t" r="r" b="b"/>
              <a:pathLst>
                <a:path w="2007870" h="2919729">
                  <a:moveTo>
                    <a:pt x="158750" y="0"/>
                  </a:moveTo>
                  <a:lnTo>
                    <a:pt x="158750" y="31750"/>
                  </a:lnTo>
                  <a:lnTo>
                    <a:pt x="2844" y="31750"/>
                  </a:lnTo>
                  <a:lnTo>
                    <a:pt x="0" y="34594"/>
                  </a:lnTo>
                  <a:lnTo>
                    <a:pt x="0" y="2916562"/>
                  </a:lnTo>
                  <a:lnTo>
                    <a:pt x="2844" y="2919404"/>
                  </a:lnTo>
                  <a:lnTo>
                    <a:pt x="2007260" y="2919404"/>
                  </a:lnTo>
                  <a:lnTo>
                    <a:pt x="2007260" y="2906704"/>
                  </a:lnTo>
                  <a:lnTo>
                    <a:pt x="12700" y="2906704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34950" y="3810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1676400" y="1075261"/>
              <a:ext cx="245532" cy="61806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1760702" y="1100112"/>
              <a:ext cx="76200" cy="450850"/>
            </a:xfrm>
            <a:custGeom>
              <a:avLst/>
              <a:gdLst/>
              <a:ahLst/>
              <a:cxnLst/>
              <a:rect l="l" t="t" r="r" b="b"/>
              <a:pathLst>
                <a:path w="76200" h="450850">
                  <a:moveTo>
                    <a:pt x="47459" y="101"/>
                  </a:moveTo>
                  <a:lnTo>
                    <a:pt x="34759" y="0"/>
                  </a:lnTo>
                  <a:lnTo>
                    <a:pt x="31750" y="374269"/>
                  </a:lnTo>
                  <a:lnTo>
                    <a:pt x="0" y="374002"/>
                  </a:lnTo>
                  <a:lnTo>
                    <a:pt x="37477" y="450507"/>
                  </a:lnTo>
                  <a:lnTo>
                    <a:pt x="76200" y="374624"/>
                  </a:lnTo>
                  <a:lnTo>
                    <a:pt x="44450" y="374370"/>
                  </a:lnTo>
                  <a:lnTo>
                    <a:pt x="47459" y="101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567107" y="2499831"/>
            <a:ext cx="1778635" cy="1295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31" marR="721977" indent="-84453">
              <a:spcBef>
                <a:spcPts val="100"/>
              </a:spcBef>
            </a:pPr>
            <a:r>
              <a:rPr sz="1000" spc="20" dirty="0">
                <a:solidFill>
                  <a:srgbClr val="474746"/>
                </a:solidFill>
                <a:latin typeface="Trebuchet MS"/>
                <a:cs typeface="Trebuchet MS"/>
              </a:rPr>
              <a:t>Monitoring</a:t>
            </a:r>
            <a:r>
              <a:rPr sz="10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&amp;  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Debugging</a:t>
            </a:r>
            <a:endParaRPr sz="1000">
              <a:latin typeface="Trebuchet MS"/>
              <a:cs typeface="Trebuchet MS"/>
            </a:endParaRPr>
          </a:p>
          <a:p>
            <a:pPr marL="140966" marR="186686" indent="706737">
              <a:lnSpc>
                <a:spcPct val="332100"/>
              </a:lnSpc>
              <a:spcBef>
                <a:spcPts val="375"/>
              </a:spcBef>
            </a:pPr>
            <a:r>
              <a:rPr sz="1000" spc="130" dirty="0">
                <a:solidFill>
                  <a:srgbClr val="474746"/>
                </a:solidFill>
                <a:latin typeface="Trebuchet MS"/>
                <a:cs typeface="Trebuchet MS"/>
              </a:rPr>
              <a:t>–</a:t>
            </a:r>
            <a:r>
              <a:rPr sz="1000" spc="-114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474746"/>
                </a:solidFill>
                <a:latin typeface="Trebuchet MS"/>
                <a:cs typeface="Trebuchet MS"/>
              </a:rPr>
              <a:t>Predictions  </a:t>
            </a:r>
            <a:r>
              <a:rPr sz="1000" spc="30" dirty="0">
                <a:solidFill>
                  <a:srgbClr val="474746"/>
                </a:solidFill>
                <a:latin typeface="Trebuchet MS"/>
                <a:cs typeface="Trebuchet MS"/>
              </a:rPr>
              <a:t>Model</a:t>
            </a:r>
            <a:r>
              <a:rPr sz="1000" spc="-5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474746"/>
                </a:solidFill>
                <a:latin typeface="Trebuchet MS"/>
                <a:cs typeface="Trebuchet MS"/>
              </a:rPr>
              <a:t>Deployment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898376" y="4340085"/>
            <a:ext cx="18542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Ye</a:t>
            </a: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685576" y="4323556"/>
            <a:ext cx="1581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45" dirty="0">
                <a:solidFill>
                  <a:srgbClr val="474746"/>
                </a:solidFill>
                <a:latin typeface="Trebuchet MS"/>
                <a:cs typeface="Trebuchet MS"/>
              </a:rPr>
              <a:t>No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844191" y="2247749"/>
            <a:ext cx="123111" cy="93471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8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Augmentation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517901" y="3803594"/>
            <a:ext cx="246221" cy="69024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 marR="5080">
              <a:spcBef>
                <a:spcPts val="75"/>
              </a:spcBef>
            </a:pP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Feature  A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u</a:t>
            </a: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gm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en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io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543931" y="1479474"/>
            <a:ext cx="54356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Re-training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70876" y="655396"/>
            <a:ext cx="2488565" cy="1248410"/>
          </a:xfrm>
          <a:custGeom>
            <a:avLst/>
            <a:gdLst/>
            <a:ahLst/>
            <a:cxnLst/>
            <a:rect l="l" t="t" r="r" b="b"/>
            <a:pathLst>
              <a:path w="2488565" h="1248410">
                <a:moveTo>
                  <a:pt x="2488135" y="0"/>
                </a:moveTo>
                <a:lnTo>
                  <a:pt x="0" y="0"/>
                </a:lnTo>
                <a:lnTo>
                  <a:pt x="0" y="1248333"/>
                </a:lnTo>
                <a:lnTo>
                  <a:pt x="2488135" y="1248333"/>
                </a:lnTo>
                <a:lnTo>
                  <a:pt x="2488135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5" name="object 65"/>
          <p:cNvSpPr txBox="1"/>
          <p:nvPr/>
        </p:nvSpPr>
        <p:spPr>
          <a:xfrm>
            <a:off x="415528" y="1975104"/>
            <a:ext cx="2513330" cy="294478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42" marR="5080" indent="-285743">
              <a:lnSpc>
                <a:spcPct val="100699"/>
              </a:lnSpc>
              <a:spcBef>
                <a:spcPts val="85"/>
              </a:spcBef>
              <a:buChar char="•"/>
              <a:tabLst>
                <a:tab pos="297808" algn="l"/>
                <a:tab pos="298442" algn="l"/>
              </a:tabLst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Setup and manage  model inference</a:t>
            </a:r>
            <a:r>
              <a:rPr sz="1600" spc="-4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clusters</a:t>
            </a:r>
            <a:endParaRPr sz="1600">
              <a:latin typeface="Arial"/>
              <a:cs typeface="Arial"/>
            </a:endParaRPr>
          </a:p>
          <a:p>
            <a:pPr marL="298442" marR="287648" indent="-285743">
              <a:lnSpc>
                <a:spcPts val="1930"/>
              </a:lnSpc>
              <a:spcBef>
                <a:spcPts val="35"/>
              </a:spcBef>
              <a:buChar char="•"/>
              <a:tabLst>
                <a:tab pos="297808" algn="l"/>
                <a:tab pos="298442" algn="l"/>
              </a:tabLst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Manage and scale  model inference</a:t>
            </a:r>
            <a:r>
              <a:rPr sz="1600" spc="-14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APIs</a:t>
            </a:r>
            <a:endParaRPr sz="1600">
              <a:latin typeface="Arial"/>
              <a:cs typeface="Arial"/>
            </a:endParaRPr>
          </a:p>
          <a:p>
            <a:pPr marL="298442" marR="512432" indent="-285743">
              <a:lnSpc>
                <a:spcPts val="1930"/>
              </a:lnSpc>
              <a:spcBef>
                <a:spcPts val="10"/>
              </a:spcBef>
              <a:buChar char="•"/>
              <a:tabLst>
                <a:tab pos="297808" algn="l"/>
                <a:tab pos="298442" algn="l"/>
              </a:tabLst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Monitor and</a:t>
            </a:r>
            <a:r>
              <a:rPr sz="1600" spc="-7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debug  model</a:t>
            </a:r>
            <a:r>
              <a:rPr sz="1600" spc="-3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predictions</a:t>
            </a:r>
            <a:endParaRPr sz="1600">
              <a:latin typeface="Arial"/>
              <a:cs typeface="Arial"/>
            </a:endParaRPr>
          </a:p>
          <a:p>
            <a:pPr marL="298442" indent="-285743">
              <a:lnSpc>
                <a:spcPts val="1835"/>
              </a:lnSpc>
              <a:buChar char="•"/>
              <a:tabLst>
                <a:tab pos="297808" algn="l"/>
                <a:tab pos="298442" algn="l"/>
              </a:tabLst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Model versioning</a:t>
            </a:r>
            <a:r>
              <a:rPr sz="1600" spc="-2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298442">
              <a:lnSpc>
                <a:spcPts val="1910"/>
              </a:lnSpc>
              <a:spcBef>
                <a:spcPts val="10"/>
              </a:spcBef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performance</a:t>
            </a:r>
            <a:r>
              <a:rPr sz="16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tracking</a:t>
            </a:r>
            <a:endParaRPr sz="1600">
              <a:latin typeface="Arial"/>
              <a:cs typeface="Arial"/>
            </a:endParaRPr>
          </a:p>
          <a:p>
            <a:pPr marL="298442" indent="-285743">
              <a:lnSpc>
                <a:spcPts val="1910"/>
              </a:lnSpc>
              <a:buChar char="•"/>
              <a:tabLst>
                <a:tab pos="297808" algn="l"/>
                <a:tab pos="298442" algn="l"/>
              </a:tabLst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Automate new</a:t>
            </a:r>
            <a:r>
              <a:rPr sz="16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  <a:p>
            <a:pPr marL="298442" marR="363846">
              <a:lnSpc>
                <a:spcPts val="1900"/>
              </a:lnSpc>
              <a:spcBef>
                <a:spcPts val="95"/>
              </a:spcBef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version promotion</a:t>
            </a:r>
            <a:r>
              <a:rPr sz="1600" spc="-6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474746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production</a:t>
            </a:r>
            <a:endParaRPr sz="1600">
              <a:latin typeface="Arial"/>
              <a:cs typeface="Arial"/>
            </a:endParaRPr>
          </a:p>
          <a:p>
            <a:pPr marL="298442">
              <a:lnSpc>
                <a:spcPts val="1875"/>
              </a:lnSpc>
            </a:pPr>
            <a:r>
              <a:rPr sz="1600" spc="-5" dirty="0">
                <a:solidFill>
                  <a:srgbClr val="474746"/>
                </a:solidFill>
                <a:latin typeface="Arial"/>
                <a:cs typeface="Arial"/>
              </a:rPr>
              <a:t>(A/B testing)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858998" y="660133"/>
            <a:ext cx="5486400" cy="4239260"/>
          </a:xfrm>
          <a:custGeom>
            <a:avLst/>
            <a:gdLst/>
            <a:ahLst/>
            <a:cxnLst/>
            <a:rect l="l" t="t" r="r" b="b"/>
            <a:pathLst>
              <a:path w="5486400" h="4239260">
                <a:moveTo>
                  <a:pt x="5486311" y="190"/>
                </a:moveTo>
                <a:lnTo>
                  <a:pt x="3708108" y="190"/>
                </a:lnTo>
                <a:lnTo>
                  <a:pt x="3708108" y="0"/>
                </a:lnTo>
                <a:lnTo>
                  <a:pt x="0" y="0"/>
                </a:lnTo>
                <a:lnTo>
                  <a:pt x="0" y="4238650"/>
                </a:lnTo>
                <a:lnTo>
                  <a:pt x="3708108" y="4238650"/>
                </a:lnTo>
                <a:lnTo>
                  <a:pt x="3708108" y="4210304"/>
                </a:lnTo>
                <a:lnTo>
                  <a:pt x="5486311" y="4210304"/>
                </a:lnTo>
                <a:lnTo>
                  <a:pt x="5486311" y="3315525"/>
                </a:lnTo>
                <a:lnTo>
                  <a:pt x="3708108" y="3315525"/>
                </a:lnTo>
                <a:lnTo>
                  <a:pt x="3708108" y="1780362"/>
                </a:lnTo>
                <a:lnTo>
                  <a:pt x="5486311" y="1780362"/>
                </a:lnTo>
                <a:lnTo>
                  <a:pt x="5486311" y="19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82784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602" y="399011"/>
            <a:ext cx="6606068" cy="42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131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529" y="139509"/>
            <a:ext cx="33902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2800" b="1" spc="-7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74746"/>
                </a:solidFill>
                <a:latin typeface="Arial"/>
                <a:cs typeface="Arial"/>
              </a:rPr>
              <a:t>SageMaker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652" y="2615375"/>
            <a:ext cx="8022590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99"/>
              </a:lnSpc>
              <a:spcBef>
                <a:spcPts val="95"/>
              </a:spcBef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474746"/>
                </a:solidFill>
                <a:latin typeface="Arial"/>
                <a:cs typeface="Arial"/>
              </a:rPr>
              <a:t>fully managed service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that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enables </a:t>
            </a:r>
            <a:r>
              <a:rPr sz="2400" b="1" spc="-5" dirty="0">
                <a:solidFill>
                  <a:srgbClr val="474746"/>
                </a:solidFill>
                <a:latin typeface="Arial"/>
                <a:cs typeface="Arial"/>
              </a:rPr>
              <a:t>data scientists</a:t>
            </a:r>
            <a:r>
              <a:rPr sz="2400" b="1" spc="-13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and  </a:t>
            </a:r>
            <a:r>
              <a:rPr sz="2400" b="1" spc="-5" dirty="0">
                <a:solidFill>
                  <a:srgbClr val="474746"/>
                </a:solidFill>
                <a:latin typeface="Arial"/>
                <a:cs typeface="Arial"/>
              </a:rPr>
              <a:t>developers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quickly and easily </a:t>
            </a:r>
            <a:r>
              <a:rPr sz="2400" b="1" spc="-5" dirty="0">
                <a:solidFill>
                  <a:srgbClr val="474746"/>
                </a:solidFill>
                <a:latin typeface="Arial"/>
                <a:cs typeface="Arial"/>
              </a:rPr>
              <a:t>build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machine-learning  based models </a:t>
            </a:r>
            <a:r>
              <a:rPr sz="2400" b="1" spc="-5" dirty="0">
                <a:solidFill>
                  <a:srgbClr val="474746"/>
                </a:solidFill>
                <a:latin typeface="Arial"/>
                <a:cs typeface="Arial"/>
              </a:rPr>
              <a:t>into production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smart</a:t>
            </a:r>
            <a:r>
              <a:rPr sz="2400" spc="-4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applications.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47733" y="995642"/>
            <a:ext cx="1497330" cy="935355"/>
            <a:chOff x="3447733" y="995641"/>
            <a:chExt cx="1497330" cy="935355"/>
          </a:xfrm>
        </p:grpSpPr>
        <p:sp>
          <p:nvSpPr>
            <p:cNvPr id="5" name="object 5"/>
            <p:cNvSpPr/>
            <p:nvPr/>
          </p:nvSpPr>
          <p:spPr>
            <a:xfrm>
              <a:off x="3945699" y="995641"/>
              <a:ext cx="999233" cy="934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3460433" y="1027098"/>
              <a:ext cx="462280" cy="280035"/>
            </a:xfrm>
            <a:custGeom>
              <a:avLst/>
              <a:gdLst/>
              <a:ahLst/>
              <a:cxnLst/>
              <a:rect l="l" t="t" r="r" b="b"/>
              <a:pathLst>
                <a:path w="462279" h="280034">
                  <a:moveTo>
                    <a:pt x="237137" y="60127"/>
                  </a:moveTo>
                  <a:lnTo>
                    <a:pt x="303106" y="0"/>
                  </a:lnTo>
                  <a:lnTo>
                    <a:pt x="306258" y="67887"/>
                  </a:lnTo>
                  <a:lnTo>
                    <a:pt x="378279" y="27492"/>
                  </a:lnTo>
                  <a:lnTo>
                    <a:pt x="347943" y="71261"/>
                  </a:lnTo>
                  <a:lnTo>
                    <a:pt x="462130" y="57387"/>
                  </a:lnTo>
                  <a:lnTo>
                    <a:pt x="365598" y="102845"/>
                  </a:lnTo>
                  <a:lnTo>
                    <a:pt x="396586" y="121040"/>
                  </a:lnTo>
                  <a:lnTo>
                    <a:pt x="356884" y="138389"/>
                  </a:lnTo>
                  <a:lnTo>
                    <a:pt x="416563" y="169719"/>
                  </a:lnTo>
                  <a:lnTo>
                    <a:pt x="322037" y="167152"/>
                  </a:lnTo>
                  <a:lnTo>
                    <a:pt x="333307" y="201359"/>
                  </a:lnTo>
                  <a:lnTo>
                    <a:pt x="270760" y="192724"/>
                  </a:lnTo>
                  <a:lnTo>
                    <a:pt x="262853" y="228149"/>
                  </a:lnTo>
                  <a:lnTo>
                    <a:pt x="222571" y="216109"/>
                  </a:lnTo>
                  <a:lnTo>
                    <a:pt x="200598" y="246729"/>
                  </a:lnTo>
                  <a:lnTo>
                    <a:pt x="172521" y="231703"/>
                  </a:lnTo>
                  <a:lnTo>
                    <a:pt x="120893" y="279669"/>
                  </a:lnTo>
                  <a:lnTo>
                    <a:pt x="113247" y="240959"/>
                  </a:lnTo>
                  <a:lnTo>
                    <a:pt x="35723" y="246378"/>
                  </a:lnTo>
                  <a:lnTo>
                    <a:pt x="76589" y="211906"/>
                  </a:lnTo>
                  <a:lnTo>
                    <a:pt x="0" y="192631"/>
                  </a:lnTo>
                  <a:lnTo>
                    <a:pt x="83957" y="166255"/>
                  </a:lnTo>
                  <a:lnTo>
                    <a:pt x="18468" y="135698"/>
                  </a:lnTo>
                  <a:lnTo>
                    <a:pt x="109501" y="118216"/>
                  </a:lnTo>
                  <a:lnTo>
                    <a:pt x="84012" y="72045"/>
                  </a:lnTo>
                  <a:lnTo>
                    <a:pt x="176692" y="92299"/>
                  </a:lnTo>
                  <a:lnTo>
                    <a:pt x="195334" y="36667"/>
                  </a:lnTo>
                  <a:lnTo>
                    <a:pt x="237137" y="60127"/>
                  </a:lnTo>
                  <a:close/>
                </a:path>
              </a:pathLst>
            </a:custGeom>
            <a:ln w="254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3578034" y="1134338"/>
              <a:ext cx="195427" cy="79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1483897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529" y="139509"/>
            <a:ext cx="33902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dirty="0">
                <a:solidFill>
                  <a:srgbClr val="474746"/>
                </a:solidFill>
                <a:latin typeface="Arial"/>
                <a:cs typeface="Arial"/>
              </a:rPr>
              <a:t>Amazon</a:t>
            </a:r>
            <a:r>
              <a:rPr sz="2800" b="1" spc="-7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74746"/>
                </a:solidFill>
                <a:latin typeface="Arial"/>
                <a:cs typeface="Arial"/>
              </a:rPr>
              <a:t>SageMaker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72670" y="1989671"/>
            <a:ext cx="1494370" cy="77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5806846" y="2098231"/>
            <a:ext cx="1225550" cy="53347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065" marR="5080" algn="ctr">
              <a:lnSpc>
                <a:spcPts val="1300"/>
              </a:lnSpc>
              <a:spcBef>
                <a:spcPts val="259"/>
              </a:spcBef>
            </a:pPr>
            <a:r>
              <a:rPr sz="1200" spc="25" dirty="0">
                <a:solidFill>
                  <a:srgbClr val="F8F8F8"/>
                </a:solidFill>
                <a:latin typeface="Trebuchet MS"/>
                <a:cs typeface="Trebuchet MS"/>
              </a:rPr>
              <a:t>H</a:t>
            </a: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i</a:t>
            </a:r>
            <a:r>
              <a:rPr sz="1200" spc="90" dirty="0">
                <a:solidFill>
                  <a:srgbClr val="F8F8F8"/>
                </a:solidFill>
                <a:latin typeface="Trebuchet MS"/>
                <a:cs typeface="Trebuchet MS"/>
              </a:rPr>
              <a:t>g</a:t>
            </a:r>
            <a:r>
              <a:rPr sz="1200" spc="35" dirty="0">
                <a:solidFill>
                  <a:srgbClr val="F8F8F8"/>
                </a:solidFill>
                <a:latin typeface="Trebuchet MS"/>
                <a:cs typeface="Trebuchet MS"/>
              </a:rPr>
              <a:t>h</a:t>
            </a:r>
            <a:r>
              <a:rPr sz="1200" spc="-20" dirty="0">
                <a:solidFill>
                  <a:srgbClr val="F8F8F8"/>
                </a:solidFill>
                <a:latin typeface="Trebuchet MS"/>
                <a:cs typeface="Trebuchet MS"/>
              </a:rPr>
              <a:t>l</a:t>
            </a:r>
            <a:r>
              <a:rPr sz="1200" spc="15" dirty="0">
                <a:solidFill>
                  <a:srgbClr val="F8F8F8"/>
                </a:solidFill>
                <a:latin typeface="Trebuchet MS"/>
                <a:cs typeface="Trebuchet MS"/>
              </a:rPr>
              <a:t>y-</a:t>
            </a:r>
            <a:r>
              <a:rPr sz="1200" spc="45" dirty="0">
                <a:solidFill>
                  <a:srgbClr val="F8F8F8"/>
                </a:solidFill>
                <a:latin typeface="Trebuchet MS"/>
                <a:cs typeface="Trebuchet MS"/>
              </a:rPr>
              <a:t>op</a:t>
            </a:r>
            <a:r>
              <a:rPr sz="1200" spc="-20" dirty="0">
                <a:solidFill>
                  <a:srgbClr val="F8F8F8"/>
                </a:solidFill>
                <a:latin typeface="Trebuchet MS"/>
                <a:cs typeface="Trebuchet MS"/>
              </a:rPr>
              <a:t>t</a:t>
            </a:r>
            <a:r>
              <a:rPr sz="1200" spc="-50" dirty="0">
                <a:solidFill>
                  <a:srgbClr val="F8F8F8"/>
                </a:solidFill>
                <a:latin typeface="Trebuchet MS"/>
                <a:cs typeface="Trebuchet MS"/>
              </a:rPr>
              <a:t>i</a:t>
            </a:r>
            <a:r>
              <a:rPr sz="1200" spc="75" dirty="0">
                <a:solidFill>
                  <a:srgbClr val="F8F8F8"/>
                </a:solidFill>
                <a:latin typeface="Trebuchet MS"/>
                <a:cs typeface="Trebuchet MS"/>
              </a:rPr>
              <a:t>m</a:t>
            </a:r>
            <a:r>
              <a:rPr sz="1200" spc="-50" dirty="0">
                <a:solidFill>
                  <a:srgbClr val="F8F8F8"/>
                </a:solidFill>
                <a:latin typeface="Trebuchet MS"/>
                <a:cs typeface="Trebuchet MS"/>
              </a:rPr>
              <a:t>i</a:t>
            </a:r>
            <a:r>
              <a:rPr sz="1200" spc="-10" dirty="0">
                <a:solidFill>
                  <a:srgbClr val="F8F8F8"/>
                </a:solidFill>
                <a:latin typeface="Trebuchet MS"/>
                <a:cs typeface="Trebuchet MS"/>
              </a:rPr>
              <a:t>ze</a:t>
            </a:r>
            <a:r>
              <a:rPr sz="1200" spc="25" dirty="0">
                <a:solidFill>
                  <a:srgbClr val="F8F8F8"/>
                </a:solidFill>
                <a:latin typeface="Trebuchet MS"/>
                <a:cs typeface="Trebuchet MS"/>
              </a:rPr>
              <a:t>d 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machine</a:t>
            </a:r>
            <a:r>
              <a:rPr sz="1200" spc="-90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learning  </a:t>
            </a:r>
            <a:r>
              <a:rPr sz="1200" spc="20" dirty="0">
                <a:solidFill>
                  <a:srgbClr val="F8F8F8"/>
                </a:solidFill>
                <a:latin typeface="Trebuchet MS"/>
                <a:cs typeface="Trebuchet MS"/>
              </a:rPr>
              <a:t>algorithms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2894" y="718337"/>
            <a:ext cx="9023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65" dirty="0">
                <a:solidFill>
                  <a:srgbClr val="7030A0"/>
                </a:solidFill>
                <a:latin typeface="Trebuchet MS"/>
                <a:cs typeface="Trebuchet MS"/>
              </a:rPr>
              <a:t>B</a:t>
            </a:r>
            <a:r>
              <a:rPr sz="2800" b="1" spc="50" dirty="0">
                <a:solidFill>
                  <a:srgbClr val="7030A0"/>
                </a:solidFill>
                <a:latin typeface="Trebuchet MS"/>
                <a:cs typeface="Trebuchet MS"/>
              </a:rPr>
              <a:t>u</a:t>
            </a:r>
            <a:r>
              <a:rPr sz="2800" b="1" spc="-15" dirty="0">
                <a:solidFill>
                  <a:srgbClr val="7030A0"/>
                </a:solidFill>
                <a:latin typeface="Trebuchet MS"/>
                <a:cs typeface="Trebuchet MS"/>
              </a:rPr>
              <a:t>i</a:t>
            </a:r>
            <a:r>
              <a:rPr sz="2800" b="1" spc="80" dirty="0">
                <a:solidFill>
                  <a:srgbClr val="7030A0"/>
                </a:solidFill>
                <a:latin typeface="Trebuchet MS"/>
                <a:cs typeface="Trebuchet MS"/>
              </a:rPr>
              <a:t>l</a:t>
            </a:r>
            <a:r>
              <a:rPr sz="2800" b="1" spc="85" dirty="0">
                <a:solidFill>
                  <a:srgbClr val="7030A0"/>
                </a:solidFill>
                <a:latin typeface="Trebuchet MS"/>
                <a:cs typeface="Trebuchet MS"/>
              </a:rPr>
              <a:t>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0800" y="863601"/>
            <a:ext cx="1435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4233050" y="989380"/>
            <a:ext cx="691515" cy="53347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29208" algn="just">
              <a:lnSpc>
                <a:spcPts val="1300"/>
              </a:lnSpc>
              <a:spcBef>
                <a:spcPts val="259"/>
              </a:spcBef>
            </a:pP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Pre-built  </a:t>
            </a:r>
            <a:r>
              <a:rPr sz="1200" spc="40" dirty="0">
                <a:solidFill>
                  <a:srgbClr val="F8F8F8"/>
                </a:solidFill>
                <a:latin typeface="Trebuchet MS"/>
                <a:cs typeface="Trebuchet MS"/>
              </a:rPr>
              <a:t>n</a:t>
            </a:r>
            <a:r>
              <a:rPr sz="1200" spc="50" dirty="0">
                <a:solidFill>
                  <a:srgbClr val="F8F8F8"/>
                </a:solidFill>
                <a:latin typeface="Trebuchet MS"/>
                <a:cs typeface="Trebuchet MS"/>
              </a:rPr>
              <a:t>o</a:t>
            </a:r>
            <a:r>
              <a:rPr sz="1200" spc="-20" dirty="0">
                <a:solidFill>
                  <a:srgbClr val="F8F8F8"/>
                </a:solidFill>
                <a:latin typeface="Trebuchet MS"/>
                <a:cs typeface="Trebuchet MS"/>
              </a:rPr>
              <a:t>te</a:t>
            </a:r>
            <a:r>
              <a:rPr sz="1200" spc="40" dirty="0">
                <a:solidFill>
                  <a:srgbClr val="F8F8F8"/>
                </a:solidFill>
                <a:latin typeface="Trebuchet MS"/>
                <a:cs typeface="Trebuchet MS"/>
              </a:rPr>
              <a:t>b</a:t>
            </a:r>
            <a:r>
              <a:rPr sz="1200" spc="50" dirty="0">
                <a:solidFill>
                  <a:srgbClr val="F8F8F8"/>
                </a:solidFill>
                <a:latin typeface="Trebuchet MS"/>
                <a:cs typeface="Trebuchet MS"/>
              </a:rPr>
              <a:t>oo</a:t>
            </a:r>
            <a:r>
              <a:rPr sz="1200" spc="15" dirty="0">
                <a:solidFill>
                  <a:srgbClr val="F8F8F8"/>
                </a:solidFill>
                <a:latin typeface="Trebuchet MS"/>
                <a:cs typeface="Trebuchet MS"/>
              </a:rPr>
              <a:t>k  </a:t>
            </a: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instances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43501" y="2480737"/>
            <a:ext cx="262467" cy="436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" name="object 9"/>
          <p:cNvSpPr/>
          <p:nvPr/>
        </p:nvSpPr>
        <p:spPr>
          <a:xfrm>
            <a:off x="4758271" y="3318929"/>
            <a:ext cx="427567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" name="object 10"/>
          <p:cNvSpPr/>
          <p:nvPr/>
        </p:nvSpPr>
        <p:spPr>
          <a:xfrm>
            <a:off x="3898901" y="3340101"/>
            <a:ext cx="440267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3733801" y="2506137"/>
            <a:ext cx="224367" cy="410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2" name="object 12"/>
          <p:cNvSpPr/>
          <p:nvPr/>
        </p:nvSpPr>
        <p:spPr>
          <a:xfrm>
            <a:off x="4301070" y="2048937"/>
            <a:ext cx="469900" cy="220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471332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390265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Amazon</a:t>
            </a:r>
            <a:r>
              <a:rPr spc="-70" dirty="0"/>
              <a:t> </a:t>
            </a:r>
            <a:r>
              <a:rPr dirty="0"/>
              <a:t>SageMaker</a:t>
            </a:r>
          </a:p>
        </p:txBody>
      </p:sp>
      <p:sp>
        <p:nvSpPr>
          <p:cNvPr id="3" name="object 3"/>
          <p:cNvSpPr/>
          <p:nvPr/>
        </p:nvSpPr>
        <p:spPr>
          <a:xfrm>
            <a:off x="5702858" y="3396349"/>
            <a:ext cx="1483080" cy="766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3891000" y="4123346"/>
            <a:ext cx="1483080" cy="766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3954679" y="3498863"/>
            <a:ext cx="3149600" cy="1272142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843359" marR="5080" indent="-1905" algn="ctr">
              <a:lnSpc>
                <a:spcPts val="1300"/>
              </a:lnSpc>
              <a:spcBef>
                <a:spcPts val="259"/>
              </a:spcBef>
            </a:pP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One-click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training  </a:t>
            </a:r>
            <a:r>
              <a:rPr sz="1200" spc="10" dirty="0">
                <a:solidFill>
                  <a:srgbClr val="F8F8F8"/>
                </a:solidFill>
                <a:latin typeface="Trebuchet MS"/>
                <a:cs typeface="Trebuchet MS"/>
              </a:rPr>
              <a:t>for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ML, </a:t>
            </a:r>
            <a:r>
              <a:rPr sz="1200" spc="-15" dirty="0">
                <a:solidFill>
                  <a:srgbClr val="F8F8F8"/>
                </a:solidFill>
                <a:latin typeface="Trebuchet MS"/>
                <a:cs typeface="Trebuchet MS"/>
              </a:rPr>
              <a:t>DL, </a:t>
            </a:r>
            <a:r>
              <a:rPr sz="1200" spc="25" dirty="0">
                <a:solidFill>
                  <a:srgbClr val="F8F8F8"/>
                </a:solidFill>
                <a:latin typeface="Trebuchet MS"/>
                <a:cs typeface="Trebuchet MS"/>
              </a:rPr>
              <a:t>and  </a:t>
            </a:r>
            <a:r>
              <a:rPr sz="1200" spc="15" dirty="0">
                <a:solidFill>
                  <a:srgbClr val="F8F8F8"/>
                </a:solidFill>
                <a:latin typeface="Trebuchet MS"/>
                <a:cs typeface="Trebuchet MS"/>
              </a:rPr>
              <a:t>custom</a:t>
            </a:r>
            <a:r>
              <a:rPr sz="1200" spc="-114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8F8F8"/>
                </a:solidFill>
                <a:latin typeface="Trebuchet MS"/>
                <a:cs typeface="Trebuchet MS"/>
              </a:rPr>
              <a:t>algorithms</a:t>
            </a:r>
            <a:endParaRPr sz="1200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1550">
              <a:latin typeface="Trebuchet MS"/>
              <a:cs typeface="Trebuchet MS"/>
            </a:endParaRPr>
          </a:p>
          <a:p>
            <a:pPr marL="12700" marR="1797640" algn="ctr">
              <a:lnSpc>
                <a:spcPts val="1300"/>
              </a:lnSpc>
              <a:spcBef>
                <a:spcPts val="5"/>
              </a:spcBef>
            </a:pPr>
            <a:r>
              <a:rPr sz="1200" spc="-5" dirty="0">
                <a:solidFill>
                  <a:srgbClr val="F8F8F8"/>
                </a:solidFill>
                <a:latin typeface="Trebuchet MS"/>
                <a:cs typeface="Trebuchet MS"/>
              </a:rPr>
              <a:t>Easier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training</a:t>
            </a:r>
            <a:r>
              <a:rPr sz="1200" spc="-155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with 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hyperparameter  optimization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72670" y="1989671"/>
            <a:ext cx="1494370" cy="7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5806846" y="2098231"/>
            <a:ext cx="1225550" cy="53347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065" marR="5080" algn="ctr">
              <a:lnSpc>
                <a:spcPts val="1300"/>
              </a:lnSpc>
              <a:spcBef>
                <a:spcPts val="259"/>
              </a:spcBef>
            </a:pPr>
            <a:r>
              <a:rPr sz="1200" spc="25" dirty="0">
                <a:solidFill>
                  <a:srgbClr val="F8F8F8"/>
                </a:solidFill>
                <a:latin typeface="Trebuchet MS"/>
                <a:cs typeface="Trebuchet MS"/>
              </a:rPr>
              <a:t>H</a:t>
            </a: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i</a:t>
            </a:r>
            <a:r>
              <a:rPr sz="1200" spc="90" dirty="0">
                <a:solidFill>
                  <a:srgbClr val="F8F8F8"/>
                </a:solidFill>
                <a:latin typeface="Trebuchet MS"/>
                <a:cs typeface="Trebuchet MS"/>
              </a:rPr>
              <a:t>g</a:t>
            </a:r>
            <a:r>
              <a:rPr sz="1200" spc="35" dirty="0">
                <a:solidFill>
                  <a:srgbClr val="F8F8F8"/>
                </a:solidFill>
                <a:latin typeface="Trebuchet MS"/>
                <a:cs typeface="Trebuchet MS"/>
              </a:rPr>
              <a:t>h</a:t>
            </a:r>
            <a:r>
              <a:rPr sz="1200" spc="-20" dirty="0">
                <a:solidFill>
                  <a:srgbClr val="F8F8F8"/>
                </a:solidFill>
                <a:latin typeface="Trebuchet MS"/>
                <a:cs typeface="Trebuchet MS"/>
              </a:rPr>
              <a:t>l</a:t>
            </a:r>
            <a:r>
              <a:rPr sz="1200" spc="15" dirty="0">
                <a:solidFill>
                  <a:srgbClr val="F8F8F8"/>
                </a:solidFill>
                <a:latin typeface="Trebuchet MS"/>
                <a:cs typeface="Trebuchet MS"/>
              </a:rPr>
              <a:t>y-</a:t>
            </a:r>
            <a:r>
              <a:rPr sz="1200" spc="45" dirty="0">
                <a:solidFill>
                  <a:srgbClr val="F8F8F8"/>
                </a:solidFill>
                <a:latin typeface="Trebuchet MS"/>
                <a:cs typeface="Trebuchet MS"/>
              </a:rPr>
              <a:t>op</a:t>
            </a:r>
            <a:r>
              <a:rPr sz="1200" spc="-20" dirty="0">
                <a:solidFill>
                  <a:srgbClr val="F8F8F8"/>
                </a:solidFill>
                <a:latin typeface="Trebuchet MS"/>
                <a:cs typeface="Trebuchet MS"/>
              </a:rPr>
              <a:t>t</a:t>
            </a:r>
            <a:r>
              <a:rPr sz="1200" spc="-50" dirty="0">
                <a:solidFill>
                  <a:srgbClr val="F8F8F8"/>
                </a:solidFill>
                <a:latin typeface="Trebuchet MS"/>
                <a:cs typeface="Trebuchet MS"/>
              </a:rPr>
              <a:t>i</a:t>
            </a:r>
            <a:r>
              <a:rPr sz="1200" spc="75" dirty="0">
                <a:solidFill>
                  <a:srgbClr val="F8F8F8"/>
                </a:solidFill>
                <a:latin typeface="Trebuchet MS"/>
                <a:cs typeface="Trebuchet MS"/>
              </a:rPr>
              <a:t>m</a:t>
            </a:r>
            <a:r>
              <a:rPr sz="1200" spc="-50" dirty="0">
                <a:solidFill>
                  <a:srgbClr val="F8F8F8"/>
                </a:solidFill>
                <a:latin typeface="Trebuchet MS"/>
                <a:cs typeface="Trebuchet MS"/>
              </a:rPr>
              <a:t>i</a:t>
            </a:r>
            <a:r>
              <a:rPr sz="1200" spc="-10" dirty="0">
                <a:solidFill>
                  <a:srgbClr val="F8F8F8"/>
                </a:solidFill>
                <a:latin typeface="Trebuchet MS"/>
                <a:cs typeface="Trebuchet MS"/>
              </a:rPr>
              <a:t>ze</a:t>
            </a:r>
            <a:r>
              <a:rPr sz="1200" spc="25" dirty="0">
                <a:solidFill>
                  <a:srgbClr val="F8F8F8"/>
                </a:solidFill>
                <a:latin typeface="Trebuchet MS"/>
                <a:cs typeface="Trebuchet MS"/>
              </a:rPr>
              <a:t>d 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machine</a:t>
            </a:r>
            <a:r>
              <a:rPr sz="1200" spc="-90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learning  </a:t>
            </a:r>
            <a:r>
              <a:rPr sz="1200" spc="20" dirty="0">
                <a:solidFill>
                  <a:srgbClr val="F8F8F8"/>
                </a:solidFill>
                <a:latin typeface="Trebuchet MS"/>
                <a:cs typeface="Trebuchet MS"/>
              </a:rPr>
              <a:t>algorithms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2894" y="718337"/>
            <a:ext cx="9023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65" dirty="0">
                <a:solidFill>
                  <a:srgbClr val="7030A0"/>
                </a:solidFill>
                <a:latin typeface="Trebuchet MS"/>
                <a:cs typeface="Trebuchet MS"/>
              </a:rPr>
              <a:t>B</a:t>
            </a:r>
            <a:r>
              <a:rPr sz="2800" b="1" spc="50" dirty="0">
                <a:solidFill>
                  <a:srgbClr val="7030A0"/>
                </a:solidFill>
                <a:latin typeface="Trebuchet MS"/>
                <a:cs typeface="Trebuchet MS"/>
              </a:rPr>
              <a:t>u</a:t>
            </a:r>
            <a:r>
              <a:rPr sz="2800" b="1" spc="-15" dirty="0">
                <a:solidFill>
                  <a:srgbClr val="7030A0"/>
                </a:solidFill>
                <a:latin typeface="Trebuchet MS"/>
                <a:cs typeface="Trebuchet MS"/>
              </a:rPr>
              <a:t>i</a:t>
            </a:r>
            <a:r>
              <a:rPr sz="2800" b="1" spc="80" dirty="0">
                <a:solidFill>
                  <a:srgbClr val="7030A0"/>
                </a:solidFill>
                <a:latin typeface="Trebuchet MS"/>
                <a:cs typeface="Trebuchet MS"/>
              </a:rPr>
              <a:t>l</a:t>
            </a:r>
            <a:r>
              <a:rPr sz="2800" b="1" spc="85" dirty="0">
                <a:solidFill>
                  <a:srgbClr val="7030A0"/>
                </a:solidFill>
                <a:latin typeface="Trebuchet MS"/>
                <a:cs typeface="Trebuchet MS"/>
              </a:rPr>
              <a:t>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60800" y="863601"/>
            <a:ext cx="14351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" name="object 10"/>
          <p:cNvSpPr txBox="1"/>
          <p:nvPr/>
        </p:nvSpPr>
        <p:spPr>
          <a:xfrm>
            <a:off x="4233050" y="989380"/>
            <a:ext cx="691515" cy="53347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29208" algn="just">
              <a:lnSpc>
                <a:spcPts val="1300"/>
              </a:lnSpc>
              <a:spcBef>
                <a:spcPts val="259"/>
              </a:spcBef>
            </a:pP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Pre-built  </a:t>
            </a:r>
            <a:r>
              <a:rPr sz="1200" spc="40" dirty="0">
                <a:solidFill>
                  <a:srgbClr val="F8F8F8"/>
                </a:solidFill>
                <a:latin typeface="Trebuchet MS"/>
                <a:cs typeface="Trebuchet MS"/>
              </a:rPr>
              <a:t>n</a:t>
            </a:r>
            <a:r>
              <a:rPr sz="1200" spc="50" dirty="0">
                <a:solidFill>
                  <a:srgbClr val="F8F8F8"/>
                </a:solidFill>
                <a:latin typeface="Trebuchet MS"/>
                <a:cs typeface="Trebuchet MS"/>
              </a:rPr>
              <a:t>o</a:t>
            </a:r>
            <a:r>
              <a:rPr sz="1200" spc="-20" dirty="0">
                <a:solidFill>
                  <a:srgbClr val="F8F8F8"/>
                </a:solidFill>
                <a:latin typeface="Trebuchet MS"/>
                <a:cs typeface="Trebuchet MS"/>
              </a:rPr>
              <a:t>te</a:t>
            </a:r>
            <a:r>
              <a:rPr sz="1200" spc="40" dirty="0">
                <a:solidFill>
                  <a:srgbClr val="F8F8F8"/>
                </a:solidFill>
                <a:latin typeface="Trebuchet MS"/>
                <a:cs typeface="Trebuchet MS"/>
              </a:rPr>
              <a:t>b</a:t>
            </a:r>
            <a:r>
              <a:rPr sz="1200" spc="50" dirty="0">
                <a:solidFill>
                  <a:srgbClr val="F8F8F8"/>
                </a:solidFill>
                <a:latin typeface="Trebuchet MS"/>
                <a:cs typeface="Trebuchet MS"/>
              </a:rPr>
              <a:t>oo</a:t>
            </a:r>
            <a:r>
              <a:rPr sz="1200" spc="15" dirty="0">
                <a:solidFill>
                  <a:srgbClr val="F8F8F8"/>
                </a:solidFill>
                <a:latin typeface="Trebuchet MS"/>
                <a:cs typeface="Trebuchet MS"/>
              </a:rPr>
              <a:t>k  </a:t>
            </a: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instances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43501" y="2480737"/>
            <a:ext cx="262467" cy="436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2" name="object 12"/>
          <p:cNvSpPr/>
          <p:nvPr/>
        </p:nvSpPr>
        <p:spPr>
          <a:xfrm>
            <a:off x="4758271" y="3318929"/>
            <a:ext cx="427567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3" name="object 13"/>
          <p:cNvSpPr/>
          <p:nvPr/>
        </p:nvSpPr>
        <p:spPr>
          <a:xfrm>
            <a:off x="3898901" y="3340101"/>
            <a:ext cx="440267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4" name="object 14"/>
          <p:cNvSpPr/>
          <p:nvPr/>
        </p:nvSpPr>
        <p:spPr>
          <a:xfrm>
            <a:off x="3733801" y="2506137"/>
            <a:ext cx="224367" cy="410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object 15"/>
          <p:cNvSpPr/>
          <p:nvPr/>
        </p:nvSpPr>
        <p:spPr>
          <a:xfrm>
            <a:off x="4301070" y="2048937"/>
            <a:ext cx="469900" cy="2201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6" name="object 16"/>
          <p:cNvSpPr txBox="1"/>
          <p:nvPr/>
        </p:nvSpPr>
        <p:spPr>
          <a:xfrm>
            <a:off x="7593470" y="2989682"/>
            <a:ext cx="8985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60" dirty="0">
                <a:solidFill>
                  <a:srgbClr val="0C9B2E"/>
                </a:solidFill>
                <a:latin typeface="Trebuchet MS"/>
                <a:cs typeface="Trebuchet MS"/>
              </a:rPr>
              <a:t>T</a:t>
            </a:r>
            <a:r>
              <a:rPr sz="2800" b="1" spc="-45" dirty="0">
                <a:solidFill>
                  <a:srgbClr val="0C9B2E"/>
                </a:solidFill>
                <a:latin typeface="Trebuchet MS"/>
                <a:cs typeface="Trebuchet MS"/>
              </a:rPr>
              <a:t>r</a:t>
            </a:r>
            <a:r>
              <a:rPr sz="2800" b="1" spc="30" dirty="0">
                <a:solidFill>
                  <a:srgbClr val="0C9B2E"/>
                </a:solidFill>
                <a:latin typeface="Trebuchet MS"/>
                <a:cs typeface="Trebuchet MS"/>
              </a:rPr>
              <a:t>a</a:t>
            </a:r>
            <a:r>
              <a:rPr sz="2800" b="1" spc="-15" dirty="0">
                <a:solidFill>
                  <a:srgbClr val="0C9B2E"/>
                </a:solidFill>
                <a:latin typeface="Trebuchet MS"/>
                <a:cs typeface="Trebuchet MS"/>
              </a:rPr>
              <a:t>i</a:t>
            </a:r>
            <a:r>
              <a:rPr sz="2800" b="1" spc="60" dirty="0">
                <a:solidFill>
                  <a:srgbClr val="0C9B2E"/>
                </a:solidFill>
                <a:latin typeface="Trebuchet MS"/>
                <a:cs typeface="Trebuchet MS"/>
              </a:rPr>
              <a:t>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39343" y="3541408"/>
            <a:ext cx="1027976" cy="1953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object 18"/>
          <p:cNvSpPr/>
          <p:nvPr/>
        </p:nvSpPr>
        <p:spPr>
          <a:xfrm>
            <a:off x="8313572" y="2515604"/>
            <a:ext cx="591858" cy="4622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object 19"/>
          <p:cNvSpPr/>
          <p:nvPr/>
        </p:nvSpPr>
        <p:spPr>
          <a:xfrm>
            <a:off x="7303453" y="1801051"/>
            <a:ext cx="886631" cy="4801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object 20"/>
          <p:cNvSpPr/>
          <p:nvPr/>
        </p:nvSpPr>
        <p:spPr>
          <a:xfrm>
            <a:off x="7290588" y="3895414"/>
            <a:ext cx="1166507" cy="2437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object 21"/>
          <p:cNvSpPr/>
          <p:nvPr/>
        </p:nvSpPr>
        <p:spPr>
          <a:xfrm>
            <a:off x="7290588" y="2485327"/>
            <a:ext cx="808481" cy="2768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0389147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390265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Amazon</a:t>
            </a:r>
            <a:r>
              <a:rPr spc="-70" dirty="0"/>
              <a:t> </a:t>
            </a:r>
            <a:r>
              <a:rPr dirty="0"/>
              <a:t>SageMaker</a:t>
            </a:r>
          </a:p>
        </p:txBody>
      </p:sp>
      <p:sp>
        <p:nvSpPr>
          <p:cNvPr id="3" name="object 3"/>
          <p:cNvSpPr/>
          <p:nvPr/>
        </p:nvSpPr>
        <p:spPr>
          <a:xfrm>
            <a:off x="5702858" y="3396349"/>
            <a:ext cx="1483080" cy="766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5785587" y="3498863"/>
            <a:ext cx="1318895" cy="53347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-1905" algn="ctr">
              <a:lnSpc>
                <a:spcPts val="1300"/>
              </a:lnSpc>
              <a:spcBef>
                <a:spcPts val="259"/>
              </a:spcBef>
            </a:pP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One-click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training  </a:t>
            </a:r>
            <a:r>
              <a:rPr sz="1200" spc="10" dirty="0">
                <a:solidFill>
                  <a:srgbClr val="F8F8F8"/>
                </a:solidFill>
                <a:latin typeface="Trebuchet MS"/>
                <a:cs typeface="Trebuchet MS"/>
              </a:rPr>
              <a:t>for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ML, </a:t>
            </a:r>
            <a:r>
              <a:rPr sz="1200" spc="-15" dirty="0">
                <a:solidFill>
                  <a:srgbClr val="F8F8F8"/>
                </a:solidFill>
                <a:latin typeface="Trebuchet MS"/>
                <a:cs typeface="Trebuchet MS"/>
              </a:rPr>
              <a:t>DL, </a:t>
            </a:r>
            <a:r>
              <a:rPr sz="1200" spc="25" dirty="0">
                <a:solidFill>
                  <a:srgbClr val="F8F8F8"/>
                </a:solidFill>
                <a:latin typeface="Trebuchet MS"/>
                <a:cs typeface="Trebuchet MS"/>
              </a:rPr>
              <a:t>and  </a:t>
            </a:r>
            <a:r>
              <a:rPr sz="1200" spc="15" dirty="0">
                <a:solidFill>
                  <a:srgbClr val="F8F8F8"/>
                </a:solidFill>
                <a:latin typeface="Trebuchet MS"/>
                <a:cs typeface="Trebuchet MS"/>
              </a:rPr>
              <a:t>custom</a:t>
            </a:r>
            <a:r>
              <a:rPr sz="1200" spc="-114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8F8F8"/>
                </a:solidFill>
                <a:latin typeface="Trebuchet MS"/>
                <a:cs typeface="Trebuchet MS"/>
              </a:rPr>
              <a:t>algorithms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91000" y="4123346"/>
            <a:ext cx="1483080" cy="766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3954679" y="4225862"/>
            <a:ext cx="1356995" cy="53347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F8F8F8"/>
                </a:solidFill>
                <a:latin typeface="Trebuchet MS"/>
                <a:cs typeface="Trebuchet MS"/>
              </a:rPr>
              <a:t>Easier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training</a:t>
            </a:r>
            <a:r>
              <a:rPr sz="1200" spc="-155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with 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hyperparameter  optimization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72670" y="1989671"/>
            <a:ext cx="1494370" cy="7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5806846" y="2098231"/>
            <a:ext cx="1225550" cy="53347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065" marR="5080" algn="ctr">
              <a:lnSpc>
                <a:spcPts val="1300"/>
              </a:lnSpc>
              <a:spcBef>
                <a:spcPts val="259"/>
              </a:spcBef>
            </a:pPr>
            <a:r>
              <a:rPr sz="1200" spc="25" dirty="0">
                <a:solidFill>
                  <a:srgbClr val="F8F8F8"/>
                </a:solidFill>
                <a:latin typeface="Trebuchet MS"/>
                <a:cs typeface="Trebuchet MS"/>
              </a:rPr>
              <a:t>H</a:t>
            </a: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i</a:t>
            </a:r>
            <a:r>
              <a:rPr sz="1200" spc="90" dirty="0">
                <a:solidFill>
                  <a:srgbClr val="F8F8F8"/>
                </a:solidFill>
                <a:latin typeface="Trebuchet MS"/>
                <a:cs typeface="Trebuchet MS"/>
              </a:rPr>
              <a:t>g</a:t>
            </a:r>
            <a:r>
              <a:rPr sz="1200" spc="35" dirty="0">
                <a:solidFill>
                  <a:srgbClr val="F8F8F8"/>
                </a:solidFill>
                <a:latin typeface="Trebuchet MS"/>
                <a:cs typeface="Trebuchet MS"/>
              </a:rPr>
              <a:t>h</a:t>
            </a:r>
            <a:r>
              <a:rPr sz="1200" spc="-20" dirty="0">
                <a:solidFill>
                  <a:srgbClr val="F8F8F8"/>
                </a:solidFill>
                <a:latin typeface="Trebuchet MS"/>
                <a:cs typeface="Trebuchet MS"/>
              </a:rPr>
              <a:t>l</a:t>
            </a:r>
            <a:r>
              <a:rPr sz="1200" spc="15" dirty="0">
                <a:solidFill>
                  <a:srgbClr val="F8F8F8"/>
                </a:solidFill>
                <a:latin typeface="Trebuchet MS"/>
                <a:cs typeface="Trebuchet MS"/>
              </a:rPr>
              <a:t>y-</a:t>
            </a:r>
            <a:r>
              <a:rPr sz="1200" spc="45" dirty="0">
                <a:solidFill>
                  <a:srgbClr val="F8F8F8"/>
                </a:solidFill>
                <a:latin typeface="Trebuchet MS"/>
                <a:cs typeface="Trebuchet MS"/>
              </a:rPr>
              <a:t>op</a:t>
            </a:r>
            <a:r>
              <a:rPr sz="1200" spc="-20" dirty="0">
                <a:solidFill>
                  <a:srgbClr val="F8F8F8"/>
                </a:solidFill>
                <a:latin typeface="Trebuchet MS"/>
                <a:cs typeface="Trebuchet MS"/>
              </a:rPr>
              <a:t>t</a:t>
            </a:r>
            <a:r>
              <a:rPr sz="1200" spc="-50" dirty="0">
                <a:solidFill>
                  <a:srgbClr val="F8F8F8"/>
                </a:solidFill>
                <a:latin typeface="Trebuchet MS"/>
                <a:cs typeface="Trebuchet MS"/>
              </a:rPr>
              <a:t>i</a:t>
            </a:r>
            <a:r>
              <a:rPr sz="1200" spc="75" dirty="0">
                <a:solidFill>
                  <a:srgbClr val="F8F8F8"/>
                </a:solidFill>
                <a:latin typeface="Trebuchet MS"/>
                <a:cs typeface="Trebuchet MS"/>
              </a:rPr>
              <a:t>m</a:t>
            </a:r>
            <a:r>
              <a:rPr sz="1200" spc="-50" dirty="0">
                <a:solidFill>
                  <a:srgbClr val="F8F8F8"/>
                </a:solidFill>
                <a:latin typeface="Trebuchet MS"/>
                <a:cs typeface="Trebuchet MS"/>
              </a:rPr>
              <a:t>i</a:t>
            </a:r>
            <a:r>
              <a:rPr sz="1200" spc="-10" dirty="0">
                <a:solidFill>
                  <a:srgbClr val="F8F8F8"/>
                </a:solidFill>
                <a:latin typeface="Trebuchet MS"/>
                <a:cs typeface="Trebuchet MS"/>
              </a:rPr>
              <a:t>ze</a:t>
            </a:r>
            <a:r>
              <a:rPr sz="1200" spc="25" dirty="0">
                <a:solidFill>
                  <a:srgbClr val="F8F8F8"/>
                </a:solidFill>
                <a:latin typeface="Trebuchet MS"/>
                <a:cs typeface="Trebuchet MS"/>
              </a:rPr>
              <a:t>d 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machine</a:t>
            </a:r>
            <a:r>
              <a:rPr sz="1200" spc="-90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8F8F8"/>
                </a:solidFill>
                <a:latin typeface="Trebuchet MS"/>
                <a:cs typeface="Trebuchet MS"/>
              </a:rPr>
              <a:t>learning  </a:t>
            </a:r>
            <a:r>
              <a:rPr sz="1200" spc="20" dirty="0">
                <a:solidFill>
                  <a:srgbClr val="F8F8F8"/>
                </a:solidFill>
                <a:latin typeface="Trebuchet MS"/>
                <a:cs typeface="Trebuchet MS"/>
              </a:rPr>
              <a:t>algorithms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" name="object 10"/>
          <p:cNvSpPr txBox="1"/>
          <p:nvPr/>
        </p:nvSpPr>
        <p:spPr>
          <a:xfrm>
            <a:off x="2080348" y="3479114"/>
            <a:ext cx="1286510" cy="53347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-635" algn="ctr">
              <a:lnSpc>
                <a:spcPts val="1300"/>
              </a:lnSpc>
              <a:spcBef>
                <a:spcPts val="259"/>
              </a:spcBef>
            </a:pPr>
            <a:r>
              <a:rPr sz="1200" spc="20" dirty="0">
                <a:solidFill>
                  <a:srgbClr val="F8F8F8"/>
                </a:solidFill>
                <a:latin typeface="Trebuchet MS"/>
                <a:cs typeface="Trebuchet MS"/>
              </a:rPr>
              <a:t>Deployment  </a:t>
            </a:r>
            <a:r>
              <a:rPr sz="1200" spc="10" dirty="0">
                <a:solidFill>
                  <a:srgbClr val="F8F8F8"/>
                </a:solidFill>
                <a:latin typeface="Trebuchet MS"/>
                <a:cs typeface="Trebuchet MS"/>
              </a:rPr>
              <a:t>without  engineering</a:t>
            </a:r>
            <a:r>
              <a:rPr sz="1200" spc="-114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effort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2" name="object 12"/>
          <p:cNvSpPr txBox="1"/>
          <p:nvPr/>
        </p:nvSpPr>
        <p:spPr>
          <a:xfrm>
            <a:off x="2172424" y="2173961"/>
            <a:ext cx="1101725" cy="366766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19685">
              <a:lnSpc>
                <a:spcPts val="1300"/>
              </a:lnSpc>
              <a:spcBef>
                <a:spcPts val="259"/>
              </a:spcBef>
            </a:pPr>
            <a:r>
              <a:rPr sz="1200" spc="20" dirty="0">
                <a:solidFill>
                  <a:srgbClr val="F8F8F8"/>
                </a:solidFill>
                <a:latin typeface="Trebuchet MS"/>
                <a:cs typeface="Trebuchet MS"/>
              </a:rPr>
              <a:t>Fully-managed  </a:t>
            </a:r>
            <a:r>
              <a:rPr sz="1200" spc="25" dirty="0">
                <a:solidFill>
                  <a:srgbClr val="F8F8F8"/>
                </a:solidFill>
                <a:latin typeface="Trebuchet MS"/>
                <a:cs typeface="Trebuchet MS"/>
              </a:rPr>
              <a:t>hosting </a:t>
            </a:r>
            <a:r>
              <a:rPr sz="1200" spc="-5" dirty="0">
                <a:solidFill>
                  <a:srgbClr val="F8F8F8"/>
                </a:solidFill>
                <a:latin typeface="Trebuchet MS"/>
                <a:cs typeface="Trebuchet MS"/>
              </a:rPr>
              <a:t>at</a:t>
            </a:r>
            <a:r>
              <a:rPr sz="1200" spc="-190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F8F8F8"/>
                </a:solidFill>
                <a:latin typeface="Trebuchet MS"/>
                <a:cs typeface="Trebuchet MS"/>
              </a:rPr>
              <a:t>scale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32894" y="718337"/>
            <a:ext cx="9023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65" dirty="0">
                <a:solidFill>
                  <a:srgbClr val="7030A0"/>
                </a:solidFill>
                <a:latin typeface="Trebuchet MS"/>
                <a:cs typeface="Trebuchet MS"/>
              </a:rPr>
              <a:t>B</a:t>
            </a:r>
            <a:r>
              <a:rPr sz="2800" b="1" spc="50" dirty="0">
                <a:solidFill>
                  <a:srgbClr val="7030A0"/>
                </a:solidFill>
                <a:latin typeface="Trebuchet MS"/>
                <a:cs typeface="Trebuchet MS"/>
              </a:rPr>
              <a:t>u</a:t>
            </a:r>
            <a:r>
              <a:rPr sz="2800" b="1" spc="-15" dirty="0">
                <a:solidFill>
                  <a:srgbClr val="7030A0"/>
                </a:solidFill>
                <a:latin typeface="Trebuchet MS"/>
                <a:cs typeface="Trebuchet MS"/>
              </a:rPr>
              <a:t>i</a:t>
            </a:r>
            <a:r>
              <a:rPr sz="2800" b="1" spc="80" dirty="0">
                <a:solidFill>
                  <a:srgbClr val="7030A0"/>
                </a:solidFill>
                <a:latin typeface="Trebuchet MS"/>
                <a:cs typeface="Trebuchet MS"/>
              </a:rPr>
              <a:t>l</a:t>
            </a:r>
            <a:r>
              <a:rPr sz="2800" b="1" spc="85" dirty="0">
                <a:solidFill>
                  <a:srgbClr val="7030A0"/>
                </a:solidFill>
                <a:latin typeface="Trebuchet MS"/>
                <a:cs typeface="Trebuchet MS"/>
              </a:rPr>
              <a:t>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60800" y="863601"/>
            <a:ext cx="1435100" cy="812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object 15"/>
          <p:cNvSpPr txBox="1"/>
          <p:nvPr/>
        </p:nvSpPr>
        <p:spPr>
          <a:xfrm>
            <a:off x="4233050" y="989380"/>
            <a:ext cx="691515" cy="53347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29208" algn="just">
              <a:lnSpc>
                <a:spcPts val="1300"/>
              </a:lnSpc>
              <a:spcBef>
                <a:spcPts val="259"/>
              </a:spcBef>
            </a:pP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Pre-built  </a:t>
            </a:r>
            <a:r>
              <a:rPr sz="1200" spc="40" dirty="0">
                <a:solidFill>
                  <a:srgbClr val="F8F8F8"/>
                </a:solidFill>
                <a:latin typeface="Trebuchet MS"/>
                <a:cs typeface="Trebuchet MS"/>
              </a:rPr>
              <a:t>n</a:t>
            </a:r>
            <a:r>
              <a:rPr sz="1200" spc="50" dirty="0">
                <a:solidFill>
                  <a:srgbClr val="F8F8F8"/>
                </a:solidFill>
                <a:latin typeface="Trebuchet MS"/>
                <a:cs typeface="Trebuchet MS"/>
              </a:rPr>
              <a:t>o</a:t>
            </a:r>
            <a:r>
              <a:rPr sz="1200" spc="-20" dirty="0">
                <a:solidFill>
                  <a:srgbClr val="F8F8F8"/>
                </a:solidFill>
                <a:latin typeface="Trebuchet MS"/>
                <a:cs typeface="Trebuchet MS"/>
              </a:rPr>
              <a:t>te</a:t>
            </a:r>
            <a:r>
              <a:rPr sz="1200" spc="40" dirty="0">
                <a:solidFill>
                  <a:srgbClr val="F8F8F8"/>
                </a:solidFill>
                <a:latin typeface="Trebuchet MS"/>
                <a:cs typeface="Trebuchet MS"/>
              </a:rPr>
              <a:t>b</a:t>
            </a:r>
            <a:r>
              <a:rPr sz="1200" spc="50" dirty="0">
                <a:solidFill>
                  <a:srgbClr val="F8F8F8"/>
                </a:solidFill>
                <a:latin typeface="Trebuchet MS"/>
                <a:cs typeface="Trebuchet MS"/>
              </a:rPr>
              <a:t>oo</a:t>
            </a:r>
            <a:r>
              <a:rPr sz="1200" spc="15" dirty="0">
                <a:solidFill>
                  <a:srgbClr val="F8F8F8"/>
                </a:solidFill>
                <a:latin typeface="Trebuchet MS"/>
                <a:cs typeface="Trebuchet MS"/>
              </a:rPr>
              <a:t>k  </a:t>
            </a:r>
            <a:r>
              <a:rPr sz="1200" dirty="0">
                <a:solidFill>
                  <a:srgbClr val="F8F8F8"/>
                </a:solidFill>
                <a:latin typeface="Trebuchet MS"/>
                <a:cs typeface="Trebuchet MS"/>
              </a:rPr>
              <a:t>instances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1064" y="2786786"/>
            <a:ext cx="12065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55" dirty="0">
                <a:solidFill>
                  <a:srgbClr val="00B0F0"/>
                </a:solidFill>
                <a:latin typeface="Trebuchet MS"/>
                <a:cs typeface="Trebuchet MS"/>
              </a:rPr>
              <a:t>De</a:t>
            </a:r>
            <a:r>
              <a:rPr sz="2800" b="1" spc="60" dirty="0">
                <a:solidFill>
                  <a:srgbClr val="00B0F0"/>
                </a:solidFill>
                <a:latin typeface="Trebuchet MS"/>
                <a:cs typeface="Trebuchet MS"/>
              </a:rPr>
              <a:t>p</a:t>
            </a:r>
            <a:r>
              <a:rPr sz="2800" b="1" spc="80" dirty="0">
                <a:solidFill>
                  <a:srgbClr val="00B0F0"/>
                </a:solidFill>
                <a:latin typeface="Trebuchet MS"/>
                <a:cs typeface="Trebuchet MS"/>
              </a:rPr>
              <a:t>l</a:t>
            </a:r>
            <a:r>
              <a:rPr sz="2800" b="1" spc="70" dirty="0">
                <a:solidFill>
                  <a:srgbClr val="00B0F0"/>
                </a:solidFill>
                <a:latin typeface="Trebuchet MS"/>
                <a:cs typeface="Trebuchet MS"/>
              </a:rPr>
              <a:t>o</a:t>
            </a:r>
            <a:r>
              <a:rPr sz="2800" b="1" spc="5" dirty="0">
                <a:solidFill>
                  <a:srgbClr val="00B0F0"/>
                </a:solidFill>
                <a:latin typeface="Trebuchet MS"/>
                <a:cs typeface="Trebuchet MS"/>
              </a:rPr>
              <a:t>y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33801" y="2048937"/>
            <a:ext cx="1672589" cy="1651000"/>
            <a:chOff x="3733800" y="2048937"/>
            <a:chExt cx="1672589" cy="1651000"/>
          </a:xfrm>
        </p:grpSpPr>
        <p:sp>
          <p:nvSpPr>
            <p:cNvPr id="18" name="object 18"/>
            <p:cNvSpPr/>
            <p:nvPr/>
          </p:nvSpPr>
          <p:spPr>
            <a:xfrm>
              <a:off x="5143500" y="2480737"/>
              <a:ext cx="262467" cy="436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758270" y="3318929"/>
              <a:ext cx="427567" cy="3810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898900" y="3340099"/>
              <a:ext cx="440267" cy="330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3800" y="2506137"/>
              <a:ext cx="224367" cy="4106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301070" y="2048937"/>
              <a:ext cx="469900" cy="2201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593470" y="2989682"/>
            <a:ext cx="8985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60" dirty="0">
                <a:solidFill>
                  <a:srgbClr val="0C9B2E"/>
                </a:solidFill>
                <a:latin typeface="Trebuchet MS"/>
                <a:cs typeface="Trebuchet MS"/>
              </a:rPr>
              <a:t>T</a:t>
            </a:r>
            <a:r>
              <a:rPr sz="2800" b="1" spc="-45" dirty="0">
                <a:solidFill>
                  <a:srgbClr val="0C9B2E"/>
                </a:solidFill>
                <a:latin typeface="Trebuchet MS"/>
                <a:cs typeface="Trebuchet MS"/>
              </a:rPr>
              <a:t>r</a:t>
            </a:r>
            <a:r>
              <a:rPr sz="2800" b="1" spc="30" dirty="0">
                <a:solidFill>
                  <a:srgbClr val="0C9B2E"/>
                </a:solidFill>
                <a:latin typeface="Trebuchet MS"/>
                <a:cs typeface="Trebuchet MS"/>
              </a:rPr>
              <a:t>a</a:t>
            </a:r>
            <a:r>
              <a:rPr sz="2800" b="1" spc="-15" dirty="0">
                <a:solidFill>
                  <a:srgbClr val="0C9B2E"/>
                </a:solidFill>
                <a:latin typeface="Trebuchet MS"/>
                <a:cs typeface="Trebuchet MS"/>
              </a:rPr>
              <a:t>i</a:t>
            </a:r>
            <a:r>
              <a:rPr sz="2800" b="1" spc="60" dirty="0">
                <a:solidFill>
                  <a:srgbClr val="0C9B2E"/>
                </a:solidFill>
                <a:latin typeface="Trebuchet MS"/>
                <a:cs typeface="Trebuchet MS"/>
              </a:rPr>
              <a:t>n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290587" y="1801051"/>
            <a:ext cx="1615440" cy="2338705"/>
            <a:chOff x="7290587" y="1801050"/>
            <a:chExt cx="1615440" cy="2338705"/>
          </a:xfrm>
        </p:grpSpPr>
        <p:sp>
          <p:nvSpPr>
            <p:cNvPr id="25" name="object 25"/>
            <p:cNvSpPr/>
            <p:nvPr/>
          </p:nvSpPr>
          <p:spPr>
            <a:xfrm>
              <a:off x="7539342" y="3541407"/>
              <a:ext cx="1027976" cy="19531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290587" y="2485326"/>
              <a:ext cx="808481" cy="27688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8313572" y="2515603"/>
              <a:ext cx="591858" cy="4622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303452" y="1801050"/>
              <a:ext cx="886631" cy="48012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290587" y="3895415"/>
              <a:ext cx="1166507" cy="24378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50290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95595"/>
            <a:ext cx="5820410" cy="778418"/>
          </a:xfrm>
          <a:prstGeom prst="rect">
            <a:avLst/>
          </a:prstGeom>
        </p:spPr>
        <p:txBody>
          <a:bodyPr vert="horz" wrap="square" lIns="0" tIns="113030" rIns="0" bIns="0" rtlCol="0" anchor="ctr">
            <a:spAutoFit/>
          </a:bodyPr>
          <a:lstStyle/>
          <a:p>
            <a:pPr marL="12700">
              <a:spcBef>
                <a:spcPts val="890"/>
              </a:spcBef>
            </a:pPr>
            <a:r>
              <a:rPr dirty="0"/>
              <a:t>Amazon</a:t>
            </a:r>
            <a:r>
              <a:rPr spc="-10" dirty="0"/>
              <a:t> </a:t>
            </a:r>
            <a:r>
              <a:rPr dirty="0"/>
              <a:t>SageMaker</a:t>
            </a:r>
          </a:p>
          <a:p>
            <a:pPr marL="27939">
              <a:spcBef>
                <a:spcPts val="509"/>
              </a:spcBef>
            </a:pPr>
            <a:r>
              <a:rPr sz="1800" spc="-5" dirty="0">
                <a:solidFill>
                  <a:srgbClr val="1083DD"/>
                </a:solidFill>
                <a:latin typeface="Arial"/>
                <a:cs typeface="Arial"/>
              </a:rPr>
              <a:t>Build, train, and deploy machine learning models at</a:t>
            </a:r>
            <a:r>
              <a:rPr sz="1800" spc="15" dirty="0">
                <a:solidFill>
                  <a:srgbClr val="1083DD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083DD"/>
                </a:solidFill>
                <a:latin typeface="Arial"/>
                <a:cs typeface="Arial"/>
              </a:rPr>
              <a:t>scale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975" y="3640113"/>
            <a:ext cx="165481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99800"/>
              </a:lnSpc>
              <a:spcBef>
                <a:spcPts val="100"/>
              </a:spcBef>
            </a:pPr>
            <a:r>
              <a:rPr sz="1600" spc="40" dirty="0">
                <a:solidFill>
                  <a:srgbClr val="474746"/>
                </a:solidFill>
                <a:latin typeface="Trebuchet MS"/>
                <a:cs typeface="Trebuchet MS"/>
              </a:rPr>
              <a:t>End-to-End  </a:t>
            </a:r>
            <a:r>
              <a:rPr sz="1600" spc="25" dirty="0">
                <a:solidFill>
                  <a:srgbClr val="474746"/>
                </a:solidFill>
                <a:latin typeface="Trebuchet MS"/>
                <a:cs typeface="Trebuchet MS"/>
              </a:rPr>
              <a:t>Machine</a:t>
            </a:r>
            <a:r>
              <a:rPr sz="1600" spc="-1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474746"/>
                </a:solidFill>
                <a:latin typeface="Trebuchet MS"/>
                <a:cs typeface="Trebuchet MS"/>
              </a:rPr>
              <a:t>Learning  </a:t>
            </a:r>
            <a:r>
              <a:rPr sz="1600" spc="15" dirty="0">
                <a:solidFill>
                  <a:srgbClr val="474746"/>
                </a:solidFill>
                <a:latin typeface="Trebuchet MS"/>
                <a:cs typeface="Trebuchet MS"/>
              </a:rPr>
              <a:t>Platform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1617" y="3640112"/>
            <a:ext cx="10096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10" dirty="0">
                <a:solidFill>
                  <a:srgbClr val="474746"/>
                </a:solidFill>
                <a:latin typeface="Trebuchet MS"/>
                <a:cs typeface="Trebuchet MS"/>
              </a:rPr>
              <a:t>Zero</a:t>
            </a:r>
            <a:r>
              <a:rPr sz="16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474746"/>
                </a:solidFill>
                <a:latin typeface="Trebuchet MS"/>
                <a:cs typeface="Trebuchet MS"/>
              </a:rPr>
              <a:t>setup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51464" y="3640113"/>
            <a:ext cx="1362710" cy="51039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1618" marR="5080" indent="-288918">
              <a:lnSpc>
                <a:spcPts val="1900"/>
              </a:lnSpc>
              <a:spcBef>
                <a:spcPts val="180"/>
              </a:spcBef>
            </a:pPr>
            <a:r>
              <a:rPr sz="1600" spc="-20" dirty="0">
                <a:solidFill>
                  <a:srgbClr val="474746"/>
                </a:solidFill>
                <a:latin typeface="Trebuchet MS"/>
                <a:cs typeface="Trebuchet MS"/>
              </a:rPr>
              <a:t>Flexible</a:t>
            </a:r>
            <a:r>
              <a:rPr sz="1600" spc="-10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474746"/>
                </a:solidFill>
                <a:latin typeface="Trebuchet MS"/>
                <a:cs typeface="Trebuchet MS"/>
              </a:rPr>
              <a:t>Model  </a:t>
            </a:r>
            <a:r>
              <a:rPr sz="1600" spc="1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31622" y="3640112"/>
            <a:ext cx="169291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25" dirty="0">
                <a:solidFill>
                  <a:srgbClr val="F7A028"/>
                </a:solidFill>
                <a:latin typeface="Trebuchet MS"/>
                <a:cs typeface="Trebuchet MS"/>
              </a:rPr>
              <a:t>Pay </a:t>
            </a:r>
            <a:r>
              <a:rPr sz="1600" spc="40" dirty="0">
                <a:solidFill>
                  <a:srgbClr val="F7A028"/>
                </a:solidFill>
                <a:latin typeface="Trebuchet MS"/>
                <a:cs typeface="Trebuchet MS"/>
              </a:rPr>
              <a:t>by </a:t>
            </a:r>
            <a:r>
              <a:rPr sz="1600" dirty="0">
                <a:solidFill>
                  <a:srgbClr val="F7A028"/>
                </a:solidFill>
                <a:latin typeface="Trebuchet MS"/>
                <a:cs typeface="Trebuchet MS"/>
              </a:rPr>
              <a:t>the</a:t>
            </a:r>
            <a:r>
              <a:rPr sz="1600" spc="-305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F7A028"/>
                </a:solidFill>
                <a:latin typeface="Trebuchet MS"/>
                <a:cs typeface="Trebuchet MS"/>
              </a:rPr>
              <a:t>second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58503" y="2122463"/>
            <a:ext cx="1087755" cy="793750"/>
            <a:chOff x="2958503" y="2122462"/>
            <a:chExt cx="1087755" cy="793750"/>
          </a:xfrm>
        </p:grpSpPr>
        <p:sp>
          <p:nvSpPr>
            <p:cNvPr id="8" name="object 8"/>
            <p:cNvSpPr/>
            <p:nvPr/>
          </p:nvSpPr>
          <p:spPr>
            <a:xfrm>
              <a:off x="2972790" y="2136749"/>
              <a:ext cx="921385" cy="656590"/>
            </a:xfrm>
            <a:custGeom>
              <a:avLst/>
              <a:gdLst/>
              <a:ahLst/>
              <a:cxnLst/>
              <a:rect l="l" t="t" r="r" b="b"/>
              <a:pathLst>
                <a:path w="921385" h="656589">
                  <a:moveTo>
                    <a:pt x="921042" y="0"/>
                  </a:moveTo>
                  <a:lnTo>
                    <a:pt x="0" y="0"/>
                  </a:lnTo>
                  <a:lnTo>
                    <a:pt x="0" y="656272"/>
                  </a:lnTo>
                  <a:lnTo>
                    <a:pt x="805637" y="656272"/>
                  </a:lnTo>
                  <a:lnTo>
                    <a:pt x="921042" y="495592"/>
                  </a:lnTo>
                  <a:lnTo>
                    <a:pt x="921042" y="0"/>
                  </a:lnTo>
                  <a:close/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2972790" y="2136749"/>
              <a:ext cx="921385" cy="656590"/>
            </a:xfrm>
            <a:custGeom>
              <a:avLst/>
              <a:gdLst/>
              <a:ahLst/>
              <a:cxnLst/>
              <a:rect l="l" t="t" r="r" b="b"/>
              <a:pathLst>
                <a:path w="921385" h="656589">
                  <a:moveTo>
                    <a:pt x="805627" y="656269"/>
                  </a:moveTo>
                  <a:lnTo>
                    <a:pt x="0" y="656269"/>
                  </a:lnTo>
                  <a:lnTo>
                    <a:pt x="0" y="0"/>
                  </a:lnTo>
                  <a:lnTo>
                    <a:pt x="921040" y="0"/>
                  </a:lnTo>
                  <a:lnTo>
                    <a:pt x="921040" y="495596"/>
                  </a:lnTo>
                </a:path>
              </a:pathLst>
            </a:custGeom>
            <a:ln w="28575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972790" y="2263482"/>
              <a:ext cx="921385" cy="0"/>
            </a:xfrm>
            <a:custGeom>
              <a:avLst/>
              <a:gdLst/>
              <a:ahLst/>
              <a:cxnLst/>
              <a:rect l="l" t="t" r="r" b="b"/>
              <a:pathLst>
                <a:path w="921385">
                  <a:moveTo>
                    <a:pt x="921042" y="0"/>
                  </a:moveTo>
                  <a:lnTo>
                    <a:pt x="0" y="0"/>
                  </a:lnTo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972790" y="2263482"/>
              <a:ext cx="921385" cy="0"/>
            </a:xfrm>
            <a:custGeom>
              <a:avLst/>
              <a:gdLst/>
              <a:ahLst/>
              <a:cxnLst/>
              <a:rect l="l" t="t" r="r" b="b"/>
              <a:pathLst>
                <a:path w="921385">
                  <a:moveTo>
                    <a:pt x="0" y="0"/>
                  </a:moveTo>
                  <a:lnTo>
                    <a:pt x="921040" y="1"/>
                  </a:lnTo>
                </a:path>
              </a:pathLst>
            </a:custGeom>
            <a:ln w="19050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137992" y="2263482"/>
              <a:ext cx="0" cy="529590"/>
            </a:xfrm>
            <a:custGeom>
              <a:avLst/>
              <a:gdLst/>
              <a:ahLst/>
              <a:cxnLst/>
              <a:rect l="l" t="t" r="r" b="b"/>
              <a:pathLst>
                <a:path h="529589">
                  <a:moveTo>
                    <a:pt x="0" y="0"/>
                  </a:moveTo>
                  <a:lnTo>
                    <a:pt x="0" y="529539"/>
                  </a:lnTo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137992" y="2263482"/>
              <a:ext cx="0" cy="529590"/>
            </a:xfrm>
            <a:custGeom>
              <a:avLst/>
              <a:gdLst/>
              <a:ahLst/>
              <a:cxnLst/>
              <a:rect l="l" t="t" r="r" b="b"/>
              <a:pathLst>
                <a:path h="529589">
                  <a:moveTo>
                    <a:pt x="0" y="0"/>
                  </a:moveTo>
                  <a:lnTo>
                    <a:pt x="1" y="529541"/>
                  </a:lnTo>
                </a:path>
              </a:pathLst>
            </a:custGeom>
            <a:ln w="19050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26244" y="2376627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>
                  <a:moveTo>
                    <a:pt x="552170" y="0"/>
                  </a:moveTo>
                  <a:lnTo>
                    <a:pt x="0" y="0"/>
                  </a:lnTo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26244" y="2376627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>
                  <a:moveTo>
                    <a:pt x="0" y="0"/>
                  </a:moveTo>
                  <a:lnTo>
                    <a:pt x="552171" y="1"/>
                  </a:lnTo>
                </a:path>
              </a:pathLst>
            </a:custGeom>
            <a:ln w="19050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226244" y="2467152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60">
                  <a:moveTo>
                    <a:pt x="353034" y="0"/>
                  </a:moveTo>
                  <a:lnTo>
                    <a:pt x="0" y="0"/>
                  </a:lnTo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226244" y="2467152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60">
                  <a:moveTo>
                    <a:pt x="0" y="0"/>
                  </a:moveTo>
                  <a:lnTo>
                    <a:pt x="353028" y="1"/>
                  </a:lnTo>
                </a:path>
              </a:pathLst>
            </a:custGeom>
            <a:ln w="19050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226244" y="2562199"/>
              <a:ext cx="423545" cy="0"/>
            </a:xfrm>
            <a:custGeom>
              <a:avLst/>
              <a:gdLst/>
              <a:ahLst/>
              <a:cxnLst/>
              <a:rect l="l" t="t" r="r" b="b"/>
              <a:pathLst>
                <a:path w="423545">
                  <a:moveTo>
                    <a:pt x="423189" y="0"/>
                  </a:moveTo>
                  <a:lnTo>
                    <a:pt x="0" y="0"/>
                  </a:lnTo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226244" y="2562199"/>
              <a:ext cx="423545" cy="0"/>
            </a:xfrm>
            <a:custGeom>
              <a:avLst/>
              <a:gdLst/>
              <a:ahLst/>
              <a:cxnLst/>
              <a:rect l="l" t="t" r="r" b="b"/>
              <a:pathLst>
                <a:path w="423545">
                  <a:moveTo>
                    <a:pt x="0" y="0"/>
                  </a:moveTo>
                  <a:lnTo>
                    <a:pt x="423181" y="1"/>
                  </a:lnTo>
                </a:path>
              </a:pathLst>
            </a:custGeom>
            <a:ln w="19050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778415" y="2541828"/>
              <a:ext cx="258445" cy="364490"/>
            </a:xfrm>
            <a:custGeom>
              <a:avLst/>
              <a:gdLst/>
              <a:ahLst/>
              <a:cxnLst/>
              <a:rect l="l" t="t" r="r" b="b"/>
              <a:pathLst>
                <a:path w="258445" h="364489">
                  <a:moveTo>
                    <a:pt x="0" y="0"/>
                  </a:moveTo>
                  <a:lnTo>
                    <a:pt x="0" y="307759"/>
                  </a:lnTo>
                  <a:lnTo>
                    <a:pt x="88265" y="251193"/>
                  </a:lnTo>
                  <a:lnTo>
                    <a:pt x="149364" y="364337"/>
                  </a:lnTo>
                  <a:lnTo>
                    <a:pt x="210464" y="334924"/>
                  </a:lnTo>
                  <a:lnTo>
                    <a:pt x="158419" y="230822"/>
                  </a:lnTo>
                  <a:lnTo>
                    <a:pt x="257987" y="199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778415" y="2541828"/>
              <a:ext cx="258445" cy="364490"/>
            </a:xfrm>
            <a:custGeom>
              <a:avLst/>
              <a:gdLst/>
              <a:ahLst/>
              <a:cxnLst/>
              <a:rect l="l" t="t" r="r" b="b"/>
              <a:pathLst>
                <a:path w="258445" h="364489">
                  <a:moveTo>
                    <a:pt x="0" y="307768"/>
                  </a:moveTo>
                  <a:lnTo>
                    <a:pt x="0" y="0"/>
                  </a:lnTo>
                  <a:lnTo>
                    <a:pt x="257982" y="199144"/>
                  </a:lnTo>
                  <a:lnTo>
                    <a:pt x="158410" y="230826"/>
                  </a:lnTo>
                  <a:lnTo>
                    <a:pt x="210459" y="334924"/>
                  </a:lnTo>
                  <a:lnTo>
                    <a:pt x="149358" y="364343"/>
                  </a:lnTo>
                  <a:lnTo>
                    <a:pt x="88257" y="251193"/>
                  </a:lnTo>
                  <a:lnTo>
                    <a:pt x="0" y="307768"/>
                  </a:lnTo>
                  <a:close/>
                </a:path>
              </a:pathLst>
            </a:custGeom>
            <a:ln w="19050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728579" y="1937436"/>
            <a:ext cx="1064260" cy="893444"/>
            <a:chOff x="4728578" y="1937435"/>
            <a:chExt cx="1064260" cy="893444"/>
          </a:xfrm>
        </p:grpSpPr>
        <p:sp>
          <p:nvSpPr>
            <p:cNvPr id="23" name="object 23"/>
            <p:cNvSpPr/>
            <p:nvPr/>
          </p:nvSpPr>
          <p:spPr>
            <a:xfrm>
              <a:off x="5295862" y="2420162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97739" y="0"/>
                  </a:moveTo>
                  <a:lnTo>
                    <a:pt x="59691" y="7681"/>
                  </a:lnTo>
                  <a:lnTo>
                    <a:pt x="28624" y="28628"/>
                  </a:lnTo>
                  <a:lnTo>
                    <a:pt x="7679" y="59696"/>
                  </a:lnTo>
                  <a:lnTo>
                    <a:pt x="0" y="97739"/>
                  </a:lnTo>
                  <a:lnTo>
                    <a:pt x="7679" y="135781"/>
                  </a:lnTo>
                  <a:lnTo>
                    <a:pt x="28624" y="166849"/>
                  </a:lnTo>
                  <a:lnTo>
                    <a:pt x="59691" y="187796"/>
                  </a:lnTo>
                  <a:lnTo>
                    <a:pt x="97739" y="195478"/>
                  </a:lnTo>
                  <a:lnTo>
                    <a:pt x="135779" y="187796"/>
                  </a:lnTo>
                  <a:lnTo>
                    <a:pt x="166843" y="166849"/>
                  </a:lnTo>
                  <a:lnTo>
                    <a:pt x="187786" y="135781"/>
                  </a:lnTo>
                  <a:lnTo>
                    <a:pt x="195465" y="97739"/>
                  </a:lnTo>
                  <a:lnTo>
                    <a:pt x="187786" y="59696"/>
                  </a:lnTo>
                  <a:lnTo>
                    <a:pt x="166843" y="28628"/>
                  </a:lnTo>
                  <a:lnTo>
                    <a:pt x="135779" y="7681"/>
                  </a:lnTo>
                  <a:lnTo>
                    <a:pt x="97739" y="0"/>
                  </a:lnTo>
                  <a:close/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295862" y="2420162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0" y="97735"/>
                  </a:moveTo>
                  <a:lnTo>
                    <a:pt x="7680" y="59692"/>
                  </a:lnTo>
                  <a:lnTo>
                    <a:pt x="28625" y="28625"/>
                  </a:lnTo>
                  <a:lnTo>
                    <a:pt x="59691" y="7680"/>
                  </a:lnTo>
                  <a:lnTo>
                    <a:pt x="97734" y="0"/>
                  </a:lnTo>
                  <a:lnTo>
                    <a:pt x="135777" y="7680"/>
                  </a:lnTo>
                  <a:lnTo>
                    <a:pt x="166843" y="28625"/>
                  </a:lnTo>
                  <a:lnTo>
                    <a:pt x="187788" y="59692"/>
                  </a:lnTo>
                  <a:lnTo>
                    <a:pt x="195469" y="97735"/>
                  </a:lnTo>
                  <a:lnTo>
                    <a:pt x="187788" y="135778"/>
                  </a:lnTo>
                  <a:lnTo>
                    <a:pt x="166843" y="166844"/>
                  </a:lnTo>
                  <a:lnTo>
                    <a:pt x="135777" y="187789"/>
                  </a:lnTo>
                  <a:lnTo>
                    <a:pt x="97734" y="195470"/>
                  </a:lnTo>
                  <a:lnTo>
                    <a:pt x="59691" y="187789"/>
                  </a:lnTo>
                  <a:lnTo>
                    <a:pt x="28625" y="166844"/>
                  </a:lnTo>
                  <a:lnTo>
                    <a:pt x="7680" y="135778"/>
                  </a:lnTo>
                  <a:lnTo>
                    <a:pt x="0" y="97735"/>
                  </a:lnTo>
                  <a:close/>
                </a:path>
              </a:pathLst>
            </a:custGeom>
            <a:ln w="28575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008930" y="2420162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97726" y="0"/>
                  </a:moveTo>
                  <a:lnTo>
                    <a:pt x="59686" y="7681"/>
                  </a:lnTo>
                  <a:lnTo>
                    <a:pt x="28622" y="28628"/>
                  </a:lnTo>
                  <a:lnTo>
                    <a:pt x="7679" y="59696"/>
                  </a:lnTo>
                  <a:lnTo>
                    <a:pt x="0" y="97739"/>
                  </a:lnTo>
                  <a:lnTo>
                    <a:pt x="7679" y="135781"/>
                  </a:lnTo>
                  <a:lnTo>
                    <a:pt x="28622" y="166849"/>
                  </a:lnTo>
                  <a:lnTo>
                    <a:pt x="59686" y="187796"/>
                  </a:lnTo>
                  <a:lnTo>
                    <a:pt x="97726" y="195478"/>
                  </a:lnTo>
                  <a:lnTo>
                    <a:pt x="135774" y="187796"/>
                  </a:lnTo>
                  <a:lnTo>
                    <a:pt x="166841" y="166849"/>
                  </a:lnTo>
                  <a:lnTo>
                    <a:pt x="187785" y="135781"/>
                  </a:lnTo>
                  <a:lnTo>
                    <a:pt x="195465" y="97739"/>
                  </a:lnTo>
                  <a:lnTo>
                    <a:pt x="187785" y="59696"/>
                  </a:lnTo>
                  <a:lnTo>
                    <a:pt x="166841" y="28628"/>
                  </a:lnTo>
                  <a:lnTo>
                    <a:pt x="135774" y="7681"/>
                  </a:lnTo>
                  <a:lnTo>
                    <a:pt x="97726" y="0"/>
                  </a:lnTo>
                  <a:close/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008930" y="2420162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0" y="97735"/>
                  </a:moveTo>
                  <a:lnTo>
                    <a:pt x="7680" y="59692"/>
                  </a:lnTo>
                  <a:lnTo>
                    <a:pt x="28625" y="28625"/>
                  </a:lnTo>
                  <a:lnTo>
                    <a:pt x="59691" y="7680"/>
                  </a:lnTo>
                  <a:lnTo>
                    <a:pt x="97734" y="0"/>
                  </a:lnTo>
                  <a:lnTo>
                    <a:pt x="135777" y="7680"/>
                  </a:lnTo>
                  <a:lnTo>
                    <a:pt x="166843" y="28625"/>
                  </a:lnTo>
                  <a:lnTo>
                    <a:pt x="187788" y="59692"/>
                  </a:lnTo>
                  <a:lnTo>
                    <a:pt x="195469" y="97735"/>
                  </a:lnTo>
                  <a:lnTo>
                    <a:pt x="187788" y="135778"/>
                  </a:lnTo>
                  <a:lnTo>
                    <a:pt x="166843" y="166844"/>
                  </a:lnTo>
                  <a:lnTo>
                    <a:pt x="135777" y="187789"/>
                  </a:lnTo>
                  <a:lnTo>
                    <a:pt x="97734" y="195470"/>
                  </a:lnTo>
                  <a:lnTo>
                    <a:pt x="59691" y="187789"/>
                  </a:lnTo>
                  <a:lnTo>
                    <a:pt x="28625" y="166844"/>
                  </a:lnTo>
                  <a:lnTo>
                    <a:pt x="7680" y="135778"/>
                  </a:lnTo>
                  <a:lnTo>
                    <a:pt x="0" y="97735"/>
                  </a:lnTo>
                  <a:close/>
                </a:path>
              </a:pathLst>
            </a:custGeom>
            <a:ln w="28575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204396" y="2517902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86906" y="0"/>
                  </a:moveTo>
                  <a:lnTo>
                    <a:pt x="0" y="0"/>
                  </a:lnTo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204396" y="2517902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903" y="1"/>
                  </a:lnTo>
                </a:path>
              </a:pathLst>
            </a:custGeom>
            <a:ln w="28575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582793" y="2219794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97739" y="0"/>
                  </a:moveTo>
                  <a:lnTo>
                    <a:pt x="59696" y="7679"/>
                  </a:lnTo>
                  <a:lnTo>
                    <a:pt x="28628" y="28622"/>
                  </a:lnTo>
                  <a:lnTo>
                    <a:pt x="7681" y="59686"/>
                  </a:lnTo>
                  <a:lnTo>
                    <a:pt x="0" y="97726"/>
                  </a:lnTo>
                  <a:lnTo>
                    <a:pt x="7681" y="135774"/>
                  </a:lnTo>
                  <a:lnTo>
                    <a:pt x="28628" y="166841"/>
                  </a:lnTo>
                  <a:lnTo>
                    <a:pt x="59696" y="187785"/>
                  </a:lnTo>
                  <a:lnTo>
                    <a:pt x="97739" y="195465"/>
                  </a:lnTo>
                  <a:lnTo>
                    <a:pt x="135781" y="187785"/>
                  </a:lnTo>
                  <a:lnTo>
                    <a:pt x="166849" y="166841"/>
                  </a:lnTo>
                  <a:lnTo>
                    <a:pt x="187796" y="135774"/>
                  </a:lnTo>
                  <a:lnTo>
                    <a:pt x="195478" y="97726"/>
                  </a:lnTo>
                  <a:lnTo>
                    <a:pt x="187796" y="59686"/>
                  </a:lnTo>
                  <a:lnTo>
                    <a:pt x="166849" y="28622"/>
                  </a:lnTo>
                  <a:lnTo>
                    <a:pt x="135781" y="7679"/>
                  </a:lnTo>
                  <a:lnTo>
                    <a:pt x="97739" y="0"/>
                  </a:lnTo>
                  <a:close/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582793" y="2219794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0" y="97735"/>
                  </a:moveTo>
                  <a:lnTo>
                    <a:pt x="7680" y="59692"/>
                  </a:lnTo>
                  <a:lnTo>
                    <a:pt x="28625" y="28625"/>
                  </a:lnTo>
                  <a:lnTo>
                    <a:pt x="59691" y="7680"/>
                  </a:lnTo>
                  <a:lnTo>
                    <a:pt x="97734" y="0"/>
                  </a:lnTo>
                  <a:lnTo>
                    <a:pt x="135777" y="7680"/>
                  </a:lnTo>
                  <a:lnTo>
                    <a:pt x="166843" y="28625"/>
                  </a:lnTo>
                  <a:lnTo>
                    <a:pt x="187788" y="59692"/>
                  </a:lnTo>
                  <a:lnTo>
                    <a:pt x="195469" y="97735"/>
                  </a:lnTo>
                  <a:lnTo>
                    <a:pt x="187788" y="135778"/>
                  </a:lnTo>
                  <a:lnTo>
                    <a:pt x="166843" y="166844"/>
                  </a:lnTo>
                  <a:lnTo>
                    <a:pt x="135777" y="187789"/>
                  </a:lnTo>
                  <a:lnTo>
                    <a:pt x="97734" y="195470"/>
                  </a:lnTo>
                  <a:lnTo>
                    <a:pt x="59691" y="187789"/>
                  </a:lnTo>
                  <a:lnTo>
                    <a:pt x="28625" y="166844"/>
                  </a:lnTo>
                  <a:lnTo>
                    <a:pt x="7680" y="135778"/>
                  </a:lnTo>
                  <a:lnTo>
                    <a:pt x="0" y="97735"/>
                  </a:lnTo>
                  <a:close/>
                </a:path>
              </a:pathLst>
            </a:custGeom>
            <a:ln w="28575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462701" y="2362898"/>
              <a:ext cx="132715" cy="86360"/>
            </a:xfrm>
            <a:custGeom>
              <a:avLst/>
              <a:gdLst/>
              <a:ahLst/>
              <a:cxnLst/>
              <a:rect l="l" t="t" r="r" b="b"/>
              <a:pathLst>
                <a:path w="132714" h="86360">
                  <a:moveTo>
                    <a:pt x="132537" y="0"/>
                  </a:moveTo>
                  <a:lnTo>
                    <a:pt x="0" y="85890"/>
                  </a:lnTo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462701" y="2362891"/>
              <a:ext cx="132715" cy="86360"/>
            </a:xfrm>
            <a:custGeom>
              <a:avLst/>
              <a:gdLst/>
              <a:ahLst/>
              <a:cxnLst/>
              <a:rect l="l" t="t" r="r" b="b"/>
              <a:pathLst>
                <a:path w="132714" h="86360">
                  <a:moveTo>
                    <a:pt x="0" y="85897"/>
                  </a:moveTo>
                  <a:lnTo>
                    <a:pt x="132531" y="0"/>
                  </a:lnTo>
                </a:path>
              </a:pathLst>
            </a:custGeom>
            <a:ln w="28575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582793" y="2620543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97739" y="0"/>
                  </a:moveTo>
                  <a:lnTo>
                    <a:pt x="59696" y="7679"/>
                  </a:lnTo>
                  <a:lnTo>
                    <a:pt x="28628" y="28622"/>
                  </a:lnTo>
                  <a:lnTo>
                    <a:pt x="7681" y="59686"/>
                  </a:lnTo>
                  <a:lnTo>
                    <a:pt x="0" y="97726"/>
                  </a:lnTo>
                  <a:lnTo>
                    <a:pt x="7681" y="135774"/>
                  </a:lnTo>
                  <a:lnTo>
                    <a:pt x="28628" y="166841"/>
                  </a:lnTo>
                  <a:lnTo>
                    <a:pt x="59696" y="187785"/>
                  </a:lnTo>
                  <a:lnTo>
                    <a:pt x="97739" y="195465"/>
                  </a:lnTo>
                  <a:lnTo>
                    <a:pt x="135781" y="187785"/>
                  </a:lnTo>
                  <a:lnTo>
                    <a:pt x="166849" y="166841"/>
                  </a:lnTo>
                  <a:lnTo>
                    <a:pt x="187796" y="135774"/>
                  </a:lnTo>
                  <a:lnTo>
                    <a:pt x="195478" y="97726"/>
                  </a:lnTo>
                  <a:lnTo>
                    <a:pt x="187796" y="59686"/>
                  </a:lnTo>
                  <a:lnTo>
                    <a:pt x="166849" y="28622"/>
                  </a:lnTo>
                  <a:lnTo>
                    <a:pt x="135781" y="7679"/>
                  </a:lnTo>
                  <a:lnTo>
                    <a:pt x="97739" y="0"/>
                  </a:lnTo>
                  <a:close/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582793" y="2620543"/>
              <a:ext cx="195580" cy="195580"/>
            </a:xfrm>
            <a:custGeom>
              <a:avLst/>
              <a:gdLst/>
              <a:ahLst/>
              <a:cxnLst/>
              <a:rect l="l" t="t" r="r" b="b"/>
              <a:pathLst>
                <a:path w="195579" h="195580">
                  <a:moveTo>
                    <a:pt x="0" y="97735"/>
                  </a:moveTo>
                  <a:lnTo>
                    <a:pt x="7680" y="59692"/>
                  </a:lnTo>
                  <a:lnTo>
                    <a:pt x="28625" y="28625"/>
                  </a:lnTo>
                  <a:lnTo>
                    <a:pt x="59691" y="7680"/>
                  </a:lnTo>
                  <a:lnTo>
                    <a:pt x="97734" y="0"/>
                  </a:lnTo>
                  <a:lnTo>
                    <a:pt x="135777" y="7680"/>
                  </a:lnTo>
                  <a:lnTo>
                    <a:pt x="166843" y="28625"/>
                  </a:lnTo>
                  <a:lnTo>
                    <a:pt x="187788" y="59692"/>
                  </a:lnTo>
                  <a:lnTo>
                    <a:pt x="195469" y="97735"/>
                  </a:lnTo>
                  <a:lnTo>
                    <a:pt x="187788" y="135778"/>
                  </a:lnTo>
                  <a:lnTo>
                    <a:pt x="166843" y="166844"/>
                  </a:lnTo>
                  <a:lnTo>
                    <a:pt x="135777" y="187789"/>
                  </a:lnTo>
                  <a:lnTo>
                    <a:pt x="97734" y="195470"/>
                  </a:lnTo>
                  <a:lnTo>
                    <a:pt x="59691" y="187789"/>
                  </a:lnTo>
                  <a:lnTo>
                    <a:pt x="28625" y="166844"/>
                  </a:lnTo>
                  <a:lnTo>
                    <a:pt x="7680" y="135778"/>
                  </a:lnTo>
                  <a:lnTo>
                    <a:pt x="0" y="97735"/>
                  </a:lnTo>
                  <a:close/>
                </a:path>
              </a:pathLst>
            </a:custGeom>
            <a:ln w="28575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472214" y="2588577"/>
              <a:ext cx="106045" cy="86360"/>
            </a:xfrm>
            <a:custGeom>
              <a:avLst/>
              <a:gdLst/>
              <a:ahLst/>
              <a:cxnLst/>
              <a:rect l="l" t="t" r="r" b="b"/>
              <a:pathLst>
                <a:path w="106045" h="86360">
                  <a:moveTo>
                    <a:pt x="0" y="0"/>
                  </a:moveTo>
                  <a:lnTo>
                    <a:pt x="106006" y="85953"/>
                  </a:lnTo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472214" y="2588577"/>
              <a:ext cx="106045" cy="86360"/>
            </a:xfrm>
            <a:custGeom>
              <a:avLst/>
              <a:gdLst/>
              <a:ahLst/>
              <a:cxnLst/>
              <a:rect l="l" t="t" r="r" b="b"/>
              <a:pathLst>
                <a:path w="106045" h="86360">
                  <a:moveTo>
                    <a:pt x="0" y="0"/>
                  </a:moveTo>
                  <a:lnTo>
                    <a:pt x="106003" y="85949"/>
                  </a:lnTo>
                </a:path>
              </a:pathLst>
            </a:custGeom>
            <a:ln w="28575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728578" y="1937435"/>
              <a:ext cx="808481" cy="2768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891010" y="2520849"/>
            <a:ext cx="379730" cy="379730"/>
            <a:chOff x="5891009" y="2520848"/>
            <a:chExt cx="379730" cy="379730"/>
          </a:xfrm>
        </p:grpSpPr>
        <p:sp>
          <p:nvSpPr>
            <p:cNvPr id="39" name="object 39"/>
            <p:cNvSpPr/>
            <p:nvPr/>
          </p:nvSpPr>
          <p:spPr>
            <a:xfrm>
              <a:off x="5905296" y="2535135"/>
              <a:ext cx="351155" cy="351155"/>
            </a:xfrm>
            <a:custGeom>
              <a:avLst/>
              <a:gdLst/>
              <a:ahLst/>
              <a:cxnLst/>
              <a:rect l="l" t="t" r="r" b="b"/>
              <a:pathLst>
                <a:path w="351154" h="351155">
                  <a:moveTo>
                    <a:pt x="175374" y="0"/>
                  </a:moveTo>
                  <a:lnTo>
                    <a:pt x="128750" y="6264"/>
                  </a:lnTo>
                  <a:lnTo>
                    <a:pt x="86856" y="23942"/>
                  </a:lnTo>
                  <a:lnTo>
                    <a:pt x="51363" y="51363"/>
                  </a:lnTo>
                  <a:lnTo>
                    <a:pt x="23942" y="86856"/>
                  </a:lnTo>
                  <a:lnTo>
                    <a:pt x="6264" y="128750"/>
                  </a:lnTo>
                  <a:lnTo>
                    <a:pt x="0" y="175374"/>
                  </a:lnTo>
                  <a:lnTo>
                    <a:pt x="6264" y="221998"/>
                  </a:lnTo>
                  <a:lnTo>
                    <a:pt x="23942" y="263895"/>
                  </a:lnTo>
                  <a:lnTo>
                    <a:pt x="51363" y="299391"/>
                  </a:lnTo>
                  <a:lnTo>
                    <a:pt x="86856" y="326815"/>
                  </a:lnTo>
                  <a:lnTo>
                    <a:pt x="128750" y="344496"/>
                  </a:lnTo>
                  <a:lnTo>
                    <a:pt x="175374" y="350761"/>
                  </a:lnTo>
                  <a:lnTo>
                    <a:pt x="221998" y="344496"/>
                  </a:lnTo>
                  <a:lnTo>
                    <a:pt x="263895" y="326815"/>
                  </a:lnTo>
                  <a:lnTo>
                    <a:pt x="299391" y="299391"/>
                  </a:lnTo>
                  <a:lnTo>
                    <a:pt x="326815" y="263895"/>
                  </a:lnTo>
                  <a:lnTo>
                    <a:pt x="344496" y="221998"/>
                  </a:lnTo>
                  <a:lnTo>
                    <a:pt x="350761" y="175374"/>
                  </a:lnTo>
                  <a:lnTo>
                    <a:pt x="344496" y="128750"/>
                  </a:lnTo>
                  <a:lnTo>
                    <a:pt x="326815" y="86856"/>
                  </a:lnTo>
                  <a:lnTo>
                    <a:pt x="299391" y="51363"/>
                  </a:lnTo>
                  <a:lnTo>
                    <a:pt x="263895" y="23942"/>
                  </a:lnTo>
                  <a:lnTo>
                    <a:pt x="221998" y="6264"/>
                  </a:lnTo>
                  <a:lnTo>
                    <a:pt x="175374" y="0"/>
                  </a:lnTo>
                  <a:close/>
                </a:path>
              </a:pathLst>
            </a:custGeom>
            <a:solidFill>
              <a:srgbClr val="DBEEF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905296" y="2535135"/>
              <a:ext cx="351155" cy="351155"/>
            </a:xfrm>
            <a:custGeom>
              <a:avLst/>
              <a:gdLst/>
              <a:ahLst/>
              <a:cxnLst/>
              <a:rect l="l" t="t" r="r" b="b"/>
              <a:pathLst>
                <a:path w="351154" h="351155">
                  <a:moveTo>
                    <a:pt x="0" y="175385"/>
                  </a:moveTo>
                  <a:lnTo>
                    <a:pt x="6264" y="128760"/>
                  </a:lnTo>
                  <a:lnTo>
                    <a:pt x="23945" y="86864"/>
                  </a:lnTo>
                  <a:lnTo>
                    <a:pt x="51369" y="51369"/>
                  </a:lnTo>
                  <a:lnTo>
                    <a:pt x="86864" y="23945"/>
                  </a:lnTo>
                  <a:lnTo>
                    <a:pt x="128760" y="6264"/>
                  </a:lnTo>
                  <a:lnTo>
                    <a:pt x="175385" y="0"/>
                  </a:lnTo>
                  <a:lnTo>
                    <a:pt x="222009" y="6264"/>
                  </a:lnTo>
                  <a:lnTo>
                    <a:pt x="263905" y="23945"/>
                  </a:lnTo>
                  <a:lnTo>
                    <a:pt x="299401" y="51369"/>
                  </a:lnTo>
                  <a:lnTo>
                    <a:pt x="326825" y="86864"/>
                  </a:lnTo>
                  <a:lnTo>
                    <a:pt x="344506" y="128760"/>
                  </a:lnTo>
                  <a:lnTo>
                    <a:pt x="350771" y="175385"/>
                  </a:lnTo>
                  <a:lnTo>
                    <a:pt x="344506" y="222009"/>
                  </a:lnTo>
                  <a:lnTo>
                    <a:pt x="326825" y="263905"/>
                  </a:lnTo>
                  <a:lnTo>
                    <a:pt x="299401" y="299401"/>
                  </a:lnTo>
                  <a:lnTo>
                    <a:pt x="263905" y="326825"/>
                  </a:lnTo>
                  <a:lnTo>
                    <a:pt x="222009" y="344506"/>
                  </a:lnTo>
                  <a:lnTo>
                    <a:pt x="175385" y="350771"/>
                  </a:lnTo>
                  <a:lnTo>
                    <a:pt x="128760" y="344506"/>
                  </a:lnTo>
                  <a:lnTo>
                    <a:pt x="86864" y="326825"/>
                  </a:lnTo>
                  <a:lnTo>
                    <a:pt x="51369" y="299401"/>
                  </a:lnTo>
                  <a:lnTo>
                    <a:pt x="23945" y="263905"/>
                  </a:lnTo>
                  <a:lnTo>
                    <a:pt x="6264" y="222009"/>
                  </a:lnTo>
                  <a:lnTo>
                    <a:pt x="0" y="175385"/>
                  </a:lnTo>
                  <a:close/>
                </a:path>
              </a:pathLst>
            </a:custGeom>
            <a:ln w="28575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1007343" y="2145437"/>
            <a:ext cx="666115" cy="828675"/>
            <a:chOff x="1007342" y="2145436"/>
            <a:chExt cx="666115" cy="828675"/>
          </a:xfrm>
        </p:grpSpPr>
        <p:sp>
          <p:nvSpPr>
            <p:cNvPr id="42" name="object 42"/>
            <p:cNvSpPr/>
            <p:nvPr/>
          </p:nvSpPr>
          <p:spPr>
            <a:xfrm>
              <a:off x="1007342" y="2145436"/>
              <a:ext cx="666115" cy="651510"/>
            </a:xfrm>
            <a:custGeom>
              <a:avLst/>
              <a:gdLst/>
              <a:ahLst/>
              <a:cxnLst/>
              <a:rect l="l" t="t" r="r" b="b"/>
              <a:pathLst>
                <a:path w="666114" h="651510">
                  <a:moveTo>
                    <a:pt x="360104" y="0"/>
                  </a:moveTo>
                  <a:lnTo>
                    <a:pt x="295169" y="3873"/>
                  </a:lnTo>
                  <a:lnTo>
                    <a:pt x="232020" y="19545"/>
                  </a:lnTo>
                  <a:lnTo>
                    <a:pt x="172421" y="46342"/>
                  </a:lnTo>
                  <a:lnTo>
                    <a:pt x="118162" y="83680"/>
                  </a:lnTo>
                  <a:lnTo>
                    <a:pt x="78367" y="124421"/>
                  </a:lnTo>
                  <a:lnTo>
                    <a:pt x="36038" y="94640"/>
                  </a:lnTo>
                  <a:lnTo>
                    <a:pt x="44118" y="193497"/>
                  </a:lnTo>
                  <a:lnTo>
                    <a:pt x="139900" y="167728"/>
                  </a:lnTo>
                  <a:lnTo>
                    <a:pt x="99204" y="139090"/>
                  </a:lnTo>
                  <a:lnTo>
                    <a:pt x="111815" y="123863"/>
                  </a:lnTo>
                  <a:lnTo>
                    <a:pt x="158921" y="84683"/>
                  </a:lnTo>
                  <a:lnTo>
                    <a:pt x="212092" y="54775"/>
                  </a:lnTo>
                  <a:lnTo>
                    <a:pt x="269388" y="34963"/>
                  </a:lnTo>
                  <a:lnTo>
                    <a:pt x="329040" y="25806"/>
                  </a:lnTo>
                  <a:lnTo>
                    <a:pt x="359228" y="25412"/>
                  </a:lnTo>
                  <a:lnTo>
                    <a:pt x="389340" y="27889"/>
                  </a:lnTo>
                  <a:lnTo>
                    <a:pt x="448585" y="41770"/>
                  </a:lnTo>
                  <a:lnTo>
                    <a:pt x="504465" y="67652"/>
                  </a:lnTo>
                  <a:lnTo>
                    <a:pt x="551823" y="103085"/>
                  </a:lnTo>
                  <a:lnTo>
                    <a:pt x="589530" y="146227"/>
                  </a:lnTo>
                  <a:lnTo>
                    <a:pt x="617152" y="195529"/>
                  </a:lnTo>
                  <a:lnTo>
                    <a:pt x="634170" y="249415"/>
                  </a:lnTo>
                  <a:lnTo>
                    <a:pt x="640101" y="306298"/>
                  </a:lnTo>
                  <a:lnTo>
                    <a:pt x="638729" y="335381"/>
                  </a:lnTo>
                  <a:lnTo>
                    <a:pt x="627007" y="393827"/>
                  </a:lnTo>
                  <a:lnTo>
                    <a:pt x="602814" y="451345"/>
                  </a:lnTo>
                  <a:lnTo>
                    <a:pt x="567444" y="503796"/>
                  </a:lnTo>
                  <a:lnTo>
                    <a:pt x="523693" y="547674"/>
                  </a:lnTo>
                  <a:lnTo>
                    <a:pt x="473236" y="582396"/>
                  </a:lnTo>
                  <a:lnTo>
                    <a:pt x="417788" y="607326"/>
                  </a:lnTo>
                  <a:lnTo>
                    <a:pt x="359088" y="621893"/>
                  </a:lnTo>
                  <a:lnTo>
                    <a:pt x="298890" y="625487"/>
                  </a:lnTo>
                  <a:lnTo>
                    <a:pt x="268778" y="623011"/>
                  </a:lnTo>
                  <a:lnTo>
                    <a:pt x="209533" y="609130"/>
                  </a:lnTo>
                  <a:lnTo>
                    <a:pt x="151766" y="582091"/>
                  </a:lnTo>
                  <a:lnTo>
                    <a:pt x="100975" y="542620"/>
                  </a:lnTo>
                  <a:lnTo>
                    <a:pt x="61066" y="493318"/>
                  </a:lnTo>
                  <a:lnTo>
                    <a:pt x="33430" y="435940"/>
                  </a:lnTo>
                  <a:lnTo>
                    <a:pt x="24450" y="404037"/>
                  </a:lnTo>
                  <a:lnTo>
                    <a:pt x="0" y="410921"/>
                  </a:lnTo>
                  <a:lnTo>
                    <a:pt x="22707" y="476580"/>
                  </a:lnTo>
                  <a:lnTo>
                    <a:pt x="59797" y="535089"/>
                  </a:lnTo>
                  <a:lnTo>
                    <a:pt x="109477" y="583768"/>
                  </a:lnTo>
                  <a:lnTo>
                    <a:pt x="170101" y="620661"/>
                  </a:lnTo>
                  <a:lnTo>
                    <a:pt x="233121" y="642340"/>
                  </a:lnTo>
                  <a:lnTo>
                    <a:pt x="298014" y="650900"/>
                  </a:lnTo>
                  <a:lnTo>
                    <a:pt x="330589" y="650481"/>
                  </a:lnTo>
                  <a:lnTo>
                    <a:pt x="394851" y="640626"/>
                  </a:lnTo>
                  <a:lnTo>
                    <a:pt x="456446" y="619315"/>
                  </a:lnTo>
                  <a:lnTo>
                    <a:pt x="513609" y="587171"/>
                  </a:lnTo>
                  <a:lnTo>
                    <a:pt x="564511" y="544804"/>
                  </a:lnTo>
                  <a:lnTo>
                    <a:pt x="607360" y="492836"/>
                  </a:lnTo>
                  <a:lnTo>
                    <a:pt x="639949" y="432638"/>
                  </a:lnTo>
                  <a:lnTo>
                    <a:pt x="659329" y="369608"/>
                  </a:lnTo>
                  <a:lnTo>
                    <a:pt x="665526" y="306222"/>
                  </a:lnTo>
                  <a:lnTo>
                    <a:pt x="663850" y="274942"/>
                  </a:lnTo>
                  <a:lnTo>
                    <a:pt x="651264" y="214325"/>
                  </a:lnTo>
                  <a:lnTo>
                    <a:pt x="626817" y="157784"/>
                  </a:lnTo>
                  <a:lnTo>
                    <a:pt x="591066" y="107061"/>
                  </a:lnTo>
                  <a:lnTo>
                    <a:pt x="544572" y="63957"/>
                  </a:lnTo>
                  <a:lnTo>
                    <a:pt x="487993" y="30238"/>
                  </a:lnTo>
                  <a:lnTo>
                    <a:pt x="425001" y="8559"/>
                  </a:lnTo>
                  <a:lnTo>
                    <a:pt x="392667" y="2679"/>
                  </a:lnTo>
                  <a:lnTo>
                    <a:pt x="360104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231162" y="2377694"/>
              <a:ext cx="198857" cy="1863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239192" y="2470886"/>
              <a:ext cx="363855" cy="431800"/>
            </a:xfrm>
            <a:custGeom>
              <a:avLst/>
              <a:gdLst/>
              <a:ahLst/>
              <a:cxnLst/>
              <a:rect l="l" t="t" r="r" b="b"/>
              <a:pathLst>
                <a:path w="363855" h="431800">
                  <a:moveTo>
                    <a:pt x="48904" y="267017"/>
                  </a:moveTo>
                  <a:lnTo>
                    <a:pt x="25045" y="289267"/>
                  </a:lnTo>
                  <a:lnTo>
                    <a:pt x="8050" y="308876"/>
                  </a:lnTo>
                  <a:lnTo>
                    <a:pt x="0" y="332659"/>
                  </a:lnTo>
                  <a:lnTo>
                    <a:pt x="894" y="358110"/>
                  </a:lnTo>
                  <a:lnTo>
                    <a:pt x="10733" y="382727"/>
                  </a:lnTo>
                  <a:lnTo>
                    <a:pt x="48904" y="431685"/>
                  </a:lnTo>
                  <a:lnTo>
                    <a:pt x="339899" y="431685"/>
                  </a:lnTo>
                  <a:lnTo>
                    <a:pt x="352400" y="333768"/>
                  </a:lnTo>
                  <a:lnTo>
                    <a:pt x="48904" y="333768"/>
                  </a:lnTo>
                  <a:lnTo>
                    <a:pt x="48904" y="267017"/>
                  </a:lnTo>
                  <a:close/>
                </a:path>
                <a:path w="363855" h="431800">
                  <a:moveTo>
                    <a:pt x="91830" y="0"/>
                  </a:moveTo>
                  <a:lnTo>
                    <a:pt x="75061" y="3129"/>
                  </a:lnTo>
                  <a:lnTo>
                    <a:pt x="61423" y="11684"/>
                  </a:lnTo>
                  <a:lnTo>
                    <a:pt x="52257" y="24410"/>
                  </a:lnTo>
                  <a:lnTo>
                    <a:pt x="48904" y="40055"/>
                  </a:lnTo>
                  <a:lnTo>
                    <a:pt x="48904" y="333768"/>
                  </a:lnTo>
                  <a:lnTo>
                    <a:pt x="352400" y="333768"/>
                  </a:lnTo>
                  <a:lnTo>
                    <a:pt x="363763" y="244767"/>
                  </a:lnTo>
                  <a:lnTo>
                    <a:pt x="340279" y="202215"/>
                  </a:lnTo>
                  <a:lnTo>
                    <a:pt x="134769" y="178015"/>
                  </a:lnTo>
                  <a:lnTo>
                    <a:pt x="134769" y="40055"/>
                  </a:lnTo>
                  <a:lnTo>
                    <a:pt x="131414" y="24410"/>
                  </a:lnTo>
                  <a:lnTo>
                    <a:pt x="122244" y="11684"/>
                  </a:lnTo>
                  <a:lnTo>
                    <a:pt x="108601" y="3129"/>
                  </a:lnTo>
                  <a:lnTo>
                    <a:pt x="918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39193" y="2470886"/>
              <a:ext cx="363855" cy="431800"/>
            </a:xfrm>
            <a:custGeom>
              <a:avLst/>
              <a:gdLst/>
              <a:ahLst/>
              <a:cxnLst/>
              <a:rect l="l" t="t" r="r" b="b"/>
              <a:pathLst>
                <a:path w="363855" h="431800">
                  <a:moveTo>
                    <a:pt x="48898" y="267019"/>
                  </a:moveTo>
                  <a:lnTo>
                    <a:pt x="35108" y="279883"/>
                  </a:lnTo>
                  <a:lnTo>
                    <a:pt x="28027" y="286489"/>
                  </a:lnTo>
                  <a:lnTo>
                    <a:pt x="25418" y="288923"/>
                  </a:lnTo>
                  <a:lnTo>
                    <a:pt x="25045" y="289271"/>
                  </a:lnTo>
                  <a:lnTo>
                    <a:pt x="8050" y="308880"/>
                  </a:lnTo>
                  <a:lnTo>
                    <a:pt x="0" y="332661"/>
                  </a:lnTo>
                  <a:lnTo>
                    <a:pt x="894" y="358111"/>
                  </a:lnTo>
                  <a:lnTo>
                    <a:pt x="10733" y="382728"/>
                  </a:lnTo>
                  <a:lnTo>
                    <a:pt x="32797" y="411029"/>
                  </a:lnTo>
                  <a:lnTo>
                    <a:pt x="44127" y="425562"/>
                  </a:lnTo>
                  <a:lnTo>
                    <a:pt x="48302" y="430916"/>
                  </a:lnTo>
                  <a:lnTo>
                    <a:pt x="48898" y="431681"/>
                  </a:lnTo>
                  <a:lnTo>
                    <a:pt x="217135" y="431681"/>
                  </a:lnTo>
                  <a:lnTo>
                    <a:pt x="303528" y="431681"/>
                  </a:lnTo>
                  <a:lnTo>
                    <a:pt x="335356" y="431681"/>
                  </a:lnTo>
                  <a:lnTo>
                    <a:pt x="339903" y="431681"/>
                  </a:lnTo>
                  <a:lnTo>
                    <a:pt x="353693" y="323622"/>
                  </a:lnTo>
                  <a:lnTo>
                    <a:pt x="360775" y="268132"/>
                  </a:lnTo>
                  <a:lnTo>
                    <a:pt x="363383" y="247688"/>
                  </a:lnTo>
                  <a:lnTo>
                    <a:pt x="363756" y="244768"/>
                  </a:lnTo>
                  <a:lnTo>
                    <a:pt x="363086" y="228357"/>
                  </a:lnTo>
                  <a:lnTo>
                    <a:pt x="354812" y="213615"/>
                  </a:lnTo>
                  <a:lnTo>
                    <a:pt x="340276" y="202211"/>
                  </a:lnTo>
                  <a:lnTo>
                    <a:pt x="320821" y="195814"/>
                  </a:lnTo>
                  <a:lnTo>
                    <a:pt x="213260" y="185522"/>
                  </a:lnTo>
                  <a:lnTo>
                    <a:pt x="158026" y="180238"/>
                  </a:lnTo>
                  <a:lnTo>
                    <a:pt x="137676" y="178291"/>
                  </a:lnTo>
                  <a:lnTo>
                    <a:pt x="134769" y="178013"/>
                  </a:lnTo>
                  <a:lnTo>
                    <a:pt x="134769" y="98254"/>
                  </a:lnTo>
                  <a:lnTo>
                    <a:pt x="134769" y="57297"/>
                  </a:lnTo>
                  <a:lnTo>
                    <a:pt x="134769" y="42208"/>
                  </a:lnTo>
                  <a:lnTo>
                    <a:pt x="134769" y="40052"/>
                  </a:lnTo>
                  <a:lnTo>
                    <a:pt x="131415" y="24407"/>
                  </a:lnTo>
                  <a:lnTo>
                    <a:pt x="122246" y="11682"/>
                  </a:lnTo>
                  <a:lnTo>
                    <a:pt x="108605" y="3129"/>
                  </a:lnTo>
                  <a:lnTo>
                    <a:pt x="91833" y="0"/>
                  </a:lnTo>
                  <a:lnTo>
                    <a:pt x="75062" y="3129"/>
                  </a:lnTo>
                  <a:lnTo>
                    <a:pt x="61421" y="11682"/>
                  </a:lnTo>
                  <a:lnTo>
                    <a:pt x="52252" y="24407"/>
                  </a:lnTo>
                  <a:lnTo>
                    <a:pt x="48898" y="40052"/>
                  </a:lnTo>
                  <a:lnTo>
                    <a:pt x="48898" y="209860"/>
                  </a:lnTo>
                  <a:lnTo>
                    <a:pt x="48898" y="297059"/>
                  </a:lnTo>
                  <a:lnTo>
                    <a:pt x="48898" y="329184"/>
                  </a:lnTo>
                  <a:lnTo>
                    <a:pt x="48898" y="333774"/>
                  </a:lnTo>
                </a:path>
              </a:pathLst>
            </a:custGeom>
            <a:ln w="254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78648" y="2960801"/>
              <a:ext cx="314960" cy="0"/>
            </a:xfrm>
            <a:custGeom>
              <a:avLst/>
              <a:gdLst/>
              <a:ahLst/>
              <a:cxnLst/>
              <a:rect l="l" t="t" r="r" b="b"/>
              <a:pathLst>
                <a:path w="314959">
                  <a:moveTo>
                    <a:pt x="0" y="0"/>
                  </a:moveTo>
                  <a:lnTo>
                    <a:pt x="314486" y="1"/>
                  </a:lnTo>
                </a:path>
              </a:pathLst>
            </a:custGeom>
            <a:ln w="2540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7486626" y="2160004"/>
            <a:ext cx="637540" cy="749935"/>
            <a:chOff x="7486625" y="2160003"/>
            <a:chExt cx="637540" cy="749935"/>
          </a:xfrm>
        </p:grpSpPr>
        <p:sp>
          <p:nvSpPr>
            <p:cNvPr id="48" name="object 48"/>
            <p:cNvSpPr/>
            <p:nvPr/>
          </p:nvSpPr>
          <p:spPr>
            <a:xfrm>
              <a:off x="7500919" y="2174285"/>
              <a:ext cx="580390" cy="580390"/>
            </a:xfrm>
            <a:custGeom>
              <a:avLst/>
              <a:gdLst/>
              <a:ahLst/>
              <a:cxnLst/>
              <a:rect l="l" t="t" r="r" b="b"/>
              <a:pathLst>
                <a:path w="580390" h="580389">
                  <a:moveTo>
                    <a:pt x="300323" y="0"/>
                  </a:moveTo>
                  <a:lnTo>
                    <a:pt x="255620" y="1809"/>
                  </a:lnTo>
                  <a:lnTo>
                    <a:pt x="211297" y="10613"/>
                  </a:lnTo>
                  <a:lnTo>
                    <a:pt x="168183" y="26570"/>
                  </a:lnTo>
                  <a:lnTo>
                    <a:pt x="127107" y="49840"/>
                  </a:lnTo>
                  <a:lnTo>
                    <a:pt x="90293" y="79394"/>
                  </a:lnTo>
                  <a:lnTo>
                    <a:pt x="59519" y="113548"/>
                  </a:lnTo>
                  <a:lnTo>
                    <a:pt x="34944" y="151470"/>
                  </a:lnTo>
                  <a:lnTo>
                    <a:pt x="16726" y="192332"/>
                  </a:lnTo>
                  <a:lnTo>
                    <a:pt x="5025" y="235304"/>
                  </a:lnTo>
                  <a:lnTo>
                    <a:pt x="0" y="279556"/>
                  </a:lnTo>
                  <a:lnTo>
                    <a:pt x="1809" y="324259"/>
                  </a:lnTo>
                  <a:lnTo>
                    <a:pt x="10613" y="368582"/>
                  </a:lnTo>
                  <a:lnTo>
                    <a:pt x="26570" y="411697"/>
                  </a:lnTo>
                  <a:lnTo>
                    <a:pt x="49840" y="452773"/>
                  </a:lnTo>
                  <a:lnTo>
                    <a:pt x="79394" y="489586"/>
                  </a:lnTo>
                  <a:lnTo>
                    <a:pt x="113547" y="520360"/>
                  </a:lnTo>
                  <a:lnTo>
                    <a:pt x="151468" y="544936"/>
                  </a:lnTo>
                  <a:lnTo>
                    <a:pt x="192329" y="563154"/>
                  </a:lnTo>
                  <a:lnTo>
                    <a:pt x="235299" y="574855"/>
                  </a:lnTo>
                  <a:lnTo>
                    <a:pt x="279551" y="579880"/>
                  </a:lnTo>
                  <a:lnTo>
                    <a:pt x="324253" y="578070"/>
                  </a:lnTo>
                  <a:lnTo>
                    <a:pt x="368577" y="569266"/>
                  </a:lnTo>
                  <a:lnTo>
                    <a:pt x="411694" y="553309"/>
                  </a:lnTo>
                  <a:lnTo>
                    <a:pt x="452773" y="530039"/>
                  </a:lnTo>
                  <a:lnTo>
                    <a:pt x="289933" y="289946"/>
                  </a:lnTo>
                  <a:lnTo>
                    <a:pt x="580039" y="289946"/>
                  </a:lnTo>
                  <a:lnTo>
                    <a:pt x="576810" y="246764"/>
                  </a:lnTo>
                  <a:lnTo>
                    <a:pt x="567260" y="204773"/>
                  </a:lnTo>
                  <a:lnTo>
                    <a:pt x="551600" y="164659"/>
                  </a:lnTo>
                  <a:lnTo>
                    <a:pt x="530039" y="127107"/>
                  </a:lnTo>
                  <a:lnTo>
                    <a:pt x="500485" y="90293"/>
                  </a:lnTo>
                  <a:lnTo>
                    <a:pt x="466332" y="59519"/>
                  </a:lnTo>
                  <a:lnTo>
                    <a:pt x="428409" y="34944"/>
                  </a:lnTo>
                  <a:lnTo>
                    <a:pt x="387547" y="16726"/>
                  </a:lnTo>
                  <a:lnTo>
                    <a:pt x="344575" y="5025"/>
                  </a:lnTo>
                  <a:lnTo>
                    <a:pt x="300323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7500912" y="2174291"/>
              <a:ext cx="580390" cy="580390"/>
            </a:xfrm>
            <a:custGeom>
              <a:avLst/>
              <a:gdLst/>
              <a:ahLst/>
              <a:cxnLst/>
              <a:rect l="l" t="t" r="r" b="b"/>
              <a:pathLst>
                <a:path w="580390" h="580389">
                  <a:moveTo>
                    <a:pt x="452770" y="530035"/>
                  </a:moveTo>
                  <a:lnTo>
                    <a:pt x="411694" y="553305"/>
                  </a:lnTo>
                  <a:lnTo>
                    <a:pt x="368579" y="569262"/>
                  </a:lnTo>
                  <a:lnTo>
                    <a:pt x="324256" y="578066"/>
                  </a:lnTo>
                  <a:lnTo>
                    <a:pt x="279554" y="579876"/>
                  </a:lnTo>
                  <a:lnTo>
                    <a:pt x="235303" y="574851"/>
                  </a:lnTo>
                  <a:lnTo>
                    <a:pt x="192332" y="563150"/>
                  </a:lnTo>
                  <a:lnTo>
                    <a:pt x="151470" y="544932"/>
                  </a:lnTo>
                  <a:lnTo>
                    <a:pt x="113548" y="520356"/>
                  </a:lnTo>
                  <a:lnTo>
                    <a:pt x="79395" y="489582"/>
                  </a:lnTo>
                  <a:lnTo>
                    <a:pt x="49841" y="452768"/>
                  </a:lnTo>
                  <a:lnTo>
                    <a:pt x="26571" y="411692"/>
                  </a:lnTo>
                  <a:lnTo>
                    <a:pt x="10614" y="368578"/>
                  </a:lnTo>
                  <a:lnTo>
                    <a:pt x="1809" y="324255"/>
                  </a:lnTo>
                  <a:lnTo>
                    <a:pt x="0" y="279553"/>
                  </a:lnTo>
                  <a:lnTo>
                    <a:pt x="5025" y="235302"/>
                  </a:lnTo>
                  <a:lnTo>
                    <a:pt x="16726" y="192331"/>
                  </a:lnTo>
                  <a:lnTo>
                    <a:pt x="34944" y="151470"/>
                  </a:lnTo>
                  <a:lnTo>
                    <a:pt x="59519" y="113548"/>
                  </a:lnTo>
                  <a:lnTo>
                    <a:pt x="90294" y="79395"/>
                  </a:lnTo>
                  <a:lnTo>
                    <a:pt x="127108" y="49840"/>
                  </a:lnTo>
                  <a:lnTo>
                    <a:pt x="168184" y="26571"/>
                  </a:lnTo>
                  <a:lnTo>
                    <a:pt x="211299" y="10614"/>
                  </a:lnTo>
                  <a:lnTo>
                    <a:pt x="255622" y="1809"/>
                  </a:lnTo>
                  <a:lnTo>
                    <a:pt x="300324" y="0"/>
                  </a:lnTo>
                  <a:lnTo>
                    <a:pt x="344575" y="5025"/>
                  </a:lnTo>
                  <a:lnTo>
                    <a:pt x="387546" y="16725"/>
                  </a:lnTo>
                  <a:lnTo>
                    <a:pt x="428407" y="34943"/>
                  </a:lnTo>
                  <a:lnTo>
                    <a:pt x="466329" y="59519"/>
                  </a:lnTo>
                  <a:lnTo>
                    <a:pt x="500482" y="90293"/>
                  </a:lnTo>
                  <a:lnTo>
                    <a:pt x="530037" y="127107"/>
                  </a:lnTo>
                  <a:lnTo>
                    <a:pt x="551598" y="164656"/>
                  </a:lnTo>
                  <a:lnTo>
                    <a:pt x="567261" y="204770"/>
                  </a:lnTo>
                  <a:lnTo>
                    <a:pt x="576814" y="246760"/>
                  </a:lnTo>
                  <a:lnTo>
                    <a:pt x="580045" y="289938"/>
                  </a:lnTo>
                </a:path>
              </a:pathLst>
            </a:custGeom>
            <a:ln w="28575">
              <a:solidFill>
                <a:srgbClr val="4D4D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8038096" y="2449944"/>
              <a:ext cx="85725" cy="459740"/>
            </a:xfrm>
            <a:custGeom>
              <a:avLst/>
              <a:gdLst/>
              <a:ahLst/>
              <a:cxnLst/>
              <a:rect l="l" t="t" r="r" b="b"/>
              <a:pathLst>
                <a:path w="85725" h="459739">
                  <a:moveTo>
                    <a:pt x="50761" y="0"/>
                  </a:moveTo>
                  <a:lnTo>
                    <a:pt x="34975" y="0"/>
                  </a:lnTo>
                  <a:lnTo>
                    <a:pt x="28575" y="6388"/>
                  </a:lnTo>
                  <a:lnTo>
                    <a:pt x="28575" y="373862"/>
                  </a:lnTo>
                  <a:lnTo>
                    <a:pt x="0" y="373862"/>
                  </a:lnTo>
                  <a:lnTo>
                    <a:pt x="42862" y="459587"/>
                  </a:lnTo>
                  <a:lnTo>
                    <a:pt x="85725" y="373862"/>
                  </a:lnTo>
                  <a:lnTo>
                    <a:pt x="57150" y="373862"/>
                  </a:lnTo>
                  <a:lnTo>
                    <a:pt x="57150" y="6388"/>
                  </a:lnTo>
                  <a:close/>
                </a:path>
              </a:pathLst>
            </a:custGeom>
            <a:solidFill>
              <a:srgbClr val="4D4D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7653934" y="2259101"/>
              <a:ext cx="280670" cy="400685"/>
            </a:xfrm>
            <a:custGeom>
              <a:avLst/>
              <a:gdLst/>
              <a:ahLst/>
              <a:cxnLst/>
              <a:rect l="l" t="t" r="r" b="b"/>
              <a:pathLst>
                <a:path w="280670" h="400685">
                  <a:moveTo>
                    <a:pt x="280263" y="0"/>
                  </a:moveTo>
                  <a:lnTo>
                    <a:pt x="0" y="0"/>
                  </a:lnTo>
                  <a:lnTo>
                    <a:pt x="0" y="400113"/>
                  </a:lnTo>
                  <a:lnTo>
                    <a:pt x="280263" y="400113"/>
                  </a:lnTo>
                  <a:lnTo>
                    <a:pt x="280263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706754" y="2287868"/>
            <a:ext cx="17462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solidFill>
                  <a:srgbClr val="4D4D4C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977346" y="2993526"/>
            <a:ext cx="1027976" cy="195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4" name="object 54"/>
          <p:cNvSpPr/>
          <p:nvPr/>
        </p:nvSpPr>
        <p:spPr>
          <a:xfrm>
            <a:off x="5931447" y="1967721"/>
            <a:ext cx="591869" cy="462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997038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30666" y="1418235"/>
            <a:ext cx="2839720" cy="3656965"/>
            <a:chOff x="2330665" y="1418234"/>
            <a:chExt cx="2839720" cy="3656965"/>
          </a:xfrm>
        </p:grpSpPr>
        <p:sp>
          <p:nvSpPr>
            <p:cNvPr id="3" name="object 3"/>
            <p:cNvSpPr/>
            <p:nvPr/>
          </p:nvSpPr>
          <p:spPr>
            <a:xfrm>
              <a:off x="2343365" y="1430934"/>
              <a:ext cx="2814320" cy="3631565"/>
            </a:xfrm>
            <a:custGeom>
              <a:avLst/>
              <a:gdLst/>
              <a:ahLst/>
              <a:cxnLst/>
              <a:rect l="l" t="t" r="r" b="b"/>
              <a:pathLst>
                <a:path w="2814320" h="3631565">
                  <a:moveTo>
                    <a:pt x="0" y="469034"/>
                  </a:moveTo>
                  <a:lnTo>
                    <a:pt x="2421" y="421078"/>
                  </a:lnTo>
                  <a:lnTo>
                    <a:pt x="9529" y="374507"/>
                  </a:lnTo>
                  <a:lnTo>
                    <a:pt x="21086" y="329557"/>
                  </a:lnTo>
                  <a:lnTo>
                    <a:pt x="36859" y="286464"/>
                  </a:lnTo>
                  <a:lnTo>
                    <a:pt x="56609" y="245464"/>
                  </a:lnTo>
                  <a:lnTo>
                    <a:pt x="80103" y="206792"/>
                  </a:lnTo>
                  <a:lnTo>
                    <a:pt x="107104" y="170684"/>
                  </a:lnTo>
                  <a:lnTo>
                    <a:pt x="137377" y="137376"/>
                  </a:lnTo>
                  <a:lnTo>
                    <a:pt x="170685" y="107104"/>
                  </a:lnTo>
                  <a:lnTo>
                    <a:pt x="206792" y="80103"/>
                  </a:lnTo>
                  <a:lnTo>
                    <a:pt x="245464" y="56609"/>
                  </a:lnTo>
                  <a:lnTo>
                    <a:pt x="286465" y="36858"/>
                  </a:lnTo>
                  <a:lnTo>
                    <a:pt x="329557" y="21086"/>
                  </a:lnTo>
                  <a:lnTo>
                    <a:pt x="374507" y="9529"/>
                  </a:lnTo>
                  <a:lnTo>
                    <a:pt x="421078" y="2421"/>
                  </a:lnTo>
                  <a:lnTo>
                    <a:pt x="469034" y="0"/>
                  </a:lnTo>
                  <a:lnTo>
                    <a:pt x="2345111" y="0"/>
                  </a:lnTo>
                  <a:lnTo>
                    <a:pt x="2393067" y="2421"/>
                  </a:lnTo>
                  <a:lnTo>
                    <a:pt x="2439637" y="9529"/>
                  </a:lnTo>
                  <a:lnTo>
                    <a:pt x="2484587" y="21086"/>
                  </a:lnTo>
                  <a:lnTo>
                    <a:pt x="2527679" y="36858"/>
                  </a:lnTo>
                  <a:lnTo>
                    <a:pt x="2568679" y="56609"/>
                  </a:lnTo>
                  <a:lnTo>
                    <a:pt x="2607351" y="80103"/>
                  </a:lnTo>
                  <a:lnTo>
                    <a:pt x="2643458" y="107104"/>
                  </a:lnTo>
                  <a:lnTo>
                    <a:pt x="2676766" y="137376"/>
                  </a:lnTo>
                  <a:lnTo>
                    <a:pt x="2707038" y="170684"/>
                  </a:lnTo>
                  <a:lnTo>
                    <a:pt x="2734039" y="206792"/>
                  </a:lnTo>
                  <a:lnTo>
                    <a:pt x="2757532" y="245464"/>
                  </a:lnTo>
                  <a:lnTo>
                    <a:pt x="2777283" y="286464"/>
                  </a:lnTo>
                  <a:lnTo>
                    <a:pt x="2793055" y="329557"/>
                  </a:lnTo>
                  <a:lnTo>
                    <a:pt x="2804612" y="374507"/>
                  </a:lnTo>
                  <a:lnTo>
                    <a:pt x="2811720" y="421078"/>
                  </a:lnTo>
                  <a:lnTo>
                    <a:pt x="2814141" y="469034"/>
                  </a:lnTo>
                  <a:lnTo>
                    <a:pt x="2814141" y="3162071"/>
                  </a:lnTo>
                  <a:lnTo>
                    <a:pt x="2811720" y="3210027"/>
                  </a:lnTo>
                  <a:lnTo>
                    <a:pt x="2804612" y="3256598"/>
                  </a:lnTo>
                  <a:lnTo>
                    <a:pt x="2793055" y="3301547"/>
                  </a:lnTo>
                  <a:lnTo>
                    <a:pt x="2777283" y="3344640"/>
                  </a:lnTo>
                  <a:lnTo>
                    <a:pt x="2757532" y="3385640"/>
                  </a:lnTo>
                  <a:lnTo>
                    <a:pt x="2734039" y="3424311"/>
                  </a:lnTo>
                  <a:lnTo>
                    <a:pt x="2707038" y="3460419"/>
                  </a:lnTo>
                  <a:lnTo>
                    <a:pt x="2676766" y="3493726"/>
                  </a:lnTo>
                  <a:lnTo>
                    <a:pt x="2643458" y="3523998"/>
                  </a:lnTo>
                  <a:lnTo>
                    <a:pt x="2607351" y="3550999"/>
                  </a:lnTo>
                  <a:lnTo>
                    <a:pt x="2568679" y="3574493"/>
                  </a:lnTo>
                  <a:lnTo>
                    <a:pt x="2527679" y="3594243"/>
                  </a:lnTo>
                  <a:lnTo>
                    <a:pt x="2484587" y="3610015"/>
                  </a:lnTo>
                  <a:lnTo>
                    <a:pt x="2439637" y="3621573"/>
                  </a:lnTo>
                  <a:lnTo>
                    <a:pt x="2393067" y="3628680"/>
                  </a:lnTo>
                  <a:lnTo>
                    <a:pt x="2345111" y="3631102"/>
                  </a:lnTo>
                  <a:lnTo>
                    <a:pt x="469034" y="3631102"/>
                  </a:lnTo>
                  <a:lnTo>
                    <a:pt x="421078" y="3628680"/>
                  </a:lnTo>
                  <a:lnTo>
                    <a:pt x="374507" y="3621573"/>
                  </a:lnTo>
                  <a:lnTo>
                    <a:pt x="329557" y="3610015"/>
                  </a:lnTo>
                  <a:lnTo>
                    <a:pt x="286465" y="3594243"/>
                  </a:lnTo>
                  <a:lnTo>
                    <a:pt x="245464" y="3574493"/>
                  </a:lnTo>
                  <a:lnTo>
                    <a:pt x="206792" y="3550999"/>
                  </a:lnTo>
                  <a:lnTo>
                    <a:pt x="170685" y="3523998"/>
                  </a:lnTo>
                  <a:lnTo>
                    <a:pt x="137377" y="3493726"/>
                  </a:lnTo>
                  <a:lnTo>
                    <a:pt x="107104" y="3460419"/>
                  </a:lnTo>
                  <a:lnTo>
                    <a:pt x="80103" y="3424311"/>
                  </a:lnTo>
                  <a:lnTo>
                    <a:pt x="56609" y="3385640"/>
                  </a:lnTo>
                  <a:lnTo>
                    <a:pt x="36859" y="3344640"/>
                  </a:lnTo>
                  <a:lnTo>
                    <a:pt x="21086" y="3301547"/>
                  </a:lnTo>
                  <a:lnTo>
                    <a:pt x="9529" y="3256598"/>
                  </a:lnTo>
                  <a:lnTo>
                    <a:pt x="2421" y="3210027"/>
                  </a:lnTo>
                  <a:lnTo>
                    <a:pt x="0" y="3162071"/>
                  </a:lnTo>
                  <a:lnTo>
                    <a:pt x="0" y="469034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" name="object 4"/>
            <p:cNvSpPr/>
            <p:nvPr/>
          </p:nvSpPr>
          <p:spPr>
            <a:xfrm>
              <a:off x="2481237" y="3504095"/>
              <a:ext cx="2585720" cy="1369060"/>
            </a:xfrm>
            <a:custGeom>
              <a:avLst/>
              <a:gdLst/>
              <a:ahLst/>
              <a:cxnLst/>
              <a:rect l="l" t="t" r="r" b="b"/>
              <a:pathLst>
                <a:path w="2585720" h="1369060">
                  <a:moveTo>
                    <a:pt x="0" y="134411"/>
                  </a:moveTo>
                  <a:lnTo>
                    <a:pt x="6852" y="91926"/>
                  </a:lnTo>
                  <a:lnTo>
                    <a:pt x="25933" y="55029"/>
                  </a:lnTo>
                  <a:lnTo>
                    <a:pt x="55029" y="25933"/>
                  </a:lnTo>
                  <a:lnTo>
                    <a:pt x="91926" y="6852"/>
                  </a:lnTo>
                  <a:lnTo>
                    <a:pt x="134411" y="0"/>
                  </a:lnTo>
                  <a:lnTo>
                    <a:pt x="2450681" y="0"/>
                  </a:lnTo>
                  <a:lnTo>
                    <a:pt x="2493168" y="6852"/>
                  </a:lnTo>
                  <a:lnTo>
                    <a:pt x="2530065" y="25933"/>
                  </a:lnTo>
                  <a:lnTo>
                    <a:pt x="2559160" y="55029"/>
                  </a:lnTo>
                  <a:lnTo>
                    <a:pt x="2578239" y="91926"/>
                  </a:lnTo>
                  <a:lnTo>
                    <a:pt x="2585091" y="134411"/>
                  </a:lnTo>
                  <a:lnTo>
                    <a:pt x="2585091" y="1234630"/>
                  </a:lnTo>
                  <a:lnTo>
                    <a:pt x="2578239" y="1277113"/>
                  </a:lnTo>
                  <a:lnTo>
                    <a:pt x="2559160" y="1314010"/>
                  </a:lnTo>
                  <a:lnTo>
                    <a:pt x="2530065" y="1343106"/>
                  </a:lnTo>
                  <a:lnTo>
                    <a:pt x="2493168" y="1362188"/>
                  </a:lnTo>
                  <a:lnTo>
                    <a:pt x="2450681" y="1369040"/>
                  </a:lnTo>
                  <a:lnTo>
                    <a:pt x="134411" y="1369040"/>
                  </a:lnTo>
                  <a:lnTo>
                    <a:pt x="91926" y="1362188"/>
                  </a:lnTo>
                  <a:lnTo>
                    <a:pt x="55029" y="1343106"/>
                  </a:lnTo>
                  <a:lnTo>
                    <a:pt x="25933" y="1314010"/>
                  </a:lnTo>
                  <a:lnTo>
                    <a:pt x="6852" y="1277113"/>
                  </a:lnTo>
                  <a:lnTo>
                    <a:pt x="0" y="1234630"/>
                  </a:lnTo>
                  <a:lnTo>
                    <a:pt x="0" y="134411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578361" y="1418235"/>
            <a:ext cx="1913889" cy="3656965"/>
            <a:chOff x="5578360" y="1418234"/>
            <a:chExt cx="1913889" cy="3656965"/>
          </a:xfrm>
        </p:grpSpPr>
        <p:sp>
          <p:nvSpPr>
            <p:cNvPr id="6" name="object 6"/>
            <p:cNvSpPr/>
            <p:nvPr/>
          </p:nvSpPr>
          <p:spPr>
            <a:xfrm>
              <a:off x="5591060" y="1430934"/>
              <a:ext cx="1888489" cy="3631565"/>
            </a:xfrm>
            <a:custGeom>
              <a:avLst/>
              <a:gdLst/>
              <a:ahLst/>
              <a:cxnLst/>
              <a:rect l="l" t="t" r="r" b="b"/>
              <a:pathLst>
                <a:path w="1888490" h="3631565">
                  <a:moveTo>
                    <a:pt x="0" y="314720"/>
                  </a:moveTo>
                  <a:lnTo>
                    <a:pt x="3412" y="268213"/>
                  </a:lnTo>
                  <a:lnTo>
                    <a:pt x="13324" y="223824"/>
                  </a:lnTo>
                  <a:lnTo>
                    <a:pt x="29250" y="182042"/>
                  </a:lnTo>
                  <a:lnTo>
                    <a:pt x="50703" y="143351"/>
                  </a:lnTo>
                  <a:lnTo>
                    <a:pt x="77195" y="108240"/>
                  </a:lnTo>
                  <a:lnTo>
                    <a:pt x="108240" y="77195"/>
                  </a:lnTo>
                  <a:lnTo>
                    <a:pt x="143351" y="50703"/>
                  </a:lnTo>
                  <a:lnTo>
                    <a:pt x="182042" y="29250"/>
                  </a:lnTo>
                  <a:lnTo>
                    <a:pt x="223824" y="13324"/>
                  </a:lnTo>
                  <a:lnTo>
                    <a:pt x="268213" y="3412"/>
                  </a:lnTo>
                  <a:lnTo>
                    <a:pt x="314720" y="0"/>
                  </a:lnTo>
                  <a:lnTo>
                    <a:pt x="1573570" y="0"/>
                  </a:lnTo>
                  <a:lnTo>
                    <a:pt x="1620079" y="3412"/>
                  </a:lnTo>
                  <a:lnTo>
                    <a:pt x="1664468" y="13324"/>
                  </a:lnTo>
                  <a:lnTo>
                    <a:pt x="1706251" y="29250"/>
                  </a:lnTo>
                  <a:lnTo>
                    <a:pt x="1744941" y="50703"/>
                  </a:lnTo>
                  <a:lnTo>
                    <a:pt x="1780052" y="77195"/>
                  </a:lnTo>
                  <a:lnTo>
                    <a:pt x="1811097" y="108240"/>
                  </a:lnTo>
                  <a:lnTo>
                    <a:pt x="1837588" y="143351"/>
                  </a:lnTo>
                  <a:lnTo>
                    <a:pt x="1859040" y="182042"/>
                  </a:lnTo>
                  <a:lnTo>
                    <a:pt x="1874966" y="223824"/>
                  </a:lnTo>
                  <a:lnTo>
                    <a:pt x="1884878" y="268213"/>
                  </a:lnTo>
                  <a:lnTo>
                    <a:pt x="1888291" y="314720"/>
                  </a:lnTo>
                  <a:lnTo>
                    <a:pt x="1888291" y="3316381"/>
                  </a:lnTo>
                  <a:lnTo>
                    <a:pt x="1884878" y="3362890"/>
                  </a:lnTo>
                  <a:lnTo>
                    <a:pt x="1874966" y="3407279"/>
                  </a:lnTo>
                  <a:lnTo>
                    <a:pt x="1859040" y="3449062"/>
                  </a:lnTo>
                  <a:lnTo>
                    <a:pt x="1837588" y="3487752"/>
                  </a:lnTo>
                  <a:lnTo>
                    <a:pt x="1811097" y="3522863"/>
                  </a:lnTo>
                  <a:lnTo>
                    <a:pt x="1780052" y="3553908"/>
                  </a:lnTo>
                  <a:lnTo>
                    <a:pt x="1744941" y="3580399"/>
                  </a:lnTo>
                  <a:lnTo>
                    <a:pt x="1706251" y="3601851"/>
                  </a:lnTo>
                  <a:lnTo>
                    <a:pt x="1664468" y="3617777"/>
                  </a:lnTo>
                  <a:lnTo>
                    <a:pt x="1620079" y="3627689"/>
                  </a:lnTo>
                  <a:lnTo>
                    <a:pt x="1573570" y="3631102"/>
                  </a:lnTo>
                  <a:lnTo>
                    <a:pt x="314720" y="3631102"/>
                  </a:lnTo>
                  <a:lnTo>
                    <a:pt x="268213" y="3627689"/>
                  </a:lnTo>
                  <a:lnTo>
                    <a:pt x="223824" y="3617777"/>
                  </a:lnTo>
                  <a:lnTo>
                    <a:pt x="182042" y="3601851"/>
                  </a:lnTo>
                  <a:lnTo>
                    <a:pt x="143351" y="3580399"/>
                  </a:lnTo>
                  <a:lnTo>
                    <a:pt x="108240" y="3553908"/>
                  </a:lnTo>
                  <a:lnTo>
                    <a:pt x="77195" y="3522863"/>
                  </a:lnTo>
                  <a:lnTo>
                    <a:pt x="50703" y="3487752"/>
                  </a:lnTo>
                  <a:lnTo>
                    <a:pt x="29250" y="3449062"/>
                  </a:lnTo>
                  <a:lnTo>
                    <a:pt x="13324" y="3407279"/>
                  </a:lnTo>
                  <a:lnTo>
                    <a:pt x="3412" y="3362890"/>
                  </a:lnTo>
                  <a:lnTo>
                    <a:pt x="0" y="3316381"/>
                  </a:lnTo>
                  <a:lnTo>
                    <a:pt x="0" y="314720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6154496" y="3500818"/>
              <a:ext cx="289657" cy="3438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6224790" y="3644544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6294094" y="3764003"/>
              <a:ext cx="694296" cy="6942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0" name="object 10"/>
          <p:cNvSpPr/>
          <p:nvPr/>
        </p:nvSpPr>
        <p:spPr>
          <a:xfrm>
            <a:off x="1036300" y="3279560"/>
            <a:ext cx="543745" cy="563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6474422" y="883146"/>
            <a:ext cx="332259" cy="342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2" name="object 12"/>
          <p:cNvSpPr txBox="1"/>
          <p:nvPr/>
        </p:nvSpPr>
        <p:spPr>
          <a:xfrm>
            <a:off x="6346799" y="1261630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2807" y="2428456"/>
            <a:ext cx="543745" cy="563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4" name="object 14"/>
          <p:cNvSpPr/>
          <p:nvPr/>
        </p:nvSpPr>
        <p:spPr>
          <a:xfrm>
            <a:off x="3500552" y="701792"/>
            <a:ext cx="386991" cy="386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15528" y="55306"/>
            <a:ext cx="3608070" cy="709810"/>
          </a:xfrm>
          <a:prstGeom prst="rect">
            <a:avLst/>
          </a:prstGeom>
        </p:spPr>
        <p:txBody>
          <a:bodyPr vert="horz" wrap="square" lIns="0" tIns="240665" rIns="0" bIns="0" rtlCol="0" anchor="ctr">
            <a:spAutoFit/>
          </a:bodyPr>
          <a:lstStyle/>
          <a:p>
            <a:pPr marL="12700">
              <a:spcBef>
                <a:spcPts val="1895"/>
              </a:spcBef>
            </a:pPr>
            <a:r>
              <a:rPr dirty="0"/>
              <a:t>Behind the</a:t>
            </a:r>
            <a:r>
              <a:rPr spc="-25" dirty="0"/>
              <a:t> </a:t>
            </a:r>
            <a:r>
              <a:rPr dirty="0"/>
              <a:t>scenes</a:t>
            </a:r>
          </a:p>
          <a:p>
            <a:pPr marR="5080" algn="r">
              <a:spcBef>
                <a:spcPts val="384"/>
              </a:spcBef>
            </a:pPr>
            <a:r>
              <a:rPr sz="600" spc="-10" dirty="0">
                <a:latin typeface="Trebuchet MS"/>
                <a:cs typeface="Trebuchet MS"/>
              </a:rPr>
              <a:t>Client</a:t>
            </a:r>
            <a:r>
              <a:rPr sz="600" spc="-70" dirty="0">
                <a:latin typeface="Trebuchet MS"/>
                <a:cs typeface="Trebuchet MS"/>
              </a:rPr>
              <a:t> </a:t>
            </a:r>
            <a:r>
              <a:rPr sz="600" spc="-5" dirty="0">
                <a:latin typeface="Trebuchet MS"/>
                <a:cs typeface="Trebuchet MS"/>
              </a:rPr>
              <a:t>application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27755" y="4704659"/>
            <a:ext cx="991869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Model Training </a:t>
            </a:r>
            <a:r>
              <a:rPr sz="700" dirty="0">
                <a:solidFill>
                  <a:srgbClr val="474746"/>
                </a:solidFill>
                <a:latin typeface="Arial"/>
                <a:cs typeface="Arial"/>
              </a:rPr>
              <a:t>(on</a:t>
            </a:r>
            <a:r>
              <a:rPr sz="7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474746"/>
                </a:solidFill>
                <a:latin typeface="Arial"/>
                <a:cs typeface="Arial"/>
              </a:rPr>
              <a:t>EC2)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3973" y="3052966"/>
            <a:ext cx="53149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71527" y="4442722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88421" y="1250441"/>
            <a:ext cx="8255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17873" y="890474"/>
            <a:ext cx="328397" cy="328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511841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00" y="1418235"/>
            <a:ext cx="6456045" cy="3656965"/>
            <a:chOff x="1036299" y="1418234"/>
            <a:chExt cx="6456045" cy="3656965"/>
          </a:xfrm>
        </p:grpSpPr>
        <p:sp>
          <p:nvSpPr>
            <p:cNvPr id="3" name="object 3"/>
            <p:cNvSpPr/>
            <p:nvPr/>
          </p:nvSpPr>
          <p:spPr>
            <a:xfrm>
              <a:off x="2343365" y="1430934"/>
              <a:ext cx="2814320" cy="3631565"/>
            </a:xfrm>
            <a:custGeom>
              <a:avLst/>
              <a:gdLst/>
              <a:ahLst/>
              <a:cxnLst/>
              <a:rect l="l" t="t" r="r" b="b"/>
              <a:pathLst>
                <a:path w="2814320" h="3631565">
                  <a:moveTo>
                    <a:pt x="0" y="469034"/>
                  </a:moveTo>
                  <a:lnTo>
                    <a:pt x="2421" y="421078"/>
                  </a:lnTo>
                  <a:lnTo>
                    <a:pt x="9529" y="374507"/>
                  </a:lnTo>
                  <a:lnTo>
                    <a:pt x="21086" y="329557"/>
                  </a:lnTo>
                  <a:lnTo>
                    <a:pt x="36859" y="286464"/>
                  </a:lnTo>
                  <a:lnTo>
                    <a:pt x="56609" y="245464"/>
                  </a:lnTo>
                  <a:lnTo>
                    <a:pt x="80103" y="206792"/>
                  </a:lnTo>
                  <a:lnTo>
                    <a:pt x="107104" y="170684"/>
                  </a:lnTo>
                  <a:lnTo>
                    <a:pt x="137377" y="137376"/>
                  </a:lnTo>
                  <a:lnTo>
                    <a:pt x="170685" y="107104"/>
                  </a:lnTo>
                  <a:lnTo>
                    <a:pt x="206792" y="80103"/>
                  </a:lnTo>
                  <a:lnTo>
                    <a:pt x="245464" y="56609"/>
                  </a:lnTo>
                  <a:lnTo>
                    <a:pt x="286465" y="36858"/>
                  </a:lnTo>
                  <a:lnTo>
                    <a:pt x="329557" y="21086"/>
                  </a:lnTo>
                  <a:lnTo>
                    <a:pt x="374507" y="9529"/>
                  </a:lnTo>
                  <a:lnTo>
                    <a:pt x="421078" y="2421"/>
                  </a:lnTo>
                  <a:lnTo>
                    <a:pt x="469034" y="0"/>
                  </a:lnTo>
                  <a:lnTo>
                    <a:pt x="2345111" y="0"/>
                  </a:lnTo>
                  <a:lnTo>
                    <a:pt x="2393067" y="2421"/>
                  </a:lnTo>
                  <a:lnTo>
                    <a:pt x="2439637" y="9529"/>
                  </a:lnTo>
                  <a:lnTo>
                    <a:pt x="2484587" y="21086"/>
                  </a:lnTo>
                  <a:lnTo>
                    <a:pt x="2527679" y="36858"/>
                  </a:lnTo>
                  <a:lnTo>
                    <a:pt x="2568679" y="56609"/>
                  </a:lnTo>
                  <a:lnTo>
                    <a:pt x="2607351" y="80103"/>
                  </a:lnTo>
                  <a:lnTo>
                    <a:pt x="2643458" y="107104"/>
                  </a:lnTo>
                  <a:lnTo>
                    <a:pt x="2676766" y="137376"/>
                  </a:lnTo>
                  <a:lnTo>
                    <a:pt x="2707038" y="170684"/>
                  </a:lnTo>
                  <a:lnTo>
                    <a:pt x="2734039" y="206792"/>
                  </a:lnTo>
                  <a:lnTo>
                    <a:pt x="2757532" y="245464"/>
                  </a:lnTo>
                  <a:lnTo>
                    <a:pt x="2777283" y="286464"/>
                  </a:lnTo>
                  <a:lnTo>
                    <a:pt x="2793055" y="329557"/>
                  </a:lnTo>
                  <a:lnTo>
                    <a:pt x="2804612" y="374507"/>
                  </a:lnTo>
                  <a:lnTo>
                    <a:pt x="2811720" y="421078"/>
                  </a:lnTo>
                  <a:lnTo>
                    <a:pt x="2814141" y="469034"/>
                  </a:lnTo>
                  <a:lnTo>
                    <a:pt x="2814141" y="3162071"/>
                  </a:lnTo>
                  <a:lnTo>
                    <a:pt x="2811720" y="3210027"/>
                  </a:lnTo>
                  <a:lnTo>
                    <a:pt x="2804612" y="3256598"/>
                  </a:lnTo>
                  <a:lnTo>
                    <a:pt x="2793055" y="3301547"/>
                  </a:lnTo>
                  <a:lnTo>
                    <a:pt x="2777283" y="3344640"/>
                  </a:lnTo>
                  <a:lnTo>
                    <a:pt x="2757532" y="3385640"/>
                  </a:lnTo>
                  <a:lnTo>
                    <a:pt x="2734039" y="3424311"/>
                  </a:lnTo>
                  <a:lnTo>
                    <a:pt x="2707038" y="3460419"/>
                  </a:lnTo>
                  <a:lnTo>
                    <a:pt x="2676766" y="3493726"/>
                  </a:lnTo>
                  <a:lnTo>
                    <a:pt x="2643458" y="3523998"/>
                  </a:lnTo>
                  <a:lnTo>
                    <a:pt x="2607351" y="3550999"/>
                  </a:lnTo>
                  <a:lnTo>
                    <a:pt x="2568679" y="3574493"/>
                  </a:lnTo>
                  <a:lnTo>
                    <a:pt x="2527679" y="3594243"/>
                  </a:lnTo>
                  <a:lnTo>
                    <a:pt x="2484587" y="3610015"/>
                  </a:lnTo>
                  <a:lnTo>
                    <a:pt x="2439637" y="3621573"/>
                  </a:lnTo>
                  <a:lnTo>
                    <a:pt x="2393067" y="3628680"/>
                  </a:lnTo>
                  <a:lnTo>
                    <a:pt x="2345111" y="3631102"/>
                  </a:lnTo>
                  <a:lnTo>
                    <a:pt x="469034" y="3631102"/>
                  </a:lnTo>
                  <a:lnTo>
                    <a:pt x="421078" y="3628680"/>
                  </a:lnTo>
                  <a:lnTo>
                    <a:pt x="374507" y="3621573"/>
                  </a:lnTo>
                  <a:lnTo>
                    <a:pt x="329557" y="3610015"/>
                  </a:lnTo>
                  <a:lnTo>
                    <a:pt x="286465" y="3594243"/>
                  </a:lnTo>
                  <a:lnTo>
                    <a:pt x="245464" y="3574493"/>
                  </a:lnTo>
                  <a:lnTo>
                    <a:pt x="206792" y="3550999"/>
                  </a:lnTo>
                  <a:lnTo>
                    <a:pt x="170685" y="3523998"/>
                  </a:lnTo>
                  <a:lnTo>
                    <a:pt x="137377" y="3493726"/>
                  </a:lnTo>
                  <a:lnTo>
                    <a:pt x="107104" y="3460419"/>
                  </a:lnTo>
                  <a:lnTo>
                    <a:pt x="80103" y="3424311"/>
                  </a:lnTo>
                  <a:lnTo>
                    <a:pt x="56609" y="3385640"/>
                  </a:lnTo>
                  <a:lnTo>
                    <a:pt x="36859" y="3344640"/>
                  </a:lnTo>
                  <a:lnTo>
                    <a:pt x="21086" y="3301547"/>
                  </a:lnTo>
                  <a:lnTo>
                    <a:pt x="9529" y="3256598"/>
                  </a:lnTo>
                  <a:lnTo>
                    <a:pt x="2421" y="3210027"/>
                  </a:lnTo>
                  <a:lnTo>
                    <a:pt x="0" y="3162071"/>
                  </a:lnTo>
                  <a:lnTo>
                    <a:pt x="0" y="469034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" name="object 4"/>
            <p:cNvSpPr/>
            <p:nvPr/>
          </p:nvSpPr>
          <p:spPr>
            <a:xfrm>
              <a:off x="2481237" y="3504095"/>
              <a:ext cx="2585720" cy="1369060"/>
            </a:xfrm>
            <a:custGeom>
              <a:avLst/>
              <a:gdLst/>
              <a:ahLst/>
              <a:cxnLst/>
              <a:rect l="l" t="t" r="r" b="b"/>
              <a:pathLst>
                <a:path w="2585720" h="1369060">
                  <a:moveTo>
                    <a:pt x="0" y="134411"/>
                  </a:moveTo>
                  <a:lnTo>
                    <a:pt x="6852" y="91926"/>
                  </a:lnTo>
                  <a:lnTo>
                    <a:pt x="25933" y="55029"/>
                  </a:lnTo>
                  <a:lnTo>
                    <a:pt x="55029" y="25933"/>
                  </a:lnTo>
                  <a:lnTo>
                    <a:pt x="91926" y="6852"/>
                  </a:lnTo>
                  <a:lnTo>
                    <a:pt x="134411" y="0"/>
                  </a:lnTo>
                  <a:lnTo>
                    <a:pt x="2450681" y="0"/>
                  </a:lnTo>
                  <a:lnTo>
                    <a:pt x="2493168" y="6852"/>
                  </a:lnTo>
                  <a:lnTo>
                    <a:pt x="2530065" y="25933"/>
                  </a:lnTo>
                  <a:lnTo>
                    <a:pt x="2559160" y="55029"/>
                  </a:lnTo>
                  <a:lnTo>
                    <a:pt x="2578239" y="91926"/>
                  </a:lnTo>
                  <a:lnTo>
                    <a:pt x="2585091" y="134411"/>
                  </a:lnTo>
                  <a:lnTo>
                    <a:pt x="2585091" y="1234630"/>
                  </a:lnTo>
                  <a:lnTo>
                    <a:pt x="2578239" y="1277113"/>
                  </a:lnTo>
                  <a:lnTo>
                    <a:pt x="2559160" y="1314010"/>
                  </a:lnTo>
                  <a:lnTo>
                    <a:pt x="2530065" y="1343106"/>
                  </a:lnTo>
                  <a:lnTo>
                    <a:pt x="2493168" y="1362188"/>
                  </a:lnTo>
                  <a:lnTo>
                    <a:pt x="2450681" y="1369040"/>
                  </a:lnTo>
                  <a:lnTo>
                    <a:pt x="134411" y="1369040"/>
                  </a:lnTo>
                  <a:lnTo>
                    <a:pt x="91926" y="1362188"/>
                  </a:lnTo>
                  <a:lnTo>
                    <a:pt x="55029" y="1343106"/>
                  </a:lnTo>
                  <a:lnTo>
                    <a:pt x="25933" y="1314010"/>
                  </a:lnTo>
                  <a:lnTo>
                    <a:pt x="6852" y="1277113"/>
                  </a:lnTo>
                  <a:lnTo>
                    <a:pt x="0" y="1234630"/>
                  </a:lnTo>
                  <a:lnTo>
                    <a:pt x="0" y="134411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" name="object 5"/>
            <p:cNvSpPr/>
            <p:nvPr/>
          </p:nvSpPr>
          <p:spPr>
            <a:xfrm>
              <a:off x="3936364" y="3550589"/>
              <a:ext cx="289657" cy="3438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4006646" y="3694315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4075963" y="3813784"/>
              <a:ext cx="694296" cy="6942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2818396" y="3548113"/>
              <a:ext cx="289648" cy="3438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2888678" y="3691839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957982" y="3811301"/>
              <a:ext cx="694297" cy="6942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6299" y="3279559"/>
              <a:ext cx="543745" cy="5638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5476" y="3843439"/>
              <a:ext cx="1574165" cy="653415"/>
            </a:xfrm>
            <a:custGeom>
              <a:avLst/>
              <a:gdLst/>
              <a:ahLst/>
              <a:cxnLst/>
              <a:rect l="l" t="t" r="r" b="b"/>
              <a:pathLst>
                <a:path w="1574164" h="653414">
                  <a:moveTo>
                    <a:pt x="25400" y="0"/>
                  </a:moveTo>
                  <a:lnTo>
                    <a:pt x="0" y="0"/>
                  </a:lnTo>
                  <a:lnTo>
                    <a:pt x="0" y="621875"/>
                  </a:lnTo>
                  <a:lnTo>
                    <a:pt x="5689" y="627561"/>
                  </a:lnTo>
                  <a:lnTo>
                    <a:pt x="1497495" y="627561"/>
                  </a:lnTo>
                  <a:lnTo>
                    <a:pt x="1497495" y="652961"/>
                  </a:lnTo>
                  <a:lnTo>
                    <a:pt x="1573695" y="614861"/>
                  </a:lnTo>
                  <a:lnTo>
                    <a:pt x="1497495" y="576761"/>
                  </a:lnTo>
                  <a:lnTo>
                    <a:pt x="1497495" y="602161"/>
                  </a:lnTo>
                  <a:lnTo>
                    <a:pt x="25400" y="602161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591060" y="1430934"/>
              <a:ext cx="1888489" cy="3631565"/>
            </a:xfrm>
            <a:custGeom>
              <a:avLst/>
              <a:gdLst/>
              <a:ahLst/>
              <a:cxnLst/>
              <a:rect l="l" t="t" r="r" b="b"/>
              <a:pathLst>
                <a:path w="1888490" h="3631565">
                  <a:moveTo>
                    <a:pt x="0" y="314720"/>
                  </a:moveTo>
                  <a:lnTo>
                    <a:pt x="3412" y="268213"/>
                  </a:lnTo>
                  <a:lnTo>
                    <a:pt x="13324" y="223824"/>
                  </a:lnTo>
                  <a:lnTo>
                    <a:pt x="29250" y="182042"/>
                  </a:lnTo>
                  <a:lnTo>
                    <a:pt x="50703" y="143351"/>
                  </a:lnTo>
                  <a:lnTo>
                    <a:pt x="77195" y="108240"/>
                  </a:lnTo>
                  <a:lnTo>
                    <a:pt x="108240" y="77195"/>
                  </a:lnTo>
                  <a:lnTo>
                    <a:pt x="143351" y="50703"/>
                  </a:lnTo>
                  <a:lnTo>
                    <a:pt x="182042" y="29250"/>
                  </a:lnTo>
                  <a:lnTo>
                    <a:pt x="223824" y="13324"/>
                  </a:lnTo>
                  <a:lnTo>
                    <a:pt x="268213" y="3412"/>
                  </a:lnTo>
                  <a:lnTo>
                    <a:pt x="314720" y="0"/>
                  </a:lnTo>
                  <a:lnTo>
                    <a:pt x="1573570" y="0"/>
                  </a:lnTo>
                  <a:lnTo>
                    <a:pt x="1620079" y="3412"/>
                  </a:lnTo>
                  <a:lnTo>
                    <a:pt x="1664468" y="13324"/>
                  </a:lnTo>
                  <a:lnTo>
                    <a:pt x="1706251" y="29250"/>
                  </a:lnTo>
                  <a:lnTo>
                    <a:pt x="1744941" y="50703"/>
                  </a:lnTo>
                  <a:lnTo>
                    <a:pt x="1780052" y="77195"/>
                  </a:lnTo>
                  <a:lnTo>
                    <a:pt x="1811097" y="108240"/>
                  </a:lnTo>
                  <a:lnTo>
                    <a:pt x="1837588" y="143351"/>
                  </a:lnTo>
                  <a:lnTo>
                    <a:pt x="1859040" y="182042"/>
                  </a:lnTo>
                  <a:lnTo>
                    <a:pt x="1874966" y="223824"/>
                  </a:lnTo>
                  <a:lnTo>
                    <a:pt x="1884878" y="268213"/>
                  </a:lnTo>
                  <a:lnTo>
                    <a:pt x="1888291" y="314720"/>
                  </a:lnTo>
                  <a:lnTo>
                    <a:pt x="1888291" y="3316381"/>
                  </a:lnTo>
                  <a:lnTo>
                    <a:pt x="1884878" y="3362890"/>
                  </a:lnTo>
                  <a:lnTo>
                    <a:pt x="1874966" y="3407279"/>
                  </a:lnTo>
                  <a:lnTo>
                    <a:pt x="1859040" y="3449062"/>
                  </a:lnTo>
                  <a:lnTo>
                    <a:pt x="1837588" y="3487752"/>
                  </a:lnTo>
                  <a:lnTo>
                    <a:pt x="1811097" y="3522863"/>
                  </a:lnTo>
                  <a:lnTo>
                    <a:pt x="1780052" y="3553908"/>
                  </a:lnTo>
                  <a:lnTo>
                    <a:pt x="1744941" y="3580399"/>
                  </a:lnTo>
                  <a:lnTo>
                    <a:pt x="1706251" y="3601851"/>
                  </a:lnTo>
                  <a:lnTo>
                    <a:pt x="1664468" y="3617777"/>
                  </a:lnTo>
                  <a:lnTo>
                    <a:pt x="1620079" y="3627689"/>
                  </a:lnTo>
                  <a:lnTo>
                    <a:pt x="1573570" y="3631102"/>
                  </a:lnTo>
                  <a:lnTo>
                    <a:pt x="314720" y="3631102"/>
                  </a:lnTo>
                  <a:lnTo>
                    <a:pt x="268213" y="3627689"/>
                  </a:lnTo>
                  <a:lnTo>
                    <a:pt x="223824" y="3617777"/>
                  </a:lnTo>
                  <a:lnTo>
                    <a:pt x="182042" y="3601851"/>
                  </a:lnTo>
                  <a:lnTo>
                    <a:pt x="143351" y="3580399"/>
                  </a:lnTo>
                  <a:lnTo>
                    <a:pt x="108240" y="3553908"/>
                  </a:lnTo>
                  <a:lnTo>
                    <a:pt x="77195" y="3522863"/>
                  </a:lnTo>
                  <a:lnTo>
                    <a:pt x="50703" y="3487752"/>
                  </a:lnTo>
                  <a:lnTo>
                    <a:pt x="29250" y="3449062"/>
                  </a:lnTo>
                  <a:lnTo>
                    <a:pt x="13324" y="3407279"/>
                  </a:lnTo>
                  <a:lnTo>
                    <a:pt x="3412" y="3362890"/>
                  </a:lnTo>
                  <a:lnTo>
                    <a:pt x="0" y="3316381"/>
                  </a:lnTo>
                  <a:lnTo>
                    <a:pt x="0" y="314720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154496" y="3500818"/>
              <a:ext cx="289657" cy="3438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224790" y="3644544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294094" y="3764003"/>
              <a:ext cx="694296" cy="6942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7" name="object 17"/>
          <p:cNvSpPr/>
          <p:nvPr/>
        </p:nvSpPr>
        <p:spPr>
          <a:xfrm>
            <a:off x="6474422" y="883146"/>
            <a:ext cx="332259" cy="342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object 18"/>
          <p:cNvSpPr txBox="1"/>
          <p:nvPr/>
        </p:nvSpPr>
        <p:spPr>
          <a:xfrm>
            <a:off x="6346799" y="1261630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2807" y="2428456"/>
            <a:ext cx="543745" cy="563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object 20"/>
          <p:cNvSpPr/>
          <p:nvPr/>
        </p:nvSpPr>
        <p:spPr>
          <a:xfrm>
            <a:off x="3500552" y="701792"/>
            <a:ext cx="386991" cy="386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15528" y="55306"/>
            <a:ext cx="3608070" cy="709810"/>
          </a:xfrm>
          <a:prstGeom prst="rect">
            <a:avLst/>
          </a:prstGeom>
        </p:spPr>
        <p:txBody>
          <a:bodyPr vert="horz" wrap="square" lIns="0" tIns="240665" rIns="0" bIns="0" rtlCol="0" anchor="ctr">
            <a:spAutoFit/>
          </a:bodyPr>
          <a:lstStyle/>
          <a:p>
            <a:pPr marL="12700">
              <a:spcBef>
                <a:spcPts val="1895"/>
              </a:spcBef>
            </a:pPr>
            <a:r>
              <a:rPr dirty="0"/>
              <a:t>Behind the</a:t>
            </a:r>
            <a:r>
              <a:rPr spc="-25" dirty="0"/>
              <a:t> </a:t>
            </a:r>
            <a:r>
              <a:rPr dirty="0"/>
              <a:t>scenes</a:t>
            </a:r>
          </a:p>
          <a:p>
            <a:pPr marR="5080" algn="r">
              <a:spcBef>
                <a:spcPts val="384"/>
              </a:spcBef>
            </a:pPr>
            <a:r>
              <a:rPr sz="600" spc="-10" dirty="0">
                <a:latin typeface="Trebuchet MS"/>
                <a:cs typeface="Trebuchet MS"/>
              </a:rPr>
              <a:t>Client</a:t>
            </a:r>
            <a:r>
              <a:rPr sz="600" spc="-70" dirty="0">
                <a:latin typeface="Trebuchet MS"/>
                <a:cs typeface="Trebuchet MS"/>
              </a:rPr>
              <a:t> </a:t>
            </a:r>
            <a:r>
              <a:rPr sz="600" spc="-5" dirty="0">
                <a:latin typeface="Trebuchet MS"/>
                <a:cs typeface="Trebuchet MS"/>
              </a:rPr>
              <a:t>application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27755" y="4704659"/>
            <a:ext cx="991869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Model Training </a:t>
            </a:r>
            <a:r>
              <a:rPr sz="700" dirty="0">
                <a:solidFill>
                  <a:srgbClr val="474746"/>
                </a:solidFill>
                <a:latin typeface="Arial"/>
                <a:cs typeface="Arial"/>
              </a:rPr>
              <a:t>(on</a:t>
            </a:r>
            <a:r>
              <a:rPr sz="7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474746"/>
                </a:solidFill>
                <a:latin typeface="Arial"/>
                <a:cs typeface="Arial"/>
              </a:rPr>
              <a:t>EC2)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0595" y="3874010"/>
            <a:ext cx="107722" cy="56197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700" spc="5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700" spc="-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13965" y="4491322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57244" y="4504378"/>
            <a:ext cx="4394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Helper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33973" y="3052966"/>
            <a:ext cx="53149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71527" y="4442722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88421" y="1250441"/>
            <a:ext cx="8255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17873" y="890474"/>
            <a:ext cx="328397" cy="3283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0" name="object 30"/>
          <p:cNvSpPr/>
          <p:nvPr/>
        </p:nvSpPr>
        <p:spPr>
          <a:xfrm>
            <a:off x="4902201" y="4076375"/>
            <a:ext cx="1322705" cy="76200"/>
          </a:xfrm>
          <a:custGeom>
            <a:avLst/>
            <a:gdLst/>
            <a:ahLst/>
            <a:cxnLst/>
            <a:rect l="l" t="t" r="r" b="b"/>
            <a:pathLst>
              <a:path w="1322704" h="76200">
                <a:moveTo>
                  <a:pt x="76034" y="0"/>
                </a:moveTo>
                <a:lnTo>
                  <a:pt x="0" y="38423"/>
                </a:lnTo>
                <a:lnTo>
                  <a:pt x="76365" y="76198"/>
                </a:lnTo>
                <a:lnTo>
                  <a:pt x="76250" y="50799"/>
                </a:lnTo>
                <a:lnTo>
                  <a:pt x="1322641" y="45493"/>
                </a:lnTo>
                <a:lnTo>
                  <a:pt x="1322527" y="20095"/>
                </a:lnTo>
                <a:lnTo>
                  <a:pt x="76149" y="25399"/>
                </a:lnTo>
                <a:lnTo>
                  <a:pt x="76034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07194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00" y="1418235"/>
            <a:ext cx="4134485" cy="3656965"/>
            <a:chOff x="1036299" y="1418234"/>
            <a:chExt cx="4134485" cy="3656965"/>
          </a:xfrm>
        </p:grpSpPr>
        <p:sp>
          <p:nvSpPr>
            <p:cNvPr id="3" name="object 3"/>
            <p:cNvSpPr/>
            <p:nvPr/>
          </p:nvSpPr>
          <p:spPr>
            <a:xfrm>
              <a:off x="2343365" y="1430934"/>
              <a:ext cx="2814320" cy="3631565"/>
            </a:xfrm>
            <a:custGeom>
              <a:avLst/>
              <a:gdLst/>
              <a:ahLst/>
              <a:cxnLst/>
              <a:rect l="l" t="t" r="r" b="b"/>
              <a:pathLst>
                <a:path w="2814320" h="3631565">
                  <a:moveTo>
                    <a:pt x="0" y="469034"/>
                  </a:moveTo>
                  <a:lnTo>
                    <a:pt x="2421" y="421078"/>
                  </a:lnTo>
                  <a:lnTo>
                    <a:pt x="9529" y="374507"/>
                  </a:lnTo>
                  <a:lnTo>
                    <a:pt x="21086" y="329557"/>
                  </a:lnTo>
                  <a:lnTo>
                    <a:pt x="36859" y="286464"/>
                  </a:lnTo>
                  <a:lnTo>
                    <a:pt x="56609" y="245464"/>
                  </a:lnTo>
                  <a:lnTo>
                    <a:pt x="80103" y="206792"/>
                  </a:lnTo>
                  <a:lnTo>
                    <a:pt x="107104" y="170684"/>
                  </a:lnTo>
                  <a:lnTo>
                    <a:pt x="137377" y="137376"/>
                  </a:lnTo>
                  <a:lnTo>
                    <a:pt x="170685" y="107104"/>
                  </a:lnTo>
                  <a:lnTo>
                    <a:pt x="206792" y="80103"/>
                  </a:lnTo>
                  <a:lnTo>
                    <a:pt x="245464" y="56609"/>
                  </a:lnTo>
                  <a:lnTo>
                    <a:pt x="286465" y="36858"/>
                  </a:lnTo>
                  <a:lnTo>
                    <a:pt x="329557" y="21086"/>
                  </a:lnTo>
                  <a:lnTo>
                    <a:pt x="374507" y="9529"/>
                  </a:lnTo>
                  <a:lnTo>
                    <a:pt x="421078" y="2421"/>
                  </a:lnTo>
                  <a:lnTo>
                    <a:pt x="469034" y="0"/>
                  </a:lnTo>
                  <a:lnTo>
                    <a:pt x="2345111" y="0"/>
                  </a:lnTo>
                  <a:lnTo>
                    <a:pt x="2393067" y="2421"/>
                  </a:lnTo>
                  <a:lnTo>
                    <a:pt x="2439637" y="9529"/>
                  </a:lnTo>
                  <a:lnTo>
                    <a:pt x="2484587" y="21086"/>
                  </a:lnTo>
                  <a:lnTo>
                    <a:pt x="2527679" y="36858"/>
                  </a:lnTo>
                  <a:lnTo>
                    <a:pt x="2568679" y="56609"/>
                  </a:lnTo>
                  <a:lnTo>
                    <a:pt x="2607351" y="80103"/>
                  </a:lnTo>
                  <a:lnTo>
                    <a:pt x="2643458" y="107104"/>
                  </a:lnTo>
                  <a:lnTo>
                    <a:pt x="2676766" y="137376"/>
                  </a:lnTo>
                  <a:lnTo>
                    <a:pt x="2707038" y="170684"/>
                  </a:lnTo>
                  <a:lnTo>
                    <a:pt x="2734039" y="206792"/>
                  </a:lnTo>
                  <a:lnTo>
                    <a:pt x="2757532" y="245464"/>
                  </a:lnTo>
                  <a:lnTo>
                    <a:pt x="2777283" y="286464"/>
                  </a:lnTo>
                  <a:lnTo>
                    <a:pt x="2793055" y="329557"/>
                  </a:lnTo>
                  <a:lnTo>
                    <a:pt x="2804612" y="374507"/>
                  </a:lnTo>
                  <a:lnTo>
                    <a:pt x="2811720" y="421078"/>
                  </a:lnTo>
                  <a:lnTo>
                    <a:pt x="2814141" y="469034"/>
                  </a:lnTo>
                  <a:lnTo>
                    <a:pt x="2814141" y="3162071"/>
                  </a:lnTo>
                  <a:lnTo>
                    <a:pt x="2811720" y="3210027"/>
                  </a:lnTo>
                  <a:lnTo>
                    <a:pt x="2804612" y="3256598"/>
                  </a:lnTo>
                  <a:lnTo>
                    <a:pt x="2793055" y="3301547"/>
                  </a:lnTo>
                  <a:lnTo>
                    <a:pt x="2777283" y="3344640"/>
                  </a:lnTo>
                  <a:lnTo>
                    <a:pt x="2757532" y="3385640"/>
                  </a:lnTo>
                  <a:lnTo>
                    <a:pt x="2734039" y="3424311"/>
                  </a:lnTo>
                  <a:lnTo>
                    <a:pt x="2707038" y="3460419"/>
                  </a:lnTo>
                  <a:lnTo>
                    <a:pt x="2676766" y="3493726"/>
                  </a:lnTo>
                  <a:lnTo>
                    <a:pt x="2643458" y="3523998"/>
                  </a:lnTo>
                  <a:lnTo>
                    <a:pt x="2607351" y="3550999"/>
                  </a:lnTo>
                  <a:lnTo>
                    <a:pt x="2568679" y="3574493"/>
                  </a:lnTo>
                  <a:lnTo>
                    <a:pt x="2527679" y="3594243"/>
                  </a:lnTo>
                  <a:lnTo>
                    <a:pt x="2484587" y="3610015"/>
                  </a:lnTo>
                  <a:lnTo>
                    <a:pt x="2439637" y="3621573"/>
                  </a:lnTo>
                  <a:lnTo>
                    <a:pt x="2393067" y="3628680"/>
                  </a:lnTo>
                  <a:lnTo>
                    <a:pt x="2345111" y="3631102"/>
                  </a:lnTo>
                  <a:lnTo>
                    <a:pt x="469034" y="3631102"/>
                  </a:lnTo>
                  <a:lnTo>
                    <a:pt x="421078" y="3628680"/>
                  </a:lnTo>
                  <a:lnTo>
                    <a:pt x="374507" y="3621573"/>
                  </a:lnTo>
                  <a:lnTo>
                    <a:pt x="329557" y="3610015"/>
                  </a:lnTo>
                  <a:lnTo>
                    <a:pt x="286465" y="3594243"/>
                  </a:lnTo>
                  <a:lnTo>
                    <a:pt x="245464" y="3574493"/>
                  </a:lnTo>
                  <a:lnTo>
                    <a:pt x="206792" y="3550999"/>
                  </a:lnTo>
                  <a:lnTo>
                    <a:pt x="170685" y="3523998"/>
                  </a:lnTo>
                  <a:lnTo>
                    <a:pt x="137377" y="3493726"/>
                  </a:lnTo>
                  <a:lnTo>
                    <a:pt x="107104" y="3460419"/>
                  </a:lnTo>
                  <a:lnTo>
                    <a:pt x="80103" y="3424311"/>
                  </a:lnTo>
                  <a:lnTo>
                    <a:pt x="56609" y="3385640"/>
                  </a:lnTo>
                  <a:lnTo>
                    <a:pt x="36859" y="3344640"/>
                  </a:lnTo>
                  <a:lnTo>
                    <a:pt x="21086" y="3301547"/>
                  </a:lnTo>
                  <a:lnTo>
                    <a:pt x="9529" y="3256598"/>
                  </a:lnTo>
                  <a:lnTo>
                    <a:pt x="2421" y="3210027"/>
                  </a:lnTo>
                  <a:lnTo>
                    <a:pt x="0" y="3162071"/>
                  </a:lnTo>
                  <a:lnTo>
                    <a:pt x="0" y="469034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" name="object 4"/>
            <p:cNvSpPr/>
            <p:nvPr/>
          </p:nvSpPr>
          <p:spPr>
            <a:xfrm>
              <a:off x="2481237" y="3504095"/>
              <a:ext cx="2585720" cy="1369060"/>
            </a:xfrm>
            <a:custGeom>
              <a:avLst/>
              <a:gdLst/>
              <a:ahLst/>
              <a:cxnLst/>
              <a:rect l="l" t="t" r="r" b="b"/>
              <a:pathLst>
                <a:path w="2585720" h="1369060">
                  <a:moveTo>
                    <a:pt x="0" y="134411"/>
                  </a:moveTo>
                  <a:lnTo>
                    <a:pt x="6852" y="91926"/>
                  </a:lnTo>
                  <a:lnTo>
                    <a:pt x="25933" y="55029"/>
                  </a:lnTo>
                  <a:lnTo>
                    <a:pt x="55029" y="25933"/>
                  </a:lnTo>
                  <a:lnTo>
                    <a:pt x="91926" y="6852"/>
                  </a:lnTo>
                  <a:lnTo>
                    <a:pt x="134411" y="0"/>
                  </a:lnTo>
                  <a:lnTo>
                    <a:pt x="2450681" y="0"/>
                  </a:lnTo>
                  <a:lnTo>
                    <a:pt x="2493168" y="6852"/>
                  </a:lnTo>
                  <a:lnTo>
                    <a:pt x="2530065" y="25933"/>
                  </a:lnTo>
                  <a:lnTo>
                    <a:pt x="2559160" y="55029"/>
                  </a:lnTo>
                  <a:lnTo>
                    <a:pt x="2578239" y="91926"/>
                  </a:lnTo>
                  <a:lnTo>
                    <a:pt x="2585091" y="134411"/>
                  </a:lnTo>
                  <a:lnTo>
                    <a:pt x="2585091" y="1234630"/>
                  </a:lnTo>
                  <a:lnTo>
                    <a:pt x="2578239" y="1277113"/>
                  </a:lnTo>
                  <a:lnTo>
                    <a:pt x="2559160" y="1314010"/>
                  </a:lnTo>
                  <a:lnTo>
                    <a:pt x="2530065" y="1343106"/>
                  </a:lnTo>
                  <a:lnTo>
                    <a:pt x="2493168" y="1362188"/>
                  </a:lnTo>
                  <a:lnTo>
                    <a:pt x="2450681" y="1369040"/>
                  </a:lnTo>
                  <a:lnTo>
                    <a:pt x="134411" y="1369040"/>
                  </a:lnTo>
                  <a:lnTo>
                    <a:pt x="91926" y="1362188"/>
                  </a:lnTo>
                  <a:lnTo>
                    <a:pt x="55029" y="1343106"/>
                  </a:lnTo>
                  <a:lnTo>
                    <a:pt x="25933" y="1314010"/>
                  </a:lnTo>
                  <a:lnTo>
                    <a:pt x="6852" y="1277113"/>
                  </a:lnTo>
                  <a:lnTo>
                    <a:pt x="0" y="1234630"/>
                  </a:lnTo>
                  <a:lnTo>
                    <a:pt x="0" y="134411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" name="object 5"/>
            <p:cNvSpPr/>
            <p:nvPr/>
          </p:nvSpPr>
          <p:spPr>
            <a:xfrm>
              <a:off x="3936364" y="3550589"/>
              <a:ext cx="289657" cy="3438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4006646" y="3694315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4075963" y="3813784"/>
              <a:ext cx="694296" cy="6942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2818396" y="3548113"/>
              <a:ext cx="289648" cy="3438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2888678" y="3691839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957982" y="3811301"/>
              <a:ext cx="694297" cy="6942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6299" y="3279559"/>
              <a:ext cx="543745" cy="5638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5476" y="3843439"/>
              <a:ext cx="1574165" cy="653415"/>
            </a:xfrm>
            <a:custGeom>
              <a:avLst/>
              <a:gdLst/>
              <a:ahLst/>
              <a:cxnLst/>
              <a:rect l="l" t="t" r="r" b="b"/>
              <a:pathLst>
                <a:path w="1574164" h="653414">
                  <a:moveTo>
                    <a:pt x="25400" y="0"/>
                  </a:moveTo>
                  <a:lnTo>
                    <a:pt x="0" y="0"/>
                  </a:lnTo>
                  <a:lnTo>
                    <a:pt x="0" y="621875"/>
                  </a:lnTo>
                  <a:lnTo>
                    <a:pt x="5689" y="627561"/>
                  </a:lnTo>
                  <a:lnTo>
                    <a:pt x="1497495" y="627561"/>
                  </a:lnTo>
                  <a:lnTo>
                    <a:pt x="1497495" y="652961"/>
                  </a:lnTo>
                  <a:lnTo>
                    <a:pt x="1573695" y="614861"/>
                  </a:lnTo>
                  <a:lnTo>
                    <a:pt x="1497495" y="576761"/>
                  </a:lnTo>
                  <a:lnTo>
                    <a:pt x="1497495" y="602161"/>
                  </a:lnTo>
                  <a:lnTo>
                    <a:pt x="25400" y="602161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2806" y="2428455"/>
              <a:ext cx="543745" cy="5638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56587" y="2992335"/>
              <a:ext cx="1132205" cy="1177290"/>
            </a:xfrm>
            <a:custGeom>
              <a:avLst/>
              <a:gdLst/>
              <a:ahLst/>
              <a:cxnLst/>
              <a:rect l="l" t="t" r="r" b="b"/>
              <a:pathLst>
                <a:path w="1132205" h="1177289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1171147"/>
                  </a:lnTo>
                  <a:lnTo>
                    <a:pt x="31076" y="1176832"/>
                  </a:lnTo>
                  <a:lnTo>
                    <a:pt x="1132090" y="1176832"/>
                  </a:lnTo>
                  <a:lnTo>
                    <a:pt x="1132090" y="1151432"/>
                  </a:lnTo>
                  <a:lnTo>
                    <a:pt x="50800" y="1151432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578361" y="1418235"/>
            <a:ext cx="1913889" cy="3656965"/>
            <a:chOff x="5578360" y="1418234"/>
            <a:chExt cx="1913889" cy="3656965"/>
          </a:xfrm>
        </p:grpSpPr>
        <p:sp>
          <p:nvSpPr>
            <p:cNvPr id="16" name="object 16"/>
            <p:cNvSpPr/>
            <p:nvPr/>
          </p:nvSpPr>
          <p:spPr>
            <a:xfrm>
              <a:off x="5591060" y="1430934"/>
              <a:ext cx="1888489" cy="3631565"/>
            </a:xfrm>
            <a:custGeom>
              <a:avLst/>
              <a:gdLst/>
              <a:ahLst/>
              <a:cxnLst/>
              <a:rect l="l" t="t" r="r" b="b"/>
              <a:pathLst>
                <a:path w="1888490" h="3631565">
                  <a:moveTo>
                    <a:pt x="0" y="314720"/>
                  </a:moveTo>
                  <a:lnTo>
                    <a:pt x="3412" y="268213"/>
                  </a:lnTo>
                  <a:lnTo>
                    <a:pt x="13324" y="223824"/>
                  </a:lnTo>
                  <a:lnTo>
                    <a:pt x="29250" y="182042"/>
                  </a:lnTo>
                  <a:lnTo>
                    <a:pt x="50703" y="143351"/>
                  </a:lnTo>
                  <a:lnTo>
                    <a:pt x="77195" y="108240"/>
                  </a:lnTo>
                  <a:lnTo>
                    <a:pt x="108240" y="77195"/>
                  </a:lnTo>
                  <a:lnTo>
                    <a:pt x="143351" y="50703"/>
                  </a:lnTo>
                  <a:lnTo>
                    <a:pt x="182042" y="29250"/>
                  </a:lnTo>
                  <a:lnTo>
                    <a:pt x="223824" y="13324"/>
                  </a:lnTo>
                  <a:lnTo>
                    <a:pt x="268213" y="3412"/>
                  </a:lnTo>
                  <a:lnTo>
                    <a:pt x="314720" y="0"/>
                  </a:lnTo>
                  <a:lnTo>
                    <a:pt x="1573570" y="0"/>
                  </a:lnTo>
                  <a:lnTo>
                    <a:pt x="1620079" y="3412"/>
                  </a:lnTo>
                  <a:lnTo>
                    <a:pt x="1664468" y="13324"/>
                  </a:lnTo>
                  <a:lnTo>
                    <a:pt x="1706251" y="29250"/>
                  </a:lnTo>
                  <a:lnTo>
                    <a:pt x="1744941" y="50703"/>
                  </a:lnTo>
                  <a:lnTo>
                    <a:pt x="1780052" y="77195"/>
                  </a:lnTo>
                  <a:lnTo>
                    <a:pt x="1811097" y="108240"/>
                  </a:lnTo>
                  <a:lnTo>
                    <a:pt x="1837588" y="143351"/>
                  </a:lnTo>
                  <a:lnTo>
                    <a:pt x="1859040" y="182042"/>
                  </a:lnTo>
                  <a:lnTo>
                    <a:pt x="1874966" y="223824"/>
                  </a:lnTo>
                  <a:lnTo>
                    <a:pt x="1884878" y="268213"/>
                  </a:lnTo>
                  <a:lnTo>
                    <a:pt x="1888291" y="314720"/>
                  </a:lnTo>
                  <a:lnTo>
                    <a:pt x="1888291" y="3316381"/>
                  </a:lnTo>
                  <a:lnTo>
                    <a:pt x="1884878" y="3362890"/>
                  </a:lnTo>
                  <a:lnTo>
                    <a:pt x="1874966" y="3407279"/>
                  </a:lnTo>
                  <a:lnTo>
                    <a:pt x="1859040" y="3449062"/>
                  </a:lnTo>
                  <a:lnTo>
                    <a:pt x="1837588" y="3487752"/>
                  </a:lnTo>
                  <a:lnTo>
                    <a:pt x="1811097" y="3522863"/>
                  </a:lnTo>
                  <a:lnTo>
                    <a:pt x="1780052" y="3553908"/>
                  </a:lnTo>
                  <a:lnTo>
                    <a:pt x="1744941" y="3580399"/>
                  </a:lnTo>
                  <a:lnTo>
                    <a:pt x="1706251" y="3601851"/>
                  </a:lnTo>
                  <a:lnTo>
                    <a:pt x="1664468" y="3617777"/>
                  </a:lnTo>
                  <a:lnTo>
                    <a:pt x="1620079" y="3627689"/>
                  </a:lnTo>
                  <a:lnTo>
                    <a:pt x="1573570" y="3631102"/>
                  </a:lnTo>
                  <a:lnTo>
                    <a:pt x="314720" y="3631102"/>
                  </a:lnTo>
                  <a:lnTo>
                    <a:pt x="268213" y="3627689"/>
                  </a:lnTo>
                  <a:lnTo>
                    <a:pt x="223824" y="3617777"/>
                  </a:lnTo>
                  <a:lnTo>
                    <a:pt x="182042" y="3601851"/>
                  </a:lnTo>
                  <a:lnTo>
                    <a:pt x="143351" y="3580399"/>
                  </a:lnTo>
                  <a:lnTo>
                    <a:pt x="108240" y="3553908"/>
                  </a:lnTo>
                  <a:lnTo>
                    <a:pt x="77195" y="3522863"/>
                  </a:lnTo>
                  <a:lnTo>
                    <a:pt x="50703" y="3487752"/>
                  </a:lnTo>
                  <a:lnTo>
                    <a:pt x="29250" y="3449062"/>
                  </a:lnTo>
                  <a:lnTo>
                    <a:pt x="13324" y="3407279"/>
                  </a:lnTo>
                  <a:lnTo>
                    <a:pt x="3412" y="3362890"/>
                  </a:lnTo>
                  <a:lnTo>
                    <a:pt x="0" y="3316381"/>
                  </a:lnTo>
                  <a:lnTo>
                    <a:pt x="0" y="314720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154496" y="2100541"/>
              <a:ext cx="289657" cy="3438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224790" y="2244267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94094" y="2363723"/>
              <a:ext cx="694296" cy="694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154496" y="3500818"/>
              <a:ext cx="289657" cy="3438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24790" y="3644544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94094" y="3764003"/>
              <a:ext cx="694296" cy="6942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3" name="object 23"/>
          <p:cNvSpPr/>
          <p:nvPr/>
        </p:nvSpPr>
        <p:spPr>
          <a:xfrm>
            <a:off x="6474422" y="883146"/>
            <a:ext cx="332259" cy="3429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object 24"/>
          <p:cNvSpPr txBox="1"/>
          <p:nvPr/>
        </p:nvSpPr>
        <p:spPr>
          <a:xfrm>
            <a:off x="6346799" y="1261630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00552" y="701792"/>
            <a:ext cx="386991" cy="386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15528" y="55306"/>
            <a:ext cx="3608070" cy="709810"/>
          </a:xfrm>
          <a:prstGeom prst="rect">
            <a:avLst/>
          </a:prstGeom>
        </p:spPr>
        <p:txBody>
          <a:bodyPr vert="horz" wrap="square" lIns="0" tIns="240665" rIns="0" bIns="0" rtlCol="0" anchor="ctr">
            <a:spAutoFit/>
          </a:bodyPr>
          <a:lstStyle/>
          <a:p>
            <a:pPr marL="12700">
              <a:spcBef>
                <a:spcPts val="1895"/>
              </a:spcBef>
            </a:pPr>
            <a:r>
              <a:rPr dirty="0"/>
              <a:t>Behind the</a:t>
            </a:r>
            <a:r>
              <a:rPr spc="-25" dirty="0"/>
              <a:t> </a:t>
            </a:r>
            <a:r>
              <a:rPr dirty="0"/>
              <a:t>scenes</a:t>
            </a:r>
          </a:p>
          <a:p>
            <a:pPr marR="5080" algn="r">
              <a:spcBef>
                <a:spcPts val="384"/>
              </a:spcBef>
            </a:pPr>
            <a:r>
              <a:rPr sz="600" spc="-10" dirty="0">
                <a:latin typeface="Trebuchet MS"/>
                <a:cs typeface="Trebuchet MS"/>
              </a:rPr>
              <a:t>Client</a:t>
            </a:r>
            <a:r>
              <a:rPr sz="600" spc="-70" dirty="0">
                <a:latin typeface="Trebuchet MS"/>
                <a:cs typeface="Trebuchet MS"/>
              </a:rPr>
              <a:t> </a:t>
            </a:r>
            <a:r>
              <a:rPr sz="600" spc="-5" dirty="0">
                <a:latin typeface="Trebuchet MS"/>
                <a:cs typeface="Trebuchet MS"/>
              </a:rPr>
              <a:t>application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27755" y="4704659"/>
            <a:ext cx="991869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Model Training </a:t>
            </a:r>
            <a:r>
              <a:rPr sz="700" dirty="0">
                <a:solidFill>
                  <a:srgbClr val="474746"/>
                </a:solidFill>
                <a:latin typeface="Arial"/>
                <a:cs typeface="Arial"/>
              </a:rPr>
              <a:t>(on</a:t>
            </a:r>
            <a:r>
              <a:rPr sz="7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474746"/>
                </a:solidFill>
                <a:latin typeface="Arial"/>
                <a:cs typeface="Arial"/>
              </a:rPr>
              <a:t>EC2)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40595" y="3874010"/>
            <a:ext cx="107722" cy="56197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700" spc="5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700" spc="-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52016" y="3091900"/>
            <a:ext cx="107722" cy="63055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700" spc="20" dirty="0">
                <a:solidFill>
                  <a:srgbClr val="33D557"/>
                </a:solidFill>
                <a:latin typeface="Trebuchet MS"/>
                <a:cs typeface="Trebuchet MS"/>
              </a:rPr>
              <a:t>Model</a:t>
            </a:r>
            <a:r>
              <a:rPr sz="700" spc="-70" dirty="0">
                <a:solidFill>
                  <a:srgbClr val="33D557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33D557"/>
                </a:solidFill>
                <a:latin typeface="Trebuchet MS"/>
                <a:cs typeface="Trebuchet MS"/>
              </a:rPr>
              <a:t>artifacts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13965" y="4491322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57244" y="4504378"/>
            <a:ext cx="4394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Helper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33973" y="3052966"/>
            <a:ext cx="53149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71527" y="4442722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88421" y="1250441"/>
            <a:ext cx="8255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17873" y="890474"/>
            <a:ext cx="328397" cy="3283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3690249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00" y="1418235"/>
            <a:ext cx="6456045" cy="3656965"/>
            <a:chOff x="1036299" y="1418234"/>
            <a:chExt cx="6456045" cy="3656965"/>
          </a:xfrm>
        </p:grpSpPr>
        <p:sp>
          <p:nvSpPr>
            <p:cNvPr id="3" name="object 3"/>
            <p:cNvSpPr/>
            <p:nvPr/>
          </p:nvSpPr>
          <p:spPr>
            <a:xfrm>
              <a:off x="2343365" y="1430934"/>
              <a:ext cx="2814320" cy="3631565"/>
            </a:xfrm>
            <a:custGeom>
              <a:avLst/>
              <a:gdLst/>
              <a:ahLst/>
              <a:cxnLst/>
              <a:rect l="l" t="t" r="r" b="b"/>
              <a:pathLst>
                <a:path w="2814320" h="3631565">
                  <a:moveTo>
                    <a:pt x="0" y="469034"/>
                  </a:moveTo>
                  <a:lnTo>
                    <a:pt x="2421" y="421078"/>
                  </a:lnTo>
                  <a:lnTo>
                    <a:pt x="9529" y="374507"/>
                  </a:lnTo>
                  <a:lnTo>
                    <a:pt x="21086" y="329557"/>
                  </a:lnTo>
                  <a:lnTo>
                    <a:pt x="36859" y="286464"/>
                  </a:lnTo>
                  <a:lnTo>
                    <a:pt x="56609" y="245464"/>
                  </a:lnTo>
                  <a:lnTo>
                    <a:pt x="80103" y="206792"/>
                  </a:lnTo>
                  <a:lnTo>
                    <a:pt x="107104" y="170684"/>
                  </a:lnTo>
                  <a:lnTo>
                    <a:pt x="137377" y="137376"/>
                  </a:lnTo>
                  <a:lnTo>
                    <a:pt x="170685" y="107104"/>
                  </a:lnTo>
                  <a:lnTo>
                    <a:pt x="206792" y="80103"/>
                  </a:lnTo>
                  <a:lnTo>
                    <a:pt x="245464" y="56609"/>
                  </a:lnTo>
                  <a:lnTo>
                    <a:pt x="286465" y="36858"/>
                  </a:lnTo>
                  <a:lnTo>
                    <a:pt x="329557" y="21086"/>
                  </a:lnTo>
                  <a:lnTo>
                    <a:pt x="374507" y="9529"/>
                  </a:lnTo>
                  <a:lnTo>
                    <a:pt x="421078" y="2421"/>
                  </a:lnTo>
                  <a:lnTo>
                    <a:pt x="469034" y="0"/>
                  </a:lnTo>
                  <a:lnTo>
                    <a:pt x="2345111" y="0"/>
                  </a:lnTo>
                  <a:lnTo>
                    <a:pt x="2393067" y="2421"/>
                  </a:lnTo>
                  <a:lnTo>
                    <a:pt x="2439637" y="9529"/>
                  </a:lnTo>
                  <a:lnTo>
                    <a:pt x="2484587" y="21086"/>
                  </a:lnTo>
                  <a:lnTo>
                    <a:pt x="2527679" y="36858"/>
                  </a:lnTo>
                  <a:lnTo>
                    <a:pt x="2568679" y="56609"/>
                  </a:lnTo>
                  <a:lnTo>
                    <a:pt x="2607351" y="80103"/>
                  </a:lnTo>
                  <a:lnTo>
                    <a:pt x="2643458" y="107104"/>
                  </a:lnTo>
                  <a:lnTo>
                    <a:pt x="2676766" y="137376"/>
                  </a:lnTo>
                  <a:lnTo>
                    <a:pt x="2707038" y="170684"/>
                  </a:lnTo>
                  <a:lnTo>
                    <a:pt x="2734039" y="206792"/>
                  </a:lnTo>
                  <a:lnTo>
                    <a:pt x="2757532" y="245464"/>
                  </a:lnTo>
                  <a:lnTo>
                    <a:pt x="2777283" y="286464"/>
                  </a:lnTo>
                  <a:lnTo>
                    <a:pt x="2793055" y="329557"/>
                  </a:lnTo>
                  <a:lnTo>
                    <a:pt x="2804612" y="374507"/>
                  </a:lnTo>
                  <a:lnTo>
                    <a:pt x="2811720" y="421078"/>
                  </a:lnTo>
                  <a:lnTo>
                    <a:pt x="2814141" y="469034"/>
                  </a:lnTo>
                  <a:lnTo>
                    <a:pt x="2814141" y="3162071"/>
                  </a:lnTo>
                  <a:lnTo>
                    <a:pt x="2811720" y="3210027"/>
                  </a:lnTo>
                  <a:lnTo>
                    <a:pt x="2804612" y="3256598"/>
                  </a:lnTo>
                  <a:lnTo>
                    <a:pt x="2793055" y="3301547"/>
                  </a:lnTo>
                  <a:lnTo>
                    <a:pt x="2777283" y="3344640"/>
                  </a:lnTo>
                  <a:lnTo>
                    <a:pt x="2757532" y="3385640"/>
                  </a:lnTo>
                  <a:lnTo>
                    <a:pt x="2734039" y="3424311"/>
                  </a:lnTo>
                  <a:lnTo>
                    <a:pt x="2707038" y="3460419"/>
                  </a:lnTo>
                  <a:lnTo>
                    <a:pt x="2676766" y="3493726"/>
                  </a:lnTo>
                  <a:lnTo>
                    <a:pt x="2643458" y="3523998"/>
                  </a:lnTo>
                  <a:lnTo>
                    <a:pt x="2607351" y="3550999"/>
                  </a:lnTo>
                  <a:lnTo>
                    <a:pt x="2568679" y="3574493"/>
                  </a:lnTo>
                  <a:lnTo>
                    <a:pt x="2527679" y="3594243"/>
                  </a:lnTo>
                  <a:lnTo>
                    <a:pt x="2484587" y="3610015"/>
                  </a:lnTo>
                  <a:lnTo>
                    <a:pt x="2439637" y="3621573"/>
                  </a:lnTo>
                  <a:lnTo>
                    <a:pt x="2393067" y="3628680"/>
                  </a:lnTo>
                  <a:lnTo>
                    <a:pt x="2345111" y="3631102"/>
                  </a:lnTo>
                  <a:lnTo>
                    <a:pt x="469034" y="3631102"/>
                  </a:lnTo>
                  <a:lnTo>
                    <a:pt x="421078" y="3628680"/>
                  </a:lnTo>
                  <a:lnTo>
                    <a:pt x="374507" y="3621573"/>
                  </a:lnTo>
                  <a:lnTo>
                    <a:pt x="329557" y="3610015"/>
                  </a:lnTo>
                  <a:lnTo>
                    <a:pt x="286465" y="3594243"/>
                  </a:lnTo>
                  <a:lnTo>
                    <a:pt x="245464" y="3574493"/>
                  </a:lnTo>
                  <a:lnTo>
                    <a:pt x="206792" y="3550999"/>
                  </a:lnTo>
                  <a:lnTo>
                    <a:pt x="170685" y="3523998"/>
                  </a:lnTo>
                  <a:lnTo>
                    <a:pt x="137377" y="3493726"/>
                  </a:lnTo>
                  <a:lnTo>
                    <a:pt x="107104" y="3460419"/>
                  </a:lnTo>
                  <a:lnTo>
                    <a:pt x="80103" y="3424311"/>
                  </a:lnTo>
                  <a:lnTo>
                    <a:pt x="56609" y="3385640"/>
                  </a:lnTo>
                  <a:lnTo>
                    <a:pt x="36859" y="3344640"/>
                  </a:lnTo>
                  <a:lnTo>
                    <a:pt x="21086" y="3301547"/>
                  </a:lnTo>
                  <a:lnTo>
                    <a:pt x="9529" y="3256598"/>
                  </a:lnTo>
                  <a:lnTo>
                    <a:pt x="2421" y="3210027"/>
                  </a:lnTo>
                  <a:lnTo>
                    <a:pt x="0" y="3162071"/>
                  </a:lnTo>
                  <a:lnTo>
                    <a:pt x="0" y="469034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" name="object 4"/>
            <p:cNvSpPr/>
            <p:nvPr/>
          </p:nvSpPr>
          <p:spPr>
            <a:xfrm>
              <a:off x="2481237" y="2020760"/>
              <a:ext cx="2585720" cy="1395095"/>
            </a:xfrm>
            <a:custGeom>
              <a:avLst/>
              <a:gdLst/>
              <a:ahLst/>
              <a:cxnLst/>
              <a:rect l="l" t="t" r="r" b="b"/>
              <a:pathLst>
                <a:path w="2585720" h="1395095">
                  <a:moveTo>
                    <a:pt x="0" y="136919"/>
                  </a:moveTo>
                  <a:lnTo>
                    <a:pt x="6980" y="93642"/>
                  </a:lnTo>
                  <a:lnTo>
                    <a:pt x="26417" y="56056"/>
                  </a:lnTo>
                  <a:lnTo>
                    <a:pt x="56056" y="26417"/>
                  </a:lnTo>
                  <a:lnTo>
                    <a:pt x="93642" y="6980"/>
                  </a:lnTo>
                  <a:lnTo>
                    <a:pt x="136919" y="0"/>
                  </a:lnTo>
                  <a:lnTo>
                    <a:pt x="2448171" y="0"/>
                  </a:lnTo>
                  <a:lnTo>
                    <a:pt x="2491449" y="6980"/>
                  </a:lnTo>
                  <a:lnTo>
                    <a:pt x="2529035" y="26417"/>
                  </a:lnTo>
                  <a:lnTo>
                    <a:pt x="2558674" y="56056"/>
                  </a:lnTo>
                  <a:lnTo>
                    <a:pt x="2578111" y="93642"/>
                  </a:lnTo>
                  <a:lnTo>
                    <a:pt x="2585091" y="136919"/>
                  </a:lnTo>
                  <a:lnTo>
                    <a:pt x="2585091" y="1257640"/>
                  </a:lnTo>
                  <a:lnTo>
                    <a:pt x="2578111" y="1300918"/>
                  </a:lnTo>
                  <a:lnTo>
                    <a:pt x="2558674" y="1338504"/>
                  </a:lnTo>
                  <a:lnTo>
                    <a:pt x="2529035" y="1368143"/>
                  </a:lnTo>
                  <a:lnTo>
                    <a:pt x="2491449" y="1387580"/>
                  </a:lnTo>
                  <a:lnTo>
                    <a:pt x="2448171" y="1394560"/>
                  </a:lnTo>
                  <a:lnTo>
                    <a:pt x="136919" y="1394560"/>
                  </a:lnTo>
                  <a:lnTo>
                    <a:pt x="93642" y="1387580"/>
                  </a:lnTo>
                  <a:lnTo>
                    <a:pt x="56056" y="1368143"/>
                  </a:lnTo>
                  <a:lnTo>
                    <a:pt x="26417" y="1338504"/>
                  </a:lnTo>
                  <a:lnTo>
                    <a:pt x="6980" y="1300918"/>
                  </a:lnTo>
                  <a:lnTo>
                    <a:pt x="0" y="1257640"/>
                  </a:lnTo>
                  <a:lnTo>
                    <a:pt x="0" y="136919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" name="object 5"/>
            <p:cNvSpPr/>
            <p:nvPr/>
          </p:nvSpPr>
          <p:spPr>
            <a:xfrm>
              <a:off x="3912565" y="2100541"/>
              <a:ext cx="289657" cy="3438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82846" y="2244267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4052163" y="2363723"/>
              <a:ext cx="694296" cy="694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2748114" y="2100541"/>
              <a:ext cx="289648" cy="3438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2818396" y="2244267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7700" y="2363723"/>
              <a:ext cx="694297" cy="694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81237" y="3504095"/>
              <a:ext cx="2585720" cy="1369060"/>
            </a:xfrm>
            <a:custGeom>
              <a:avLst/>
              <a:gdLst/>
              <a:ahLst/>
              <a:cxnLst/>
              <a:rect l="l" t="t" r="r" b="b"/>
              <a:pathLst>
                <a:path w="2585720" h="1369060">
                  <a:moveTo>
                    <a:pt x="0" y="134411"/>
                  </a:moveTo>
                  <a:lnTo>
                    <a:pt x="6852" y="91926"/>
                  </a:lnTo>
                  <a:lnTo>
                    <a:pt x="25933" y="55029"/>
                  </a:lnTo>
                  <a:lnTo>
                    <a:pt x="55029" y="25933"/>
                  </a:lnTo>
                  <a:lnTo>
                    <a:pt x="91926" y="6852"/>
                  </a:lnTo>
                  <a:lnTo>
                    <a:pt x="134411" y="0"/>
                  </a:lnTo>
                  <a:lnTo>
                    <a:pt x="2450681" y="0"/>
                  </a:lnTo>
                  <a:lnTo>
                    <a:pt x="2493168" y="6852"/>
                  </a:lnTo>
                  <a:lnTo>
                    <a:pt x="2530065" y="25933"/>
                  </a:lnTo>
                  <a:lnTo>
                    <a:pt x="2559160" y="55029"/>
                  </a:lnTo>
                  <a:lnTo>
                    <a:pt x="2578239" y="91926"/>
                  </a:lnTo>
                  <a:lnTo>
                    <a:pt x="2585091" y="134411"/>
                  </a:lnTo>
                  <a:lnTo>
                    <a:pt x="2585091" y="1234630"/>
                  </a:lnTo>
                  <a:lnTo>
                    <a:pt x="2578239" y="1277113"/>
                  </a:lnTo>
                  <a:lnTo>
                    <a:pt x="2559160" y="1314010"/>
                  </a:lnTo>
                  <a:lnTo>
                    <a:pt x="2530065" y="1343106"/>
                  </a:lnTo>
                  <a:lnTo>
                    <a:pt x="2493168" y="1362188"/>
                  </a:lnTo>
                  <a:lnTo>
                    <a:pt x="2450681" y="1369040"/>
                  </a:lnTo>
                  <a:lnTo>
                    <a:pt x="134411" y="1369040"/>
                  </a:lnTo>
                  <a:lnTo>
                    <a:pt x="91926" y="1362188"/>
                  </a:lnTo>
                  <a:lnTo>
                    <a:pt x="55029" y="1343106"/>
                  </a:lnTo>
                  <a:lnTo>
                    <a:pt x="25933" y="1314010"/>
                  </a:lnTo>
                  <a:lnTo>
                    <a:pt x="6852" y="1277113"/>
                  </a:lnTo>
                  <a:lnTo>
                    <a:pt x="0" y="1234630"/>
                  </a:lnTo>
                  <a:lnTo>
                    <a:pt x="0" y="134411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6364" y="3550589"/>
              <a:ext cx="289657" cy="3438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06646" y="3694315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5963" y="3813784"/>
              <a:ext cx="694296" cy="6942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818396" y="3548113"/>
              <a:ext cx="289648" cy="3438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88678" y="3691839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57982" y="3811301"/>
              <a:ext cx="694297" cy="6942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2806" y="2428455"/>
              <a:ext cx="543745" cy="5638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040813" y="2672727"/>
              <a:ext cx="746760" cy="76200"/>
            </a:xfrm>
            <a:custGeom>
              <a:avLst/>
              <a:gdLst/>
              <a:ahLst/>
              <a:cxnLst/>
              <a:rect l="l" t="t" r="r" b="b"/>
              <a:pathLst>
                <a:path w="746760" h="76200">
                  <a:moveTo>
                    <a:pt x="670331" y="0"/>
                  </a:moveTo>
                  <a:lnTo>
                    <a:pt x="670306" y="25400"/>
                  </a:lnTo>
                  <a:lnTo>
                    <a:pt x="12" y="24968"/>
                  </a:lnTo>
                  <a:lnTo>
                    <a:pt x="0" y="50368"/>
                  </a:lnTo>
                  <a:lnTo>
                    <a:pt x="670293" y="50800"/>
                  </a:lnTo>
                  <a:lnTo>
                    <a:pt x="670280" y="76200"/>
                  </a:lnTo>
                  <a:lnTo>
                    <a:pt x="746506" y="38150"/>
                  </a:lnTo>
                  <a:lnTo>
                    <a:pt x="670331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36299" y="3279559"/>
              <a:ext cx="543745" cy="5638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95476" y="3843439"/>
              <a:ext cx="1574165" cy="653415"/>
            </a:xfrm>
            <a:custGeom>
              <a:avLst/>
              <a:gdLst/>
              <a:ahLst/>
              <a:cxnLst/>
              <a:rect l="l" t="t" r="r" b="b"/>
              <a:pathLst>
                <a:path w="1574164" h="653414">
                  <a:moveTo>
                    <a:pt x="25400" y="0"/>
                  </a:moveTo>
                  <a:lnTo>
                    <a:pt x="0" y="0"/>
                  </a:lnTo>
                  <a:lnTo>
                    <a:pt x="0" y="621875"/>
                  </a:lnTo>
                  <a:lnTo>
                    <a:pt x="5689" y="627561"/>
                  </a:lnTo>
                  <a:lnTo>
                    <a:pt x="1497495" y="627561"/>
                  </a:lnTo>
                  <a:lnTo>
                    <a:pt x="1497495" y="652961"/>
                  </a:lnTo>
                  <a:lnTo>
                    <a:pt x="1573695" y="614861"/>
                  </a:lnTo>
                  <a:lnTo>
                    <a:pt x="1497495" y="576761"/>
                  </a:lnTo>
                  <a:lnTo>
                    <a:pt x="1497495" y="602161"/>
                  </a:lnTo>
                  <a:lnTo>
                    <a:pt x="25400" y="602161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56587" y="2992335"/>
              <a:ext cx="1132205" cy="1177290"/>
            </a:xfrm>
            <a:custGeom>
              <a:avLst/>
              <a:gdLst/>
              <a:ahLst/>
              <a:cxnLst/>
              <a:rect l="l" t="t" r="r" b="b"/>
              <a:pathLst>
                <a:path w="1132205" h="1177289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1171147"/>
                  </a:lnTo>
                  <a:lnTo>
                    <a:pt x="31076" y="1176832"/>
                  </a:lnTo>
                  <a:lnTo>
                    <a:pt x="1132090" y="1176832"/>
                  </a:lnTo>
                  <a:lnTo>
                    <a:pt x="1132090" y="1151432"/>
                  </a:lnTo>
                  <a:lnTo>
                    <a:pt x="50800" y="1151432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591060" y="1430934"/>
              <a:ext cx="1888489" cy="3631565"/>
            </a:xfrm>
            <a:custGeom>
              <a:avLst/>
              <a:gdLst/>
              <a:ahLst/>
              <a:cxnLst/>
              <a:rect l="l" t="t" r="r" b="b"/>
              <a:pathLst>
                <a:path w="1888490" h="3631565">
                  <a:moveTo>
                    <a:pt x="0" y="314720"/>
                  </a:moveTo>
                  <a:lnTo>
                    <a:pt x="3412" y="268213"/>
                  </a:lnTo>
                  <a:lnTo>
                    <a:pt x="13324" y="223824"/>
                  </a:lnTo>
                  <a:lnTo>
                    <a:pt x="29250" y="182042"/>
                  </a:lnTo>
                  <a:lnTo>
                    <a:pt x="50703" y="143351"/>
                  </a:lnTo>
                  <a:lnTo>
                    <a:pt x="77195" y="108240"/>
                  </a:lnTo>
                  <a:lnTo>
                    <a:pt x="108240" y="77195"/>
                  </a:lnTo>
                  <a:lnTo>
                    <a:pt x="143351" y="50703"/>
                  </a:lnTo>
                  <a:lnTo>
                    <a:pt x="182042" y="29250"/>
                  </a:lnTo>
                  <a:lnTo>
                    <a:pt x="223824" y="13324"/>
                  </a:lnTo>
                  <a:lnTo>
                    <a:pt x="268213" y="3412"/>
                  </a:lnTo>
                  <a:lnTo>
                    <a:pt x="314720" y="0"/>
                  </a:lnTo>
                  <a:lnTo>
                    <a:pt x="1573570" y="0"/>
                  </a:lnTo>
                  <a:lnTo>
                    <a:pt x="1620079" y="3412"/>
                  </a:lnTo>
                  <a:lnTo>
                    <a:pt x="1664468" y="13324"/>
                  </a:lnTo>
                  <a:lnTo>
                    <a:pt x="1706251" y="29250"/>
                  </a:lnTo>
                  <a:lnTo>
                    <a:pt x="1744941" y="50703"/>
                  </a:lnTo>
                  <a:lnTo>
                    <a:pt x="1780052" y="77195"/>
                  </a:lnTo>
                  <a:lnTo>
                    <a:pt x="1811097" y="108240"/>
                  </a:lnTo>
                  <a:lnTo>
                    <a:pt x="1837588" y="143351"/>
                  </a:lnTo>
                  <a:lnTo>
                    <a:pt x="1859040" y="182042"/>
                  </a:lnTo>
                  <a:lnTo>
                    <a:pt x="1874966" y="223824"/>
                  </a:lnTo>
                  <a:lnTo>
                    <a:pt x="1884878" y="268213"/>
                  </a:lnTo>
                  <a:lnTo>
                    <a:pt x="1888291" y="314720"/>
                  </a:lnTo>
                  <a:lnTo>
                    <a:pt x="1888291" y="3316381"/>
                  </a:lnTo>
                  <a:lnTo>
                    <a:pt x="1884878" y="3362890"/>
                  </a:lnTo>
                  <a:lnTo>
                    <a:pt x="1874966" y="3407279"/>
                  </a:lnTo>
                  <a:lnTo>
                    <a:pt x="1859040" y="3449062"/>
                  </a:lnTo>
                  <a:lnTo>
                    <a:pt x="1837588" y="3487752"/>
                  </a:lnTo>
                  <a:lnTo>
                    <a:pt x="1811097" y="3522863"/>
                  </a:lnTo>
                  <a:lnTo>
                    <a:pt x="1780052" y="3553908"/>
                  </a:lnTo>
                  <a:lnTo>
                    <a:pt x="1744941" y="3580399"/>
                  </a:lnTo>
                  <a:lnTo>
                    <a:pt x="1706251" y="3601851"/>
                  </a:lnTo>
                  <a:lnTo>
                    <a:pt x="1664468" y="3617777"/>
                  </a:lnTo>
                  <a:lnTo>
                    <a:pt x="1620079" y="3627689"/>
                  </a:lnTo>
                  <a:lnTo>
                    <a:pt x="1573570" y="3631102"/>
                  </a:lnTo>
                  <a:lnTo>
                    <a:pt x="314720" y="3631102"/>
                  </a:lnTo>
                  <a:lnTo>
                    <a:pt x="268213" y="3627689"/>
                  </a:lnTo>
                  <a:lnTo>
                    <a:pt x="223824" y="3617777"/>
                  </a:lnTo>
                  <a:lnTo>
                    <a:pt x="182042" y="3601851"/>
                  </a:lnTo>
                  <a:lnTo>
                    <a:pt x="143351" y="3580399"/>
                  </a:lnTo>
                  <a:lnTo>
                    <a:pt x="108240" y="3553908"/>
                  </a:lnTo>
                  <a:lnTo>
                    <a:pt x="77195" y="3522863"/>
                  </a:lnTo>
                  <a:lnTo>
                    <a:pt x="50703" y="3487752"/>
                  </a:lnTo>
                  <a:lnTo>
                    <a:pt x="29250" y="3449062"/>
                  </a:lnTo>
                  <a:lnTo>
                    <a:pt x="13324" y="3407279"/>
                  </a:lnTo>
                  <a:lnTo>
                    <a:pt x="3412" y="3362890"/>
                  </a:lnTo>
                  <a:lnTo>
                    <a:pt x="0" y="3316381"/>
                  </a:lnTo>
                  <a:lnTo>
                    <a:pt x="0" y="314720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154496" y="2100541"/>
              <a:ext cx="289657" cy="3438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224790" y="2244267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294094" y="2363723"/>
              <a:ext cx="694296" cy="6942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154496" y="3500818"/>
              <a:ext cx="289657" cy="3438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224790" y="3644544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294094" y="3764003"/>
              <a:ext cx="694296" cy="6942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0" name="object 30"/>
          <p:cNvSpPr/>
          <p:nvPr/>
        </p:nvSpPr>
        <p:spPr>
          <a:xfrm>
            <a:off x="6474422" y="883146"/>
            <a:ext cx="332259" cy="342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1" name="object 31"/>
          <p:cNvSpPr txBox="1"/>
          <p:nvPr/>
        </p:nvSpPr>
        <p:spPr>
          <a:xfrm>
            <a:off x="6346799" y="1261630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00552" y="701792"/>
            <a:ext cx="386991" cy="386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15528" y="55306"/>
            <a:ext cx="3608070" cy="709810"/>
          </a:xfrm>
          <a:prstGeom prst="rect">
            <a:avLst/>
          </a:prstGeom>
        </p:spPr>
        <p:txBody>
          <a:bodyPr vert="horz" wrap="square" lIns="0" tIns="240665" rIns="0" bIns="0" rtlCol="0" anchor="ctr">
            <a:spAutoFit/>
          </a:bodyPr>
          <a:lstStyle/>
          <a:p>
            <a:pPr marL="12700">
              <a:spcBef>
                <a:spcPts val="1895"/>
              </a:spcBef>
            </a:pPr>
            <a:r>
              <a:rPr dirty="0"/>
              <a:t>Behind the</a:t>
            </a:r>
            <a:r>
              <a:rPr spc="-25" dirty="0"/>
              <a:t> </a:t>
            </a:r>
            <a:r>
              <a:rPr dirty="0"/>
              <a:t>scenes</a:t>
            </a:r>
          </a:p>
          <a:p>
            <a:pPr marR="5080" algn="r">
              <a:spcBef>
                <a:spcPts val="384"/>
              </a:spcBef>
            </a:pPr>
            <a:r>
              <a:rPr sz="600" spc="-10" dirty="0">
                <a:latin typeface="Trebuchet MS"/>
                <a:cs typeface="Trebuchet MS"/>
              </a:rPr>
              <a:t>Client</a:t>
            </a:r>
            <a:r>
              <a:rPr sz="600" spc="-70" dirty="0">
                <a:latin typeface="Trebuchet MS"/>
                <a:cs typeface="Trebuchet MS"/>
              </a:rPr>
              <a:t> </a:t>
            </a:r>
            <a:r>
              <a:rPr sz="600" spc="-5" dirty="0">
                <a:latin typeface="Trebuchet MS"/>
                <a:cs typeface="Trebuchet MS"/>
              </a:rPr>
              <a:t>application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27755" y="4704659"/>
            <a:ext cx="991869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Model Training </a:t>
            </a:r>
            <a:r>
              <a:rPr sz="700" dirty="0">
                <a:solidFill>
                  <a:srgbClr val="474746"/>
                </a:solidFill>
                <a:latin typeface="Arial"/>
                <a:cs typeface="Arial"/>
              </a:rPr>
              <a:t>(on</a:t>
            </a:r>
            <a:r>
              <a:rPr sz="7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474746"/>
                </a:solidFill>
                <a:latin typeface="Arial"/>
                <a:cs typeface="Arial"/>
              </a:rPr>
              <a:t>EC2)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40595" y="3874010"/>
            <a:ext cx="107722" cy="56197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700" spc="5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700" spc="-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52016" y="3091900"/>
            <a:ext cx="107722" cy="63055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700" spc="20" dirty="0">
                <a:solidFill>
                  <a:srgbClr val="33D557"/>
                </a:solidFill>
                <a:latin typeface="Trebuchet MS"/>
                <a:cs typeface="Trebuchet MS"/>
              </a:rPr>
              <a:t>Model</a:t>
            </a:r>
            <a:r>
              <a:rPr sz="700" spc="-70" dirty="0">
                <a:solidFill>
                  <a:srgbClr val="33D557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33D557"/>
                </a:solidFill>
                <a:latin typeface="Trebuchet MS"/>
                <a:cs typeface="Trebuchet MS"/>
              </a:rPr>
              <a:t>artifacts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13965" y="4491322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57244" y="4504378"/>
            <a:ext cx="4394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Helper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66441" y="3037065"/>
            <a:ext cx="1646555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  <a:tabLst>
                <a:tab pos="1207105" algn="l"/>
              </a:tabLst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	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Helper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endParaRPr sz="600">
              <a:latin typeface="Trebuchet MS"/>
              <a:cs typeface="Trebuchet MS"/>
            </a:endParaRPr>
          </a:p>
          <a:p>
            <a:pPr marL="17144" algn="ctr"/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Model Hosting (on EC2)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33973" y="3052966"/>
            <a:ext cx="53149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71527" y="4442722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88421" y="1250441"/>
            <a:ext cx="8255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717873" y="890474"/>
            <a:ext cx="328397" cy="3283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4" name="object 44"/>
          <p:cNvSpPr/>
          <p:nvPr/>
        </p:nvSpPr>
        <p:spPr>
          <a:xfrm>
            <a:off x="4726966" y="2670797"/>
            <a:ext cx="1497965" cy="76200"/>
          </a:xfrm>
          <a:custGeom>
            <a:avLst/>
            <a:gdLst/>
            <a:ahLst/>
            <a:cxnLst/>
            <a:rect l="l" t="t" r="r" b="b"/>
            <a:pathLst>
              <a:path w="14979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1497825" y="50800"/>
                </a:lnTo>
                <a:lnTo>
                  <a:pt x="1497825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</a:pathLst>
          </a:custGeom>
          <a:solidFill>
            <a:srgbClr val="33D557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231226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00" y="701792"/>
            <a:ext cx="4134485" cy="4373245"/>
            <a:chOff x="1036299" y="701791"/>
            <a:chExt cx="4134485" cy="4373245"/>
          </a:xfrm>
        </p:grpSpPr>
        <p:sp>
          <p:nvSpPr>
            <p:cNvPr id="3" name="object 3"/>
            <p:cNvSpPr/>
            <p:nvPr/>
          </p:nvSpPr>
          <p:spPr>
            <a:xfrm>
              <a:off x="2343365" y="1430934"/>
              <a:ext cx="2814320" cy="3631565"/>
            </a:xfrm>
            <a:custGeom>
              <a:avLst/>
              <a:gdLst/>
              <a:ahLst/>
              <a:cxnLst/>
              <a:rect l="l" t="t" r="r" b="b"/>
              <a:pathLst>
                <a:path w="2814320" h="3631565">
                  <a:moveTo>
                    <a:pt x="0" y="469034"/>
                  </a:moveTo>
                  <a:lnTo>
                    <a:pt x="2421" y="421078"/>
                  </a:lnTo>
                  <a:lnTo>
                    <a:pt x="9529" y="374507"/>
                  </a:lnTo>
                  <a:lnTo>
                    <a:pt x="21086" y="329557"/>
                  </a:lnTo>
                  <a:lnTo>
                    <a:pt x="36859" y="286464"/>
                  </a:lnTo>
                  <a:lnTo>
                    <a:pt x="56609" y="245464"/>
                  </a:lnTo>
                  <a:lnTo>
                    <a:pt x="80103" y="206792"/>
                  </a:lnTo>
                  <a:lnTo>
                    <a:pt x="107104" y="170684"/>
                  </a:lnTo>
                  <a:lnTo>
                    <a:pt x="137377" y="137376"/>
                  </a:lnTo>
                  <a:lnTo>
                    <a:pt x="170685" y="107104"/>
                  </a:lnTo>
                  <a:lnTo>
                    <a:pt x="206792" y="80103"/>
                  </a:lnTo>
                  <a:lnTo>
                    <a:pt x="245464" y="56609"/>
                  </a:lnTo>
                  <a:lnTo>
                    <a:pt x="286465" y="36858"/>
                  </a:lnTo>
                  <a:lnTo>
                    <a:pt x="329557" y="21086"/>
                  </a:lnTo>
                  <a:lnTo>
                    <a:pt x="374507" y="9529"/>
                  </a:lnTo>
                  <a:lnTo>
                    <a:pt x="421078" y="2421"/>
                  </a:lnTo>
                  <a:lnTo>
                    <a:pt x="469034" y="0"/>
                  </a:lnTo>
                  <a:lnTo>
                    <a:pt x="2345111" y="0"/>
                  </a:lnTo>
                  <a:lnTo>
                    <a:pt x="2393067" y="2421"/>
                  </a:lnTo>
                  <a:lnTo>
                    <a:pt x="2439637" y="9529"/>
                  </a:lnTo>
                  <a:lnTo>
                    <a:pt x="2484587" y="21086"/>
                  </a:lnTo>
                  <a:lnTo>
                    <a:pt x="2527679" y="36858"/>
                  </a:lnTo>
                  <a:lnTo>
                    <a:pt x="2568679" y="56609"/>
                  </a:lnTo>
                  <a:lnTo>
                    <a:pt x="2607351" y="80103"/>
                  </a:lnTo>
                  <a:lnTo>
                    <a:pt x="2643458" y="107104"/>
                  </a:lnTo>
                  <a:lnTo>
                    <a:pt x="2676766" y="137376"/>
                  </a:lnTo>
                  <a:lnTo>
                    <a:pt x="2707038" y="170684"/>
                  </a:lnTo>
                  <a:lnTo>
                    <a:pt x="2734039" y="206792"/>
                  </a:lnTo>
                  <a:lnTo>
                    <a:pt x="2757532" y="245464"/>
                  </a:lnTo>
                  <a:lnTo>
                    <a:pt x="2777283" y="286464"/>
                  </a:lnTo>
                  <a:lnTo>
                    <a:pt x="2793055" y="329557"/>
                  </a:lnTo>
                  <a:lnTo>
                    <a:pt x="2804612" y="374507"/>
                  </a:lnTo>
                  <a:lnTo>
                    <a:pt x="2811720" y="421078"/>
                  </a:lnTo>
                  <a:lnTo>
                    <a:pt x="2814141" y="469034"/>
                  </a:lnTo>
                  <a:lnTo>
                    <a:pt x="2814141" y="3162071"/>
                  </a:lnTo>
                  <a:lnTo>
                    <a:pt x="2811720" y="3210027"/>
                  </a:lnTo>
                  <a:lnTo>
                    <a:pt x="2804612" y="3256598"/>
                  </a:lnTo>
                  <a:lnTo>
                    <a:pt x="2793055" y="3301547"/>
                  </a:lnTo>
                  <a:lnTo>
                    <a:pt x="2777283" y="3344640"/>
                  </a:lnTo>
                  <a:lnTo>
                    <a:pt x="2757532" y="3385640"/>
                  </a:lnTo>
                  <a:lnTo>
                    <a:pt x="2734039" y="3424311"/>
                  </a:lnTo>
                  <a:lnTo>
                    <a:pt x="2707038" y="3460419"/>
                  </a:lnTo>
                  <a:lnTo>
                    <a:pt x="2676766" y="3493726"/>
                  </a:lnTo>
                  <a:lnTo>
                    <a:pt x="2643458" y="3523998"/>
                  </a:lnTo>
                  <a:lnTo>
                    <a:pt x="2607351" y="3550999"/>
                  </a:lnTo>
                  <a:lnTo>
                    <a:pt x="2568679" y="3574493"/>
                  </a:lnTo>
                  <a:lnTo>
                    <a:pt x="2527679" y="3594243"/>
                  </a:lnTo>
                  <a:lnTo>
                    <a:pt x="2484587" y="3610015"/>
                  </a:lnTo>
                  <a:lnTo>
                    <a:pt x="2439637" y="3621573"/>
                  </a:lnTo>
                  <a:lnTo>
                    <a:pt x="2393067" y="3628680"/>
                  </a:lnTo>
                  <a:lnTo>
                    <a:pt x="2345111" y="3631102"/>
                  </a:lnTo>
                  <a:lnTo>
                    <a:pt x="469034" y="3631102"/>
                  </a:lnTo>
                  <a:lnTo>
                    <a:pt x="421078" y="3628680"/>
                  </a:lnTo>
                  <a:lnTo>
                    <a:pt x="374507" y="3621573"/>
                  </a:lnTo>
                  <a:lnTo>
                    <a:pt x="329557" y="3610015"/>
                  </a:lnTo>
                  <a:lnTo>
                    <a:pt x="286465" y="3594243"/>
                  </a:lnTo>
                  <a:lnTo>
                    <a:pt x="245464" y="3574493"/>
                  </a:lnTo>
                  <a:lnTo>
                    <a:pt x="206792" y="3550999"/>
                  </a:lnTo>
                  <a:lnTo>
                    <a:pt x="170685" y="3523998"/>
                  </a:lnTo>
                  <a:lnTo>
                    <a:pt x="137377" y="3493726"/>
                  </a:lnTo>
                  <a:lnTo>
                    <a:pt x="107104" y="3460419"/>
                  </a:lnTo>
                  <a:lnTo>
                    <a:pt x="80103" y="3424311"/>
                  </a:lnTo>
                  <a:lnTo>
                    <a:pt x="56609" y="3385640"/>
                  </a:lnTo>
                  <a:lnTo>
                    <a:pt x="36859" y="3344640"/>
                  </a:lnTo>
                  <a:lnTo>
                    <a:pt x="21086" y="3301547"/>
                  </a:lnTo>
                  <a:lnTo>
                    <a:pt x="9529" y="3256598"/>
                  </a:lnTo>
                  <a:lnTo>
                    <a:pt x="2421" y="3210027"/>
                  </a:lnTo>
                  <a:lnTo>
                    <a:pt x="0" y="3162071"/>
                  </a:lnTo>
                  <a:lnTo>
                    <a:pt x="0" y="469034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" name="object 4"/>
            <p:cNvSpPr/>
            <p:nvPr/>
          </p:nvSpPr>
          <p:spPr>
            <a:xfrm>
              <a:off x="3547122" y="1566712"/>
              <a:ext cx="332155" cy="3482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" name="object 5"/>
            <p:cNvSpPr/>
            <p:nvPr/>
          </p:nvSpPr>
          <p:spPr>
            <a:xfrm>
              <a:off x="2481237" y="2020760"/>
              <a:ext cx="2585720" cy="1395095"/>
            </a:xfrm>
            <a:custGeom>
              <a:avLst/>
              <a:gdLst/>
              <a:ahLst/>
              <a:cxnLst/>
              <a:rect l="l" t="t" r="r" b="b"/>
              <a:pathLst>
                <a:path w="2585720" h="1395095">
                  <a:moveTo>
                    <a:pt x="0" y="136919"/>
                  </a:moveTo>
                  <a:lnTo>
                    <a:pt x="6980" y="93642"/>
                  </a:lnTo>
                  <a:lnTo>
                    <a:pt x="26417" y="56056"/>
                  </a:lnTo>
                  <a:lnTo>
                    <a:pt x="56056" y="26417"/>
                  </a:lnTo>
                  <a:lnTo>
                    <a:pt x="93642" y="6980"/>
                  </a:lnTo>
                  <a:lnTo>
                    <a:pt x="136919" y="0"/>
                  </a:lnTo>
                  <a:lnTo>
                    <a:pt x="2448171" y="0"/>
                  </a:lnTo>
                  <a:lnTo>
                    <a:pt x="2491449" y="6980"/>
                  </a:lnTo>
                  <a:lnTo>
                    <a:pt x="2529035" y="26417"/>
                  </a:lnTo>
                  <a:lnTo>
                    <a:pt x="2558674" y="56056"/>
                  </a:lnTo>
                  <a:lnTo>
                    <a:pt x="2578111" y="93642"/>
                  </a:lnTo>
                  <a:lnTo>
                    <a:pt x="2585091" y="136919"/>
                  </a:lnTo>
                  <a:lnTo>
                    <a:pt x="2585091" y="1257640"/>
                  </a:lnTo>
                  <a:lnTo>
                    <a:pt x="2578111" y="1300918"/>
                  </a:lnTo>
                  <a:lnTo>
                    <a:pt x="2558674" y="1338504"/>
                  </a:lnTo>
                  <a:lnTo>
                    <a:pt x="2529035" y="1368143"/>
                  </a:lnTo>
                  <a:lnTo>
                    <a:pt x="2491449" y="1387580"/>
                  </a:lnTo>
                  <a:lnTo>
                    <a:pt x="2448171" y="1394560"/>
                  </a:lnTo>
                  <a:lnTo>
                    <a:pt x="136919" y="1394560"/>
                  </a:lnTo>
                  <a:lnTo>
                    <a:pt x="93642" y="1387580"/>
                  </a:lnTo>
                  <a:lnTo>
                    <a:pt x="56056" y="1368143"/>
                  </a:lnTo>
                  <a:lnTo>
                    <a:pt x="26417" y="1338504"/>
                  </a:lnTo>
                  <a:lnTo>
                    <a:pt x="6980" y="1300918"/>
                  </a:lnTo>
                  <a:lnTo>
                    <a:pt x="0" y="1257640"/>
                  </a:lnTo>
                  <a:lnTo>
                    <a:pt x="0" y="136919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12565" y="2100541"/>
              <a:ext cx="289657" cy="34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3982846" y="2244267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4052163" y="2363723"/>
              <a:ext cx="694296" cy="694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2748114" y="2100541"/>
              <a:ext cx="289648" cy="3438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8396" y="2244267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887700" y="2363723"/>
              <a:ext cx="694297" cy="694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81237" y="3504095"/>
              <a:ext cx="2585720" cy="1369060"/>
            </a:xfrm>
            <a:custGeom>
              <a:avLst/>
              <a:gdLst/>
              <a:ahLst/>
              <a:cxnLst/>
              <a:rect l="l" t="t" r="r" b="b"/>
              <a:pathLst>
                <a:path w="2585720" h="1369060">
                  <a:moveTo>
                    <a:pt x="0" y="134411"/>
                  </a:moveTo>
                  <a:lnTo>
                    <a:pt x="6852" y="91926"/>
                  </a:lnTo>
                  <a:lnTo>
                    <a:pt x="25933" y="55029"/>
                  </a:lnTo>
                  <a:lnTo>
                    <a:pt x="55029" y="25933"/>
                  </a:lnTo>
                  <a:lnTo>
                    <a:pt x="91926" y="6852"/>
                  </a:lnTo>
                  <a:lnTo>
                    <a:pt x="134411" y="0"/>
                  </a:lnTo>
                  <a:lnTo>
                    <a:pt x="2450681" y="0"/>
                  </a:lnTo>
                  <a:lnTo>
                    <a:pt x="2493168" y="6852"/>
                  </a:lnTo>
                  <a:lnTo>
                    <a:pt x="2530065" y="25933"/>
                  </a:lnTo>
                  <a:lnTo>
                    <a:pt x="2559160" y="55029"/>
                  </a:lnTo>
                  <a:lnTo>
                    <a:pt x="2578239" y="91926"/>
                  </a:lnTo>
                  <a:lnTo>
                    <a:pt x="2585091" y="134411"/>
                  </a:lnTo>
                  <a:lnTo>
                    <a:pt x="2585091" y="1234630"/>
                  </a:lnTo>
                  <a:lnTo>
                    <a:pt x="2578239" y="1277113"/>
                  </a:lnTo>
                  <a:lnTo>
                    <a:pt x="2559160" y="1314010"/>
                  </a:lnTo>
                  <a:lnTo>
                    <a:pt x="2530065" y="1343106"/>
                  </a:lnTo>
                  <a:lnTo>
                    <a:pt x="2493168" y="1362188"/>
                  </a:lnTo>
                  <a:lnTo>
                    <a:pt x="2450681" y="1369040"/>
                  </a:lnTo>
                  <a:lnTo>
                    <a:pt x="134411" y="1369040"/>
                  </a:lnTo>
                  <a:lnTo>
                    <a:pt x="91926" y="1362188"/>
                  </a:lnTo>
                  <a:lnTo>
                    <a:pt x="55029" y="1343106"/>
                  </a:lnTo>
                  <a:lnTo>
                    <a:pt x="25933" y="1314010"/>
                  </a:lnTo>
                  <a:lnTo>
                    <a:pt x="6852" y="1277113"/>
                  </a:lnTo>
                  <a:lnTo>
                    <a:pt x="0" y="1234630"/>
                  </a:lnTo>
                  <a:lnTo>
                    <a:pt x="0" y="134411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6364" y="3550589"/>
              <a:ext cx="289657" cy="3438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06646" y="3694315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075963" y="3813784"/>
              <a:ext cx="694296" cy="6942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18396" y="3548113"/>
              <a:ext cx="289648" cy="3438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888678" y="3691839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57982" y="3811301"/>
              <a:ext cx="694297" cy="6942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616617" y="1065834"/>
              <a:ext cx="181610" cy="509270"/>
            </a:xfrm>
            <a:custGeom>
              <a:avLst/>
              <a:gdLst/>
              <a:ahLst/>
              <a:cxnLst/>
              <a:rect l="l" t="t" r="r" b="b"/>
              <a:pathLst>
                <a:path w="181610" h="509269">
                  <a:moveTo>
                    <a:pt x="76200" y="75907"/>
                  </a:moveTo>
                  <a:lnTo>
                    <a:pt x="37515" y="0"/>
                  </a:lnTo>
                  <a:lnTo>
                    <a:pt x="0" y="76504"/>
                  </a:lnTo>
                  <a:lnTo>
                    <a:pt x="25400" y="76301"/>
                  </a:lnTo>
                  <a:lnTo>
                    <a:pt x="28702" y="500976"/>
                  </a:lnTo>
                  <a:lnTo>
                    <a:pt x="54102" y="500773"/>
                  </a:lnTo>
                  <a:lnTo>
                    <a:pt x="50800" y="76111"/>
                  </a:lnTo>
                  <a:lnTo>
                    <a:pt x="76200" y="75907"/>
                  </a:lnTo>
                  <a:close/>
                </a:path>
                <a:path w="181610" h="509269">
                  <a:moveTo>
                    <a:pt x="181381" y="432269"/>
                  </a:moveTo>
                  <a:lnTo>
                    <a:pt x="155994" y="432460"/>
                  </a:lnTo>
                  <a:lnTo>
                    <a:pt x="152692" y="7785"/>
                  </a:lnTo>
                  <a:lnTo>
                    <a:pt x="127292" y="7988"/>
                  </a:lnTo>
                  <a:lnTo>
                    <a:pt x="130594" y="432663"/>
                  </a:lnTo>
                  <a:lnTo>
                    <a:pt x="105194" y="432854"/>
                  </a:lnTo>
                  <a:lnTo>
                    <a:pt x="143878" y="508762"/>
                  </a:lnTo>
                  <a:lnTo>
                    <a:pt x="181381" y="432269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500551" y="701791"/>
              <a:ext cx="386991" cy="3869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522806" y="2428455"/>
              <a:ext cx="543745" cy="5638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40813" y="2672727"/>
              <a:ext cx="746760" cy="76200"/>
            </a:xfrm>
            <a:custGeom>
              <a:avLst/>
              <a:gdLst/>
              <a:ahLst/>
              <a:cxnLst/>
              <a:rect l="l" t="t" r="r" b="b"/>
              <a:pathLst>
                <a:path w="746760" h="76200">
                  <a:moveTo>
                    <a:pt x="670331" y="0"/>
                  </a:moveTo>
                  <a:lnTo>
                    <a:pt x="670306" y="25400"/>
                  </a:lnTo>
                  <a:lnTo>
                    <a:pt x="12" y="24968"/>
                  </a:lnTo>
                  <a:lnTo>
                    <a:pt x="0" y="50368"/>
                  </a:lnTo>
                  <a:lnTo>
                    <a:pt x="670293" y="50800"/>
                  </a:lnTo>
                  <a:lnTo>
                    <a:pt x="670280" y="76200"/>
                  </a:lnTo>
                  <a:lnTo>
                    <a:pt x="746506" y="38150"/>
                  </a:lnTo>
                  <a:lnTo>
                    <a:pt x="670331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6299" y="3279559"/>
              <a:ext cx="543745" cy="5638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95476" y="3843439"/>
              <a:ext cx="1574165" cy="653415"/>
            </a:xfrm>
            <a:custGeom>
              <a:avLst/>
              <a:gdLst/>
              <a:ahLst/>
              <a:cxnLst/>
              <a:rect l="l" t="t" r="r" b="b"/>
              <a:pathLst>
                <a:path w="1574164" h="653414">
                  <a:moveTo>
                    <a:pt x="25400" y="0"/>
                  </a:moveTo>
                  <a:lnTo>
                    <a:pt x="0" y="0"/>
                  </a:lnTo>
                  <a:lnTo>
                    <a:pt x="0" y="621875"/>
                  </a:lnTo>
                  <a:lnTo>
                    <a:pt x="5689" y="627561"/>
                  </a:lnTo>
                  <a:lnTo>
                    <a:pt x="1497495" y="627561"/>
                  </a:lnTo>
                  <a:lnTo>
                    <a:pt x="1497495" y="652961"/>
                  </a:lnTo>
                  <a:lnTo>
                    <a:pt x="1573695" y="614861"/>
                  </a:lnTo>
                  <a:lnTo>
                    <a:pt x="1497495" y="576761"/>
                  </a:lnTo>
                  <a:lnTo>
                    <a:pt x="1497495" y="602161"/>
                  </a:lnTo>
                  <a:lnTo>
                    <a:pt x="25400" y="602161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756587" y="2992335"/>
              <a:ext cx="1132205" cy="1177290"/>
            </a:xfrm>
            <a:custGeom>
              <a:avLst/>
              <a:gdLst/>
              <a:ahLst/>
              <a:cxnLst/>
              <a:rect l="l" t="t" r="r" b="b"/>
              <a:pathLst>
                <a:path w="1132205" h="1177289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1171147"/>
                  </a:lnTo>
                  <a:lnTo>
                    <a:pt x="31076" y="1176832"/>
                  </a:lnTo>
                  <a:lnTo>
                    <a:pt x="1132090" y="1176832"/>
                  </a:lnTo>
                  <a:lnTo>
                    <a:pt x="1132090" y="1151432"/>
                  </a:lnTo>
                  <a:lnTo>
                    <a:pt x="50800" y="1151432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578361" y="1418235"/>
            <a:ext cx="1913889" cy="3656965"/>
            <a:chOff x="5578360" y="1418234"/>
            <a:chExt cx="1913889" cy="3656965"/>
          </a:xfrm>
        </p:grpSpPr>
        <p:sp>
          <p:nvSpPr>
            <p:cNvPr id="27" name="object 27"/>
            <p:cNvSpPr/>
            <p:nvPr/>
          </p:nvSpPr>
          <p:spPr>
            <a:xfrm>
              <a:off x="5591060" y="1430934"/>
              <a:ext cx="1888489" cy="3631565"/>
            </a:xfrm>
            <a:custGeom>
              <a:avLst/>
              <a:gdLst/>
              <a:ahLst/>
              <a:cxnLst/>
              <a:rect l="l" t="t" r="r" b="b"/>
              <a:pathLst>
                <a:path w="1888490" h="3631565">
                  <a:moveTo>
                    <a:pt x="0" y="314720"/>
                  </a:moveTo>
                  <a:lnTo>
                    <a:pt x="3412" y="268213"/>
                  </a:lnTo>
                  <a:lnTo>
                    <a:pt x="13324" y="223824"/>
                  </a:lnTo>
                  <a:lnTo>
                    <a:pt x="29250" y="182042"/>
                  </a:lnTo>
                  <a:lnTo>
                    <a:pt x="50703" y="143351"/>
                  </a:lnTo>
                  <a:lnTo>
                    <a:pt x="77195" y="108240"/>
                  </a:lnTo>
                  <a:lnTo>
                    <a:pt x="108240" y="77195"/>
                  </a:lnTo>
                  <a:lnTo>
                    <a:pt x="143351" y="50703"/>
                  </a:lnTo>
                  <a:lnTo>
                    <a:pt x="182042" y="29250"/>
                  </a:lnTo>
                  <a:lnTo>
                    <a:pt x="223824" y="13324"/>
                  </a:lnTo>
                  <a:lnTo>
                    <a:pt x="268213" y="3412"/>
                  </a:lnTo>
                  <a:lnTo>
                    <a:pt x="314720" y="0"/>
                  </a:lnTo>
                  <a:lnTo>
                    <a:pt x="1573570" y="0"/>
                  </a:lnTo>
                  <a:lnTo>
                    <a:pt x="1620079" y="3412"/>
                  </a:lnTo>
                  <a:lnTo>
                    <a:pt x="1664468" y="13324"/>
                  </a:lnTo>
                  <a:lnTo>
                    <a:pt x="1706251" y="29250"/>
                  </a:lnTo>
                  <a:lnTo>
                    <a:pt x="1744941" y="50703"/>
                  </a:lnTo>
                  <a:lnTo>
                    <a:pt x="1780052" y="77195"/>
                  </a:lnTo>
                  <a:lnTo>
                    <a:pt x="1811097" y="108240"/>
                  </a:lnTo>
                  <a:lnTo>
                    <a:pt x="1837588" y="143351"/>
                  </a:lnTo>
                  <a:lnTo>
                    <a:pt x="1859040" y="182042"/>
                  </a:lnTo>
                  <a:lnTo>
                    <a:pt x="1874966" y="223824"/>
                  </a:lnTo>
                  <a:lnTo>
                    <a:pt x="1884878" y="268213"/>
                  </a:lnTo>
                  <a:lnTo>
                    <a:pt x="1888291" y="314720"/>
                  </a:lnTo>
                  <a:lnTo>
                    <a:pt x="1888291" y="3316381"/>
                  </a:lnTo>
                  <a:lnTo>
                    <a:pt x="1884878" y="3362890"/>
                  </a:lnTo>
                  <a:lnTo>
                    <a:pt x="1874966" y="3407279"/>
                  </a:lnTo>
                  <a:lnTo>
                    <a:pt x="1859040" y="3449062"/>
                  </a:lnTo>
                  <a:lnTo>
                    <a:pt x="1837588" y="3487752"/>
                  </a:lnTo>
                  <a:lnTo>
                    <a:pt x="1811097" y="3522863"/>
                  </a:lnTo>
                  <a:lnTo>
                    <a:pt x="1780052" y="3553908"/>
                  </a:lnTo>
                  <a:lnTo>
                    <a:pt x="1744941" y="3580399"/>
                  </a:lnTo>
                  <a:lnTo>
                    <a:pt x="1706251" y="3601851"/>
                  </a:lnTo>
                  <a:lnTo>
                    <a:pt x="1664468" y="3617777"/>
                  </a:lnTo>
                  <a:lnTo>
                    <a:pt x="1620079" y="3627689"/>
                  </a:lnTo>
                  <a:lnTo>
                    <a:pt x="1573570" y="3631102"/>
                  </a:lnTo>
                  <a:lnTo>
                    <a:pt x="314720" y="3631102"/>
                  </a:lnTo>
                  <a:lnTo>
                    <a:pt x="268213" y="3627689"/>
                  </a:lnTo>
                  <a:lnTo>
                    <a:pt x="223824" y="3617777"/>
                  </a:lnTo>
                  <a:lnTo>
                    <a:pt x="182042" y="3601851"/>
                  </a:lnTo>
                  <a:lnTo>
                    <a:pt x="143351" y="3580399"/>
                  </a:lnTo>
                  <a:lnTo>
                    <a:pt x="108240" y="3553908"/>
                  </a:lnTo>
                  <a:lnTo>
                    <a:pt x="77195" y="3522863"/>
                  </a:lnTo>
                  <a:lnTo>
                    <a:pt x="50703" y="3487752"/>
                  </a:lnTo>
                  <a:lnTo>
                    <a:pt x="29250" y="3449062"/>
                  </a:lnTo>
                  <a:lnTo>
                    <a:pt x="13324" y="3407279"/>
                  </a:lnTo>
                  <a:lnTo>
                    <a:pt x="3412" y="3362890"/>
                  </a:lnTo>
                  <a:lnTo>
                    <a:pt x="0" y="3316381"/>
                  </a:lnTo>
                  <a:lnTo>
                    <a:pt x="0" y="314720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154496" y="2100541"/>
              <a:ext cx="289657" cy="3438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224790" y="2244267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294094" y="2363723"/>
              <a:ext cx="694296" cy="694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154496" y="3500818"/>
              <a:ext cx="289657" cy="3438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224790" y="3644544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294094" y="3764003"/>
              <a:ext cx="694296" cy="6942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4" name="object 34"/>
          <p:cNvSpPr/>
          <p:nvPr/>
        </p:nvSpPr>
        <p:spPr>
          <a:xfrm>
            <a:off x="6474422" y="883146"/>
            <a:ext cx="332259" cy="342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5" name="object 35"/>
          <p:cNvSpPr txBox="1"/>
          <p:nvPr/>
        </p:nvSpPr>
        <p:spPr>
          <a:xfrm>
            <a:off x="6346799" y="1261630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27755" y="4704659"/>
            <a:ext cx="991869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Model Training </a:t>
            </a:r>
            <a:r>
              <a:rPr sz="700" dirty="0">
                <a:solidFill>
                  <a:srgbClr val="474746"/>
                </a:solidFill>
                <a:latin typeface="Arial"/>
                <a:cs typeface="Arial"/>
              </a:rPr>
              <a:t>(on</a:t>
            </a:r>
            <a:r>
              <a:rPr sz="7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474746"/>
                </a:solidFill>
                <a:latin typeface="Arial"/>
                <a:cs typeface="Arial"/>
              </a:rPr>
              <a:t>EC2)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0595" y="3874010"/>
            <a:ext cx="107722" cy="56197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700" spc="5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700" spc="-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52016" y="3091900"/>
            <a:ext cx="107722" cy="63055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700" spc="20" dirty="0">
                <a:solidFill>
                  <a:srgbClr val="33D557"/>
                </a:solidFill>
                <a:latin typeface="Trebuchet MS"/>
                <a:cs typeface="Trebuchet MS"/>
              </a:rPr>
              <a:t>Model</a:t>
            </a:r>
            <a:r>
              <a:rPr sz="700" spc="-70" dirty="0">
                <a:solidFill>
                  <a:srgbClr val="33D557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33D557"/>
                </a:solidFill>
                <a:latin typeface="Trebuchet MS"/>
                <a:cs typeface="Trebuchet MS"/>
              </a:rPr>
              <a:t>artifacts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13965" y="4491322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57244" y="4504378"/>
            <a:ext cx="4394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Helper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66441" y="3037065"/>
            <a:ext cx="1646555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  <a:tabLst>
                <a:tab pos="1207105" algn="l"/>
              </a:tabLst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	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Helper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endParaRPr sz="600">
              <a:latin typeface="Trebuchet MS"/>
              <a:cs typeface="Trebuchet MS"/>
            </a:endParaRPr>
          </a:p>
          <a:p>
            <a:pPr marL="17144" algn="ctr"/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Model Hosting (on EC2)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415528" y="55306"/>
            <a:ext cx="3608070" cy="709810"/>
          </a:xfrm>
          <a:prstGeom prst="rect">
            <a:avLst/>
          </a:prstGeom>
        </p:spPr>
        <p:txBody>
          <a:bodyPr vert="horz" wrap="square" lIns="0" tIns="240665" rIns="0" bIns="0" rtlCol="0" anchor="ctr">
            <a:spAutoFit/>
          </a:bodyPr>
          <a:lstStyle/>
          <a:p>
            <a:pPr marL="12700">
              <a:spcBef>
                <a:spcPts val="1895"/>
              </a:spcBef>
            </a:pPr>
            <a:r>
              <a:rPr dirty="0"/>
              <a:t>Behind the</a:t>
            </a:r>
            <a:r>
              <a:rPr spc="-25" dirty="0"/>
              <a:t> </a:t>
            </a:r>
            <a:r>
              <a:rPr dirty="0"/>
              <a:t>scenes</a:t>
            </a:r>
          </a:p>
          <a:p>
            <a:pPr marR="5080" algn="r">
              <a:spcBef>
                <a:spcPts val="384"/>
              </a:spcBef>
            </a:pPr>
            <a:r>
              <a:rPr sz="600" spc="-10" dirty="0">
                <a:latin typeface="Trebuchet MS"/>
                <a:cs typeface="Trebuchet MS"/>
              </a:rPr>
              <a:t>Client</a:t>
            </a:r>
            <a:r>
              <a:rPr sz="600" spc="-70" dirty="0">
                <a:latin typeface="Trebuchet MS"/>
                <a:cs typeface="Trebuchet MS"/>
              </a:rPr>
              <a:t> </a:t>
            </a:r>
            <a:r>
              <a:rPr sz="600" spc="-5" dirty="0">
                <a:latin typeface="Trebuchet MS"/>
                <a:cs typeface="Trebuchet MS"/>
              </a:rPr>
              <a:t>application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33973" y="3052966"/>
            <a:ext cx="53149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71527" y="4442722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33739" y="1211860"/>
            <a:ext cx="67564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response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908209" y="1677035"/>
            <a:ext cx="6807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Endpoint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74618" y="1199324"/>
            <a:ext cx="156464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9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request </a:t>
            </a:r>
            <a:r>
              <a:rPr sz="1050" spc="30" baseline="-31746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1050" spc="-157" baseline="-31746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50" spc="22" baseline="-31746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1050" baseline="-31746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17873" y="890474"/>
            <a:ext cx="328397" cy="3283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21119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234" y="417715"/>
            <a:ext cx="7849292" cy="421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25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00" y="701792"/>
            <a:ext cx="4134485" cy="4373245"/>
            <a:chOff x="1036299" y="701791"/>
            <a:chExt cx="4134485" cy="4373245"/>
          </a:xfrm>
        </p:grpSpPr>
        <p:sp>
          <p:nvSpPr>
            <p:cNvPr id="3" name="object 3"/>
            <p:cNvSpPr/>
            <p:nvPr/>
          </p:nvSpPr>
          <p:spPr>
            <a:xfrm>
              <a:off x="2343365" y="1430934"/>
              <a:ext cx="2814320" cy="3631565"/>
            </a:xfrm>
            <a:custGeom>
              <a:avLst/>
              <a:gdLst/>
              <a:ahLst/>
              <a:cxnLst/>
              <a:rect l="l" t="t" r="r" b="b"/>
              <a:pathLst>
                <a:path w="2814320" h="3631565">
                  <a:moveTo>
                    <a:pt x="0" y="469034"/>
                  </a:moveTo>
                  <a:lnTo>
                    <a:pt x="2421" y="421078"/>
                  </a:lnTo>
                  <a:lnTo>
                    <a:pt x="9529" y="374507"/>
                  </a:lnTo>
                  <a:lnTo>
                    <a:pt x="21086" y="329557"/>
                  </a:lnTo>
                  <a:lnTo>
                    <a:pt x="36859" y="286464"/>
                  </a:lnTo>
                  <a:lnTo>
                    <a:pt x="56609" y="245464"/>
                  </a:lnTo>
                  <a:lnTo>
                    <a:pt x="80103" y="206792"/>
                  </a:lnTo>
                  <a:lnTo>
                    <a:pt x="107104" y="170684"/>
                  </a:lnTo>
                  <a:lnTo>
                    <a:pt x="137377" y="137376"/>
                  </a:lnTo>
                  <a:lnTo>
                    <a:pt x="170685" y="107104"/>
                  </a:lnTo>
                  <a:lnTo>
                    <a:pt x="206792" y="80103"/>
                  </a:lnTo>
                  <a:lnTo>
                    <a:pt x="245464" y="56609"/>
                  </a:lnTo>
                  <a:lnTo>
                    <a:pt x="286465" y="36858"/>
                  </a:lnTo>
                  <a:lnTo>
                    <a:pt x="329557" y="21086"/>
                  </a:lnTo>
                  <a:lnTo>
                    <a:pt x="374507" y="9529"/>
                  </a:lnTo>
                  <a:lnTo>
                    <a:pt x="421078" y="2421"/>
                  </a:lnTo>
                  <a:lnTo>
                    <a:pt x="469034" y="0"/>
                  </a:lnTo>
                  <a:lnTo>
                    <a:pt x="2345111" y="0"/>
                  </a:lnTo>
                  <a:lnTo>
                    <a:pt x="2393067" y="2421"/>
                  </a:lnTo>
                  <a:lnTo>
                    <a:pt x="2439637" y="9529"/>
                  </a:lnTo>
                  <a:lnTo>
                    <a:pt x="2484587" y="21086"/>
                  </a:lnTo>
                  <a:lnTo>
                    <a:pt x="2527679" y="36858"/>
                  </a:lnTo>
                  <a:lnTo>
                    <a:pt x="2568679" y="56609"/>
                  </a:lnTo>
                  <a:lnTo>
                    <a:pt x="2607351" y="80103"/>
                  </a:lnTo>
                  <a:lnTo>
                    <a:pt x="2643458" y="107104"/>
                  </a:lnTo>
                  <a:lnTo>
                    <a:pt x="2676766" y="137376"/>
                  </a:lnTo>
                  <a:lnTo>
                    <a:pt x="2707038" y="170684"/>
                  </a:lnTo>
                  <a:lnTo>
                    <a:pt x="2734039" y="206792"/>
                  </a:lnTo>
                  <a:lnTo>
                    <a:pt x="2757532" y="245464"/>
                  </a:lnTo>
                  <a:lnTo>
                    <a:pt x="2777283" y="286464"/>
                  </a:lnTo>
                  <a:lnTo>
                    <a:pt x="2793055" y="329557"/>
                  </a:lnTo>
                  <a:lnTo>
                    <a:pt x="2804612" y="374507"/>
                  </a:lnTo>
                  <a:lnTo>
                    <a:pt x="2811720" y="421078"/>
                  </a:lnTo>
                  <a:lnTo>
                    <a:pt x="2814141" y="469034"/>
                  </a:lnTo>
                  <a:lnTo>
                    <a:pt x="2814141" y="3162071"/>
                  </a:lnTo>
                  <a:lnTo>
                    <a:pt x="2811720" y="3210027"/>
                  </a:lnTo>
                  <a:lnTo>
                    <a:pt x="2804612" y="3256598"/>
                  </a:lnTo>
                  <a:lnTo>
                    <a:pt x="2793055" y="3301547"/>
                  </a:lnTo>
                  <a:lnTo>
                    <a:pt x="2777283" y="3344640"/>
                  </a:lnTo>
                  <a:lnTo>
                    <a:pt x="2757532" y="3385640"/>
                  </a:lnTo>
                  <a:lnTo>
                    <a:pt x="2734039" y="3424311"/>
                  </a:lnTo>
                  <a:lnTo>
                    <a:pt x="2707038" y="3460419"/>
                  </a:lnTo>
                  <a:lnTo>
                    <a:pt x="2676766" y="3493726"/>
                  </a:lnTo>
                  <a:lnTo>
                    <a:pt x="2643458" y="3523998"/>
                  </a:lnTo>
                  <a:lnTo>
                    <a:pt x="2607351" y="3550999"/>
                  </a:lnTo>
                  <a:lnTo>
                    <a:pt x="2568679" y="3574493"/>
                  </a:lnTo>
                  <a:lnTo>
                    <a:pt x="2527679" y="3594243"/>
                  </a:lnTo>
                  <a:lnTo>
                    <a:pt x="2484587" y="3610015"/>
                  </a:lnTo>
                  <a:lnTo>
                    <a:pt x="2439637" y="3621573"/>
                  </a:lnTo>
                  <a:lnTo>
                    <a:pt x="2393067" y="3628680"/>
                  </a:lnTo>
                  <a:lnTo>
                    <a:pt x="2345111" y="3631102"/>
                  </a:lnTo>
                  <a:lnTo>
                    <a:pt x="469034" y="3631102"/>
                  </a:lnTo>
                  <a:lnTo>
                    <a:pt x="421078" y="3628680"/>
                  </a:lnTo>
                  <a:lnTo>
                    <a:pt x="374507" y="3621573"/>
                  </a:lnTo>
                  <a:lnTo>
                    <a:pt x="329557" y="3610015"/>
                  </a:lnTo>
                  <a:lnTo>
                    <a:pt x="286465" y="3594243"/>
                  </a:lnTo>
                  <a:lnTo>
                    <a:pt x="245464" y="3574493"/>
                  </a:lnTo>
                  <a:lnTo>
                    <a:pt x="206792" y="3550999"/>
                  </a:lnTo>
                  <a:lnTo>
                    <a:pt x="170685" y="3523998"/>
                  </a:lnTo>
                  <a:lnTo>
                    <a:pt x="137377" y="3493726"/>
                  </a:lnTo>
                  <a:lnTo>
                    <a:pt x="107104" y="3460419"/>
                  </a:lnTo>
                  <a:lnTo>
                    <a:pt x="80103" y="3424311"/>
                  </a:lnTo>
                  <a:lnTo>
                    <a:pt x="56609" y="3385640"/>
                  </a:lnTo>
                  <a:lnTo>
                    <a:pt x="36859" y="3344640"/>
                  </a:lnTo>
                  <a:lnTo>
                    <a:pt x="21086" y="3301547"/>
                  </a:lnTo>
                  <a:lnTo>
                    <a:pt x="9529" y="3256598"/>
                  </a:lnTo>
                  <a:lnTo>
                    <a:pt x="2421" y="3210027"/>
                  </a:lnTo>
                  <a:lnTo>
                    <a:pt x="0" y="3162071"/>
                  </a:lnTo>
                  <a:lnTo>
                    <a:pt x="0" y="469034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" name="object 4"/>
            <p:cNvSpPr/>
            <p:nvPr/>
          </p:nvSpPr>
          <p:spPr>
            <a:xfrm>
              <a:off x="3547122" y="1566712"/>
              <a:ext cx="332155" cy="3482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5" name="object 5"/>
            <p:cNvSpPr/>
            <p:nvPr/>
          </p:nvSpPr>
          <p:spPr>
            <a:xfrm>
              <a:off x="2481237" y="2020760"/>
              <a:ext cx="2585720" cy="1395095"/>
            </a:xfrm>
            <a:custGeom>
              <a:avLst/>
              <a:gdLst/>
              <a:ahLst/>
              <a:cxnLst/>
              <a:rect l="l" t="t" r="r" b="b"/>
              <a:pathLst>
                <a:path w="2585720" h="1395095">
                  <a:moveTo>
                    <a:pt x="0" y="136919"/>
                  </a:moveTo>
                  <a:lnTo>
                    <a:pt x="6980" y="93642"/>
                  </a:lnTo>
                  <a:lnTo>
                    <a:pt x="26417" y="56056"/>
                  </a:lnTo>
                  <a:lnTo>
                    <a:pt x="56056" y="26417"/>
                  </a:lnTo>
                  <a:lnTo>
                    <a:pt x="93642" y="6980"/>
                  </a:lnTo>
                  <a:lnTo>
                    <a:pt x="136919" y="0"/>
                  </a:lnTo>
                  <a:lnTo>
                    <a:pt x="2448171" y="0"/>
                  </a:lnTo>
                  <a:lnTo>
                    <a:pt x="2491449" y="6980"/>
                  </a:lnTo>
                  <a:lnTo>
                    <a:pt x="2529035" y="26417"/>
                  </a:lnTo>
                  <a:lnTo>
                    <a:pt x="2558674" y="56056"/>
                  </a:lnTo>
                  <a:lnTo>
                    <a:pt x="2578111" y="93642"/>
                  </a:lnTo>
                  <a:lnTo>
                    <a:pt x="2585091" y="136919"/>
                  </a:lnTo>
                  <a:lnTo>
                    <a:pt x="2585091" y="1257640"/>
                  </a:lnTo>
                  <a:lnTo>
                    <a:pt x="2578111" y="1300918"/>
                  </a:lnTo>
                  <a:lnTo>
                    <a:pt x="2558674" y="1338504"/>
                  </a:lnTo>
                  <a:lnTo>
                    <a:pt x="2529035" y="1368143"/>
                  </a:lnTo>
                  <a:lnTo>
                    <a:pt x="2491449" y="1387580"/>
                  </a:lnTo>
                  <a:lnTo>
                    <a:pt x="2448171" y="1394560"/>
                  </a:lnTo>
                  <a:lnTo>
                    <a:pt x="136919" y="1394560"/>
                  </a:lnTo>
                  <a:lnTo>
                    <a:pt x="93642" y="1387580"/>
                  </a:lnTo>
                  <a:lnTo>
                    <a:pt x="56056" y="1368143"/>
                  </a:lnTo>
                  <a:lnTo>
                    <a:pt x="26417" y="1338504"/>
                  </a:lnTo>
                  <a:lnTo>
                    <a:pt x="6980" y="1300918"/>
                  </a:lnTo>
                  <a:lnTo>
                    <a:pt x="0" y="1257640"/>
                  </a:lnTo>
                  <a:lnTo>
                    <a:pt x="0" y="136919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6" name="object 6"/>
            <p:cNvSpPr/>
            <p:nvPr/>
          </p:nvSpPr>
          <p:spPr>
            <a:xfrm>
              <a:off x="3912565" y="2100541"/>
              <a:ext cx="289657" cy="34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3982846" y="2244267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4052163" y="2363723"/>
              <a:ext cx="694296" cy="694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2748114" y="2100541"/>
              <a:ext cx="289648" cy="3438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8396" y="2244267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887700" y="2363723"/>
              <a:ext cx="694297" cy="694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81237" y="3504095"/>
              <a:ext cx="2585720" cy="1369060"/>
            </a:xfrm>
            <a:custGeom>
              <a:avLst/>
              <a:gdLst/>
              <a:ahLst/>
              <a:cxnLst/>
              <a:rect l="l" t="t" r="r" b="b"/>
              <a:pathLst>
                <a:path w="2585720" h="1369060">
                  <a:moveTo>
                    <a:pt x="0" y="134411"/>
                  </a:moveTo>
                  <a:lnTo>
                    <a:pt x="6852" y="91926"/>
                  </a:lnTo>
                  <a:lnTo>
                    <a:pt x="25933" y="55029"/>
                  </a:lnTo>
                  <a:lnTo>
                    <a:pt x="55029" y="25933"/>
                  </a:lnTo>
                  <a:lnTo>
                    <a:pt x="91926" y="6852"/>
                  </a:lnTo>
                  <a:lnTo>
                    <a:pt x="134411" y="0"/>
                  </a:lnTo>
                  <a:lnTo>
                    <a:pt x="2450681" y="0"/>
                  </a:lnTo>
                  <a:lnTo>
                    <a:pt x="2493168" y="6852"/>
                  </a:lnTo>
                  <a:lnTo>
                    <a:pt x="2530065" y="25933"/>
                  </a:lnTo>
                  <a:lnTo>
                    <a:pt x="2559160" y="55029"/>
                  </a:lnTo>
                  <a:lnTo>
                    <a:pt x="2578239" y="91926"/>
                  </a:lnTo>
                  <a:lnTo>
                    <a:pt x="2585091" y="134411"/>
                  </a:lnTo>
                  <a:lnTo>
                    <a:pt x="2585091" y="1234630"/>
                  </a:lnTo>
                  <a:lnTo>
                    <a:pt x="2578239" y="1277113"/>
                  </a:lnTo>
                  <a:lnTo>
                    <a:pt x="2559160" y="1314010"/>
                  </a:lnTo>
                  <a:lnTo>
                    <a:pt x="2530065" y="1343106"/>
                  </a:lnTo>
                  <a:lnTo>
                    <a:pt x="2493168" y="1362188"/>
                  </a:lnTo>
                  <a:lnTo>
                    <a:pt x="2450681" y="1369040"/>
                  </a:lnTo>
                  <a:lnTo>
                    <a:pt x="134411" y="1369040"/>
                  </a:lnTo>
                  <a:lnTo>
                    <a:pt x="91926" y="1362188"/>
                  </a:lnTo>
                  <a:lnTo>
                    <a:pt x="55029" y="1343106"/>
                  </a:lnTo>
                  <a:lnTo>
                    <a:pt x="25933" y="1314010"/>
                  </a:lnTo>
                  <a:lnTo>
                    <a:pt x="6852" y="1277113"/>
                  </a:lnTo>
                  <a:lnTo>
                    <a:pt x="0" y="1234630"/>
                  </a:lnTo>
                  <a:lnTo>
                    <a:pt x="0" y="134411"/>
                  </a:lnTo>
                  <a:close/>
                </a:path>
              </a:pathLst>
            </a:custGeom>
            <a:ln w="19050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6364" y="3550589"/>
              <a:ext cx="289657" cy="3438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06646" y="3694315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075963" y="3813784"/>
              <a:ext cx="694296" cy="6942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18396" y="3548113"/>
              <a:ext cx="289648" cy="3438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888678" y="3691839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57982" y="3811301"/>
              <a:ext cx="694297" cy="6942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616617" y="1065834"/>
              <a:ext cx="181610" cy="509270"/>
            </a:xfrm>
            <a:custGeom>
              <a:avLst/>
              <a:gdLst/>
              <a:ahLst/>
              <a:cxnLst/>
              <a:rect l="l" t="t" r="r" b="b"/>
              <a:pathLst>
                <a:path w="181610" h="509269">
                  <a:moveTo>
                    <a:pt x="76200" y="75907"/>
                  </a:moveTo>
                  <a:lnTo>
                    <a:pt x="37515" y="0"/>
                  </a:lnTo>
                  <a:lnTo>
                    <a:pt x="0" y="76504"/>
                  </a:lnTo>
                  <a:lnTo>
                    <a:pt x="25400" y="76301"/>
                  </a:lnTo>
                  <a:lnTo>
                    <a:pt x="28702" y="500976"/>
                  </a:lnTo>
                  <a:lnTo>
                    <a:pt x="54102" y="500773"/>
                  </a:lnTo>
                  <a:lnTo>
                    <a:pt x="50800" y="76111"/>
                  </a:lnTo>
                  <a:lnTo>
                    <a:pt x="76200" y="75907"/>
                  </a:lnTo>
                  <a:close/>
                </a:path>
                <a:path w="181610" h="509269">
                  <a:moveTo>
                    <a:pt x="181381" y="432269"/>
                  </a:moveTo>
                  <a:lnTo>
                    <a:pt x="155994" y="432460"/>
                  </a:lnTo>
                  <a:lnTo>
                    <a:pt x="152692" y="7785"/>
                  </a:lnTo>
                  <a:lnTo>
                    <a:pt x="127292" y="7988"/>
                  </a:lnTo>
                  <a:lnTo>
                    <a:pt x="130594" y="432663"/>
                  </a:lnTo>
                  <a:lnTo>
                    <a:pt x="105194" y="432854"/>
                  </a:lnTo>
                  <a:lnTo>
                    <a:pt x="143878" y="508762"/>
                  </a:lnTo>
                  <a:lnTo>
                    <a:pt x="181381" y="432269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500551" y="701791"/>
              <a:ext cx="386991" cy="3869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6299" y="3279559"/>
              <a:ext cx="543745" cy="5638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522806" y="2428455"/>
              <a:ext cx="543745" cy="5638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0076" y="882586"/>
              <a:ext cx="2230755" cy="2397125"/>
            </a:xfrm>
            <a:custGeom>
              <a:avLst/>
              <a:gdLst/>
              <a:ahLst/>
              <a:cxnLst/>
              <a:rect l="l" t="t" r="r" b="b"/>
              <a:pathLst>
                <a:path w="2230754" h="2397125">
                  <a:moveTo>
                    <a:pt x="2230475" y="0"/>
                  </a:moveTo>
                  <a:lnTo>
                    <a:pt x="31089" y="0"/>
                  </a:lnTo>
                  <a:lnTo>
                    <a:pt x="25400" y="5689"/>
                  </a:lnTo>
                  <a:lnTo>
                    <a:pt x="25400" y="2320772"/>
                  </a:lnTo>
                  <a:lnTo>
                    <a:pt x="0" y="2320772"/>
                  </a:lnTo>
                  <a:lnTo>
                    <a:pt x="38100" y="2396972"/>
                  </a:lnTo>
                  <a:lnTo>
                    <a:pt x="76200" y="2320772"/>
                  </a:lnTo>
                  <a:lnTo>
                    <a:pt x="50800" y="2320772"/>
                  </a:lnTo>
                  <a:lnTo>
                    <a:pt x="50800" y="25400"/>
                  </a:lnTo>
                  <a:lnTo>
                    <a:pt x="2230475" y="25400"/>
                  </a:lnTo>
                  <a:lnTo>
                    <a:pt x="2230475" y="0"/>
                  </a:lnTo>
                  <a:close/>
                </a:path>
              </a:pathLst>
            </a:custGeom>
            <a:solidFill>
              <a:srgbClr val="474746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040813" y="2672727"/>
              <a:ext cx="746760" cy="76200"/>
            </a:xfrm>
            <a:custGeom>
              <a:avLst/>
              <a:gdLst/>
              <a:ahLst/>
              <a:cxnLst/>
              <a:rect l="l" t="t" r="r" b="b"/>
              <a:pathLst>
                <a:path w="746760" h="76200">
                  <a:moveTo>
                    <a:pt x="670331" y="0"/>
                  </a:moveTo>
                  <a:lnTo>
                    <a:pt x="670306" y="25400"/>
                  </a:lnTo>
                  <a:lnTo>
                    <a:pt x="12" y="24968"/>
                  </a:lnTo>
                  <a:lnTo>
                    <a:pt x="0" y="50368"/>
                  </a:lnTo>
                  <a:lnTo>
                    <a:pt x="670293" y="50800"/>
                  </a:lnTo>
                  <a:lnTo>
                    <a:pt x="670280" y="76200"/>
                  </a:lnTo>
                  <a:lnTo>
                    <a:pt x="746506" y="38150"/>
                  </a:lnTo>
                  <a:lnTo>
                    <a:pt x="670331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5476" y="3843439"/>
              <a:ext cx="1574165" cy="653415"/>
            </a:xfrm>
            <a:custGeom>
              <a:avLst/>
              <a:gdLst/>
              <a:ahLst/>
              <a:cxnLst/>
              <a:rect l="l" t="t" r="r" b="b"/>
              <a:pathLst>
                <a:path w="1574164" h="653414">
                  <a:moveTo>
                    <a:pt x="25400" y="0"/>
                  </a:moveTo>
                  <a:lnTo>
                    <a:pt x="0" y="0"/>
                  </a:lnTo>
                  <a:lnTo>
                    <a:pt x="0" y="621875"/>
                  </a:lnTo>
                  <a:lnTo>
                    <a:pt x="5689" y="627561"/>
                  </a:lnTo>
                  <a:lnTo>
                    <a:pt x="1497495" y="627561"/>
                  </a:lnTo>
                  <a:lnTo>
                    <a:pt x="1497495" y="652961"/>
                  </a:lnTo>
                  <a:lnTo>
                    <a:pt x="1573695" y="614861"/>
                  </a:lnTo>
                  <a:lnTo>
                    <a:pt x="1497495" y="576761"/>
                  </a:lnTo>
                  <a:lnTo>
                    <a:pt x="1497495" y="602161"/>
                  </a:lnTo>
                  <a:lnTo>
                    <a:pt x="25400" y="602161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756587" y="2992335"/>
              <a:ext cx="1132205" cy="1177290"/>
            </a:xfrm>
            <a:custGeom>
              <a:avLst/>
              <a:gdLst/>
              <a:ahLst/>
              <a:cxnLst/>
              <a:rect l="l" t="t" r="r" b="b"/>
              <a:pathLst>
                <a:path w="1132205" h="1177289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1171147"/>
                  </a:lnTo>
                  <a:lnTo>
                    <a:pt x="31076" y="1176832"/>
                  </a:lnTo>
                  <a:lnTo>
                    <a:pt x="1132090" y="1176832"/>
                  </a:lnTo>
                  <a:lnTo>
                    <a:pt x="1132090" y="1151432"/>
                  </a:lnTo>
                  <a:lnTo>
                    <a:pt x="50800" y="1151432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D557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578361" y="1418235"/>
            <a:ext cx="1913889" cy="3656965"/>
            <a:chOff x="5578360" y="1418234"/>
            <a:chExt cx="1913889" cy="3656965"/>
          </a:xfrm>
        </p:grpSpPr>
        <p:sp>
          <p:nvSpPr>
            <p:cNvPr id="28" name="object 28"/>
            <p:cNvSpPr/>
            <p:nvPr/>
          </p:nvSpPr>
          <p:spPr>
            <a:xfrm>
              <a:off x="5591060" y="1430934"/>
              <a:ext cx="1888489" cy="3631565"/>
            </a:xfrm>
            <a:custGeom>
              <a:avLst/>
              <a:gdLst/>
              <a:ahLst/>
              <a:cxnLst/>
              <a:rect l="l" t="t" r="r" b="b"/>
              <a:pathLst>
                <a:path w="1888490" h="3631565">
                  <a:moveTo>
                    <a:pt x="0" y="314720"/>
                  </a:moveTo>
                  <a:lnTo>
                    <a:pt x="3412" y="268213"/>
                  </a:lnTo>
                  <a:lnTo>
                    <a:pt x="13324" y="223824"/>
                  </a:lnTo>
                  <a:lnTo>
                    <a:pt x="29250" y="182042"/>
                  </a:lnTo>
                  <a:lnTo>
                    <a:pt x="50703" y="143351"/>
                  </a:lnTo>
                  <a:lnTo>
                    <a:pt x="77195" y="108240"/>
                  </a:lnTo>
                  <a:lnTo>
                    <a:pt x="108240" y="77195"/>
                  </a:lnTo>
                  <a:lnTo>
                    <a:pt x="143351" y="50703"/>
                  </a:lnTo>
                  <a:lnTo>
                    <a:pt x="182042" y="29250"/>
                  </a:lnTo>
                  <a:lnTo>
                    <a:pt x="223824" y="13324"/>
                  </a:lnTo>
                  <a:lnTo>
                    <a:pt x="268213" y="3412"/>
                  </a:lnTo>
                  <a:lnTo>
                    <a:pt x="314720" y="0"/>
                  </a:lnTo>
                  <a:lnTo>
                    <a:pt x="1573570" y="0"/>
                  </a:lnTo>
                  <a:lnTo>
                    <a:pt x="1620079" y="3412"/>
                  </a:lnTo>
                  <a:lnTo>
                    <a:pt x="1664468" y="13324"/>
                  </a:lnTo>
                  <a:lnTo>
                    <a:pt x="1706251" y="29250"/>
                  </a:lnTo>
                  <a:lnTo>
                    <a:pt x="1744941" y="50703"/>
                  </a:lnTo>
                  <a:lnTo>
                    <a:pt x="1780052" y="77195"/>
                  </a:lnTo>
                  <a:lnTo>
                    <a:pt x="1811097" y="108240"/>
                  </a:lnTo>
                  <a:lnTo>
                    <a:pt x="1837588" y="143351"/>
                  </a:lnTo>
                  <a:lnTo>
                    <a:pt x="1859040" y="182042"/>
                  </a:lnTo>
                  <a:lnTo>
                    <a:pt x="1874966" y="223824"/>
                  </a:lnTo>
                  <a:lnTo>
                    <a:pt x="1884878" y="268213"/>
                  </a:lnTo>
                  <a:lnTo>
                    <a:pt x="1888291" y="314720"/>
                  </a:lnTo>
                  <a:lnTo>
                    <a:pt x="1888291" y="3316381"/>
                  </a:lnTo>
                  <a:lnTo>
                    <a:pt x="1884878" y="3362890"/>
                  </a:lnTo>
                  <a:lnTo>
                    <a:pt x="1874966" y="3407279"/>
                  </a:lnTo>
                  <a:lnTo>
                    <a:pt x="1859040" y="3449062"/>
                  </a:lnTo>
                  <a:lnTo>
                    <a:pt x="1837588" y="3487752"/>
                  </a:lnTo>
                  <a:lnTo>
                    <a:pt x="1811097" y="3522863"/>
                  </a:lnTo>
                  <a:lnTo>
                    <a:pt x="1780052" y="3553908"/>
                  </a:lnTo>
                  <a:lnTo>
                    <a:pt x="1744941" y="3580399"/>
                  </a:lnTo>
                  <a:lnTo>
                    <a:pt x="1706251" y="3601851"/>
                  </a:lnTo>
                  <a:lnTo>
                    <a:pt x="1664468" y="3617777"/>
                  </a:lnTo>
                  <a:lnTo>
                    <a:pt x="1620079" y="3627689"/>
                  </a:lnTo>
                  <a:lnTo>
                    <a:pt x="1573570" y="3631102"/>
                  </a:lnTo>
                  <a:lnTo>
                    <a:pt x="314720" y="3631102"/>
                  </a:lnTo>
                  <a:lnTo>
                    <a:pt x="268213" y="3627689"/>
                  </a:lnTo>
                  <a:lnTo>
                    <a:pt x="223824" y="3617777"/>
                  </a:lnTo>
                  <a:lnTo>
                    <a:pt x="182042" y="3601851"/>
                  </a:lnTo>
                  <a:lnTo>
                    <a:pt x="143351" y="3580399"/>
                  </a:lnTo>
                  <a:lnTo>
                    <a:pt x="108240" y="3553908"/>
                  </a:lnTo>
                  <a:lnTo>
                    <a:pt x="77195" y="3522863"/>
                  </a:lnTo>
                  <a:lnTo>
                    <a:pt x="50703" y="3487752"/>
                  </a:lnTo>
                  <a:lnTo>
                    <a:pt x="29250" y="3449062"/>
                  </a:lnTo>
                  <a:lnTo>
                    <a:pt x="13324" y="3407279"/>
                  </a:lnTo>
                  <a:lnTo>
                    <a:pt x="3412" y="3362890"/>
                  </a:lnTo>
                  <a:lnTo>
                    <a:pt x="0" y="3316381"/>
                  </a:lnTo>
                  <a:lnTo>
                    <a:pt x="0" y="314720"/>
                  </a:lnTo>
                  <a:close/>
                </a:path>
              </a:pathLst>
            </a:custGeom>
            <a:ln w="25400">
              <a:solidFill>
                <a:srgbClr val="FF960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154496" y="2100541"/>
              <a:ext cx="289657" cy="3438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224790" y="2244267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294094" y="2363723"/>
              <a:ext cx="694296" cy="694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154496" y="3500818"/>
              <a:ext cx="289657" cy="3438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224790" y="3644544"/>
              <a:ext cx="744220" cy="929640"/>
            </a:xfrm>
            <a:custGeom>
              <a:avLst/>
              <a:gdLst/>
              <a:ahLst/>
              <a:cxnLst/>
              <a:rect l="l" t="t" r="r" b="b"/>
              <a:pathLst>
                <a:path w="744220" h="929639">
                  <a:moveTo>
                    <a:pt x="0" y="124021"/>
                  </a:moveTo>
                  <a:lnTo>
                    <a:pt x="9746" y="75746"/>
                  </a:lnTo>
                  <a:lnTo>
                    <a:pt x="36324" y="36324"/>
                  </a:lnTo>
                  <a:lnTo>
                    <a:pt x="75746" y="9746"/>
                  </a:lnTo>
                  <a:lnTo>
                    <a:pt x="124021" y="0"/>
                  </a:lnTo>
                  <a:lnTo>
                    <a:pt x="620092" y="0"/>
                  </a:lnTo>
                  <a:lnTo>
                    <a:pt x="668366" y="9746"/>
                  </a:lnTo>
                  <a:lnTo>
                    <a:pt x="707788" y="36324"/>
                  </a:lnTo>
                  <a:lnTo>
                    <a:pt x="734367" y="75746"/>
                  </a:lnTo>
                  <a:lnTo>
                    <a:pt x="744113" y="124021"/>
                  </a:lnTo>
                  <a:lnTo>
                    <a:pt x="744113" y="805236"/>
                  </a:lnTo>
                  <a:lnTo>
                    <a:pt x="734367" y="853511"/>
                  </a:lnTo>
                  <a:lnTo>
                    <a:pt x="707788" y="892932"/>
                  </a:lnTo>
                  <a:lnTo>
                    <a:pt x="668366" y="919511"/>
                  </a:lnTo>
                  <a:lnTo>
                    <a:pt x="620092" y="929257"/>
                  </a:lnTo>
                  <a:lnTo>
                    <a:pt x="124021" y="929257"/>
                  </a:lnTo>
                  <a:lnTo>
                    <a:pt x="75746" y="919511"/>
                  </a:lnTo>
                  <a:lnTo>
                    <a:pt x="36324" y="892932"/>
                  </a:lnTo>
                  <a:lnTo>
                    <a:pt x="9746" y="853511"/>
                  </a:lnTo>
                  <a:lnTo>
                    <a:pt x="0" y="805236"/>
                  </a:lnTo>
                  <a:lnTo>
                    <a:pt x="0" y="124021"/>
                  </a:lnTo>
                  <a:close/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294094" y="3764003"/>
              <a:ext cx="694296" cy="6942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35" name="object 35"/>
          <p:cNvSpPr/>
          <p:nvPr/>
        </p:nvSpPr>
        <p:spPr>
          <a:xfrm>
            <a:off x="6474422" y="883146"/>
            <a:ext cx="332259" cy="342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6" name="object 36"/>
          <p:cNvSpPr txBox="1"/>
          <p:nvPr/>
        </p:nvSpPr>
        <p:spPr>
          <a:xfrm>
            <a:off x="6346799" y="1261630"/>
            <a:ext cx="5372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20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7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ECR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27755" y="4704659"/>
            <a:ext cx="991869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Model Training </a:t>
            </a:r>
            <a:r>
              <a:rPr sz="700" dirty="0">
                <a:solidFill>
                  <a:srgbClr val="474746"/>
                </a:solidFill>
                <a:latin typeface="Arial"/>
                <a:cs typeface="Arial"/>
              </a:rPr>
              <a:t>(on</a:t>
            </a:r>
            <a:r>
              <a:rPr sz="7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474746"/>
                </a:solidFill>
                <a:latin typeface="Arial"/>
                <a:cs typeface="Arial"/>
              </a:rPr>
              <a:t>EC2)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40595" y="3874010"/>
            <a:ext cx="107722" cy="56197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700" spc="5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700" spc="-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52016" y="3091900"/>
            <a:ext cx="107722" cy="63055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700" spc="20" dirty="0">
                <a:solidFill>
                  <a:srgbClr val="33D557"/>
                </a:solidFill>
                <a:latin typeface="Trebuchet MS"/>
                <a:cs typeface="Trebuchet MS"/>
              </a:rPr>
              <a:t>Model</a:t>
            </a:r>
            <a:r>
              <a:rPr sz="700" spc="-70" dirty="0">
                <a:solidFill>
                  <a:srgbClr val="33D557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33D557"/>
                </a:solidFill>
                <a:latin typeface="Trebuchet MS"/>
                <a:cs typeface="Trebuchet MS"/>
              </a:rPr>
              <a:t>artifacts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13965" y="4491322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57244" y="4504378"/>
            <a:ext cx="4394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Helper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66441" y="3037065"/>
            <a:ext cx="1646555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  <a:tabLst>
                <a:tab pos="1207105" algn="l"/>
              </a:tabLst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	</a:t>
            </a: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Helper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endParaRPr sz="600">
              <a:latin typeface="Trebuchet MS"/>
              <a:cs typeface="Trebuchet MS"/>
            </a:endParaRPr>
          </a:p>
          <a:p>
            <a:pPr marL="17144" algn="ctr"/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Model Hosting (on EC2)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48110" y="1984620"/>
            <a:ext cx="107722" cy="57213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700" spc="10" dirty="0">
                <a:solidFill>
                  <a:srgbClr val="474746"/>
                </a:solidFill>
                <a:latin typeface="Trebuchet MS"/>
                <a:cs typeface="Trebuchet MS"/>
              </a:rPr>
              <a:t>Ground</a:t>
            </a:r>
            <a:r>
              <a:rPr sz="700" spc="-7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474746"/>
                </a:solidFill>
                <a:latin typeface="Trebuchet MS"/>
                <a:cs typeface="Trebuchet MS"/>
              </a:rPr>
              <a:t>Truth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415528" y="55306"/>
            <a:ext cx="3608070" cy="709810"/>
          </a:xfrm>
          <a:prstGeom prst="rect">
            <a:avLst/>
          </a:prstGeom>
        </p:spPr>
        <p:txBody>
          <a:bodyPr vert="horz" wrap="square" lIns="0" tIns="240665" rIns="0" bIns="0" rtlCol="0" anchor="ctr">
            <a:spAutoFit/>
          </a:bodyPr>
          <a:lstStyle/>
          <a:p>
            <a:pPr marL="12700">
              <a:spcBef>
                <a:spcPts val="1895"/>
              </a:spcBef>
            </a:pPr>
            <a:r>
              <a:rPr dirty="0"/>
              <a:t>Behind the</a:t>
            </a:r>
            <a:r>
              <a:rPr spc="-25" dirty="0"/>
              <a:t> </a:t>
            </a:r>
            <a:r>
              <a:rPr dirty="0"/>
              <a:t>scenes</a:t>
            </a:r>
          </a:p>
          <a:p>
            <a:pPr marR="5080" algn="r">
              <a:spcBef>
                <a:spcPts val="384"/>
              </a:spcBef>
            </a:pPr>
            <a:r>
              <a:rPr sz="600" spc="-10" dirty="0">
                <a:latin typeface="Trebuchet MS"/>
                <a:cs typeface="Trebuchet MS"/>
              </a:rPr>
              <a:t>Client</a:t>
            </a:r>
            <a:r>
              <a:rPr sz="600" spc="-70" dirty="0">
                <a:latin typeface="Trebuchet MS"/>
                <a:cs typeface="Trebuchet MS"/>
              </a:rPr>
              <a:t> </a:t>
            </a:r>
            <a:r>
              <a:rPr sz="600" spc="-5" dirty="0">
                <a:latin typeface="Trebuchet MS"/>
                <a:cs typeface="Trebuchet MS"/>
              </a:rPr>
              <a:t>application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33973" y="3052966"/>
            <a:ext cx="53149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371527" y="4442722"/>
            <a:ext cx="49466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r>
              <a:rPr sz="6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code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33739" y="1211860"/>
            <a:ext cx="67564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5" dirty="0">
                <a:solidFill>
                  <a:srgbClr val="474746"/>
                </a:solidFill>
                <a:latin typeface="Trebuchet MS"/>
                <a:cs typeface="Trebuchet MS"/>
              </a:rPr>
              <a:t>response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08209" y="1677035"/>
            <a:ext cx="6807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</a:t>
            </a:r>
            <a:r>
              <a:rPr sz="600"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474746"/>
                </a:solidFill>
                <a:latin typeface="Trebuchet MS"/>
                <a:cs typeface="Trebuchet MS"/>
              </a:rPr>
              <a:t>Endpoint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74618" y="1199324"/>
            <a:ext cx="156464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9">
              <a:spcBef>
                <a:spcPts val="100"/>
              </a:spcBef>
            </a:pPr>
            <a:r>
              <a:rPr sz="600" spc="-5" dirty="0">
                <a:solidFill>
                  <a:srgbClr val="474746"/>
                </a:solidFill>
                <a:latin typeface="Trebuchet MS"/>
                <a:cs typeface="Trebuchet MS"/>
              </a:rPr>
              <a:t>Inference </a:t>
            </a:r>
            <a:r>
              <a:rPr sz="600" dirty="0">
                <a:solidFill>
                  <a:srgbClr val="474746"/>
                </a:solidFill>
                <a:latin typeface="Trebuchet MS"/>
                <a:cs typeface="Trebuchet MS"/>
              </a:rPr>
              <a:t>request </a:t>
            </a:r>
            <a:r>
              <a:rPr sz="1050" spc="30" baseline="-31746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1050" spc="-157" baseline="-31746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050" spc="22" baseline="-31746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1050" baseline="-31746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17873" y="890474"/>
            <a:ext cx="328397" cy="3283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9855425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21347"/>
            <a:ext cx="6594475" cy="737381"/>
          </a:xfrm>
          <a:prstGeom prst="rect">
            <a:avLst/>
          </a:prstGeom>
        </p:spPr>
        <p:txBody>
          <a:bodyPr vert="horz" wrap="square" lIns="0" tIns="85090" rIns="0" bIns="0" rtlCol="0" anchor="ctr">
            <a:spAutoFit/>
          </a:bodyPr>
          <a:lstStyle/>
          <a:p>
            <a:pPr marL="12700">
              <a:spcBef>
                <a:spcPts val="670"/>
              </a:spcBef>
            </a:pPr>
            <a:r>
              <a:rPr dirty="0"/>
              <a:t>Customer </a:t>
            </a:r>
            <a:r>
              <a:rPr spc="-5" dirty="0"/>
              <a:t>Example:</a:t>
            </a:r>
            <a:r>
              <a:rPr spc="-10" dirty="0"/>
              <a:t> </a:t>
            </a:r>
            <a:r>
              <a:rPr spc="-5" dirty="0"/>
              <a:t>Intuit</a:t>
            </a:r>
          </a:p>
          <a:p>
            <a:pPr marL="22859">
              <a:spcBef>
                <a:spcPts val="370"/>
              </a:spcBef>
            </a:pPr>
            <a:r>
              <a:rPr sz="1800" spc="-5" dirty="0">
                <a:latin typeface="Arial"/>
                <a:cs typeface="Arial"/>
              </a:rPr>
              <a:t>Near real-time fraud detection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25" dirty="0">
                <a:latin typeface="Arial"/>
                <a:cs typeface="Arial"/>
              </a:rPr>
              <a:t>AWS </a:t>
            </a:r>
            <a:r>
              <a:rPr sz="1800" spc="-5" dirty="0">
                <a:latin typeface="Arial"/>
                <a:cs typeface="Arial"/>
              </a:rPr>
              <a:t>using Amazon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SageMaker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3230" y="2706377"/>
            <a:ext cx="640727" cy="308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5856898" y="3000768"/>
            <a:ext cx="2360930" cy="470642"/>
          </a:xfrm>
          <a:prstGeom prst="rect">
            <a:avLst/>
          </a:prstGeom>
          <a:solidFill>
            <a:srgbClr val="FDD645"/>
          </a:solidFill>
        </p:spPr>
        <p:txBody>
          <a:bodyPr vert="horz" wrap="square" lIns="0" tIns="8890" rIns="0" bIns="0" rtlCol="0">
            <a:spAutoFit/>
          </a:bodyPr>
          <a:lstStyle/>
          <a:p>
            <a:pPr algn="ctr">
              <a:spcBef>
                <a:spcPts val="7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Model</a:t>
            </a:r>
            <a:r>
              <a:rPr sz="18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Hosting</a:t>
            </a:r>
            <a:endParaRPr sz="1800">
              <a:latin typeface="Arial"/>
              <a:cs typeface="Arial"/>
            </a:endParaRPr>
          </a:p>
          <a:p>
            <a:pPr algn="ctr">
              <a:spcBef>
                <a:spcPts val="5"/>
              </a:spcBef>
            </a:pPr>
            <a:r>
              <a:rPr sz="1200" spc="-5" dirty="0">
                <a:solidFill>
                  <a:srgbClr val="474746"/>
                </a:solidFill>
                <a:latin typeface="Arial"/>
                <a:cs typeface="Arial"/>
              </a:rPr>
              <a:t>(SageMaker)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3012" y="2238896"/>
            <a:ext cx="951865" cy="387985"/>
            <a:chOff x="463011" y="2238895"/>
            <a:chExt cx="951865" cy="387985"/>
          </a:xfrm>
        </p:grpSpPr>
        <p:sp>
          <p:nvSpPr>
            <p:cNvPr id="6" name="object 6"/>
            <p:cNvSpPr/>
            <p:nvPr/>
          </p:nvSpPr>
          <p:spPr>
            <a:xfrm>
              <a:off x="463011" y="2238895"/>
              <a:ext cx="902969" cy="387985"/>
            </a:xfrm>
            <a:custGeom>
              <a:avLst/>
              <a:gdLst/>
              <a:ahLst/>
              <a:cxnLst/>
              <a:rect l="l" t="t" r="r" b="b"/>
              <a:pathLst>
                <a:path w="902969" h="387985">
                  <a:moveTo>
                    <a:pt x="902860" y="0"/>
                  </a:moveTo>
                  <a:lnTo>
                    <a:pt x="48491" y="0"/>
                  </a:lnTo>
                  <a:lnTo>
                    <a:pt x="29616" y="15242"/>
                  </a:lnTo>
                  <a:lnTo>
                    <a:pt x="14202" y="56811"/>
                  </a:lnTo>
                  <a:lnTo>
                    <a:pt x="3810" y="118466"/>
                  </a:lnTo>
                  <a:lnTo>
                    <a:pt x="0" y="193967"/>
                  </a:lnTo>
                  <a:lnTo>
                    <a:pt x="3810" y="269465"/>
                  </a:lnTo>
                  <a:lnTo>
                    <a:pt x="14202" y="331115"/>
                  </a:lnTo>
                  <a:lnTo>
                    <a:pt x="29616" y="372680"/>
                  </a:lnTo>
                  <a:lnTo>
                    <a:pt x="48491" y="387921"/>
                  </a:lnTo>
                  <a:lnTo>
                    <a:pt x="902860" y="387934"/>
                  </a:lnTo>
                  <a:lnTo>
                    <a:pt x="883982" y="372691"/>
                  </a:lnTo>
                  <a:lnTo>
                    <a:pt x="868566" y="331122"/>
                  </a:lnTo>
                  <a:lnTo>
                    <a:pt x="858171" y="269467"/>
                  </a:lnTo>
                  <a:lnTo>
                    <a:pt x="854359" y="193967"/>
                  </a:lnTo>
                  <a:lnTo>
                    <a:pt x="858171" y="118466"/>
                  </a:lnTo>
                  <a:lnTo>
                    <a:pt x="868566" y="56811"/>
                  </a:lnTo>
                  <a:lnTo>
                    <a:pt x="883982" y="15242"/>
                  </a:lnTo>
                  <a:lnTo>
                    <a:pt x="902860" y="0"/>
                  </a:lnTo>
                  <a:close/>
                </a:path>
              </a:pathLst>
            </a:custGeom>
            <a:solidFill>
              <a:srgbClr val="4D4D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7" name="object 7"/>
            <p:cNvSpPr/>
            <p:nvPr/>
          </p:nvSpPr>
          <p:spPr>
            <a:xfrm>
              <a:off x="1317370" y="2238895"/>
              <a:ext cx="97155" cy="387985"/>
            </a:xfrm>
            <a:custGeom>
              <a:avLst/>
              <a:gdLst/>
              <a:ahLst/>
              <a:cxnLst/>
              <a:rect l="l" t="t" r="r" b="b"/>
              <a:pathLst>
                <a:path w="97155" h="387985">
                  <a:moveTo>
                    <a:pt x="48501" y="0"/>
                  </a:moveTo>
                  <a:lnTo>
                    <a:pt x="29623" y="15242"/>
                  </a:lnTo>
                  <a:lnTo>
                    <a:pt x="14206" y="56811"/>
                  </a:lnTo>
                  <a:lnTo>
                    <a:pt x="3811" y="118466"/>
                  </a:lnTo>
                  <a:lnTo>
                    <a:pt x="0" y="193967"/>
                  </a:lnTo>
                  <a:lnTo>
                    <a:pt x="3811" y="269467"/>
                  </a:lnTo>
                  <a:lnTo>
                    <a:pt x="14206" y="331122"/>
                  </a:lnTo>
                  <a:lnTo>
                    <a:pt x="29623" y="372691"/>
                  </a:lnTo>
                  <a:lnTo>
                    <a:pt x="48501" y="387934"/>
                  </a:lnTo>
                  <a:lnTo>
                    <a:pt x="67371" y="372691"/>
                  </a:lnTo>
                  <a:lnTo>
                    <a:pt x="82784" y="331122"/>
                  </a:lnTo>
                  <a:lnTo>
                    <a:pt x="93178" y="269467"/>
                  </a:lnTo>
                  <a:lnTo>
                    <a:pt x="96989" y="193967"/>
                  </a:lnTo>
                  <a:lnTo>
                    <a:pt x="93178" y="118466"/>
                  </a:lnTo>
                  <a:lnTo>
                    <a:pt x="82784" y="56811"/>
                  </a:lnTo>
                  <a:lnTo>
                    <a:pt x="67371" y="15242"/>
                  </a:lnTo>
                  <a:lnTo>
                    <a:pt x="48501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34616" y="1458417"/>
            <a:ext cx="1478280" cy="472373"/>
          </a:xfrm>
          <a:prstGeom prst="rect">
            <a:avLst/>
          </a:prstGeom>
          <a:solidFill>
            <a:srgbClr val="4D4D4C"/>
          </a:solidFill>
        </p:spPr>
        <p:txBody>
          <a:bodyPr vert="horz" wrap="square" lIns="0" tIns="49530" rIns="0" bIns="0" rtlCol="0">
            <a:spAutoFit/>
          </a:bodyPr>
          <a:lstStyle/>
          <a:p>
            <a:pPr marL="389246" marR="360671" indent="-20954">
              <a:lnSpc>
                <a:spcPts val="1670"/>
              </a:lnSpc>
              <a:spcBef>
                <a:spcPts val="39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28571" y="2090826"/>
            <a:ext cx="1090295" cy="252633"/>
          </a:xfrm>
          <a:prstGeom prst="rect">
            <a:avLst/>
          </a:prstGeom>
          <a:solidFill>
            <a:srgbClr val="FCB64C"/>
          </a:solidFill>
        </p:spPr>
        <p:txBody>
          <a:bodyPr vert="horz" wrap="square" lIns="0" tIns="36830" rIns="0" bIns="0" rtlCol="0">
            <a:spAutoFit/>
          </a:bodyPr>
          <a:lstStyle/>
          <a:p>
            <a:pPr marL="253994">
              <a:spcBef>
                <a:spcPts val="29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Reader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8571" y="2474137"/>
            <a:ext cx="1090295" cy="252633"/>
          </a:xfrm>
          <a:prstGeom prst="rect">
            <a:avLst/>
          </a:prstGeom>
          <a:solidFill>
            <a:srgbClr val="FCB64C"/>
          </a:solidFill>
        </p:spPr>
        <p:txBody>
          <a:bodyPr vert="horz" wrap="square" lIns="0" tIns="36830" rIns="0" bIns="0" rtlCol="0">
            <a:spAutoFit/>
          </a:bodyPr>
          <a:lstStyle/>
          <a:p>
            <a:pPr marL="189860">
              <a:spcBef>
                <a:spcPts val="29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Cleanser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8571" y="2857449"/>
            <a:ext cx="1090295" cy="252633"/>
          </a:xfrm>
          <a:prstGeom prst="rect">
            <a:avLst/>
          </a:prstGeom>
          <a:solidFill>
            <a:srgbClr val="FCB64C"/>
          </a:solidFill>
        </p:spPr>
        <p:txBody>
          <a:bodyPr vert="horz" wrap="square" lIns="0" tIns="36830" rIns="0" bIns="0" rtlCol="0">
            <a:spAutoFit/>
          </a:bodyPr>
          <a:lstStyle/>
          <a:p>
            <a:pPr marL="145412">
              <a:spcBef>
                <a:spcPts val="29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Processor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4361" y="2394762"/>
            <a:ext cx="420370" cy="76200"/>
          </a:xfrm>
          <a:custGeom>
            <a:avLst/>
            <a:gdLst/>
            <a:ahLst/>
            <a:cxnLst/>
            <a:rect l="l" t="t" r="r" b="b"/>
            <a:pathLst>
              <a:path w="420369" h="76200">
                <a:moveTo>
                  <a:pt x="344055" y="0"/>
                </a:moveTo>
                <a:lnTo>
                  <a:pt x="344055" y="25400"/>
                </a:lnTo>
                <a:lnTo>
                  <a:pt x="0" y="25400"/>
                </a:lnTo>
                <a:lnTo>
                  <a:pt x="0" y="50800"/>
                </a:lnTo>
                <a:lnTo>
                  <a:pt x="344055" y="50800"/>
                </a:lnTo>
                <a:lnTo>
                  <a:pt x="344055" y="76200"/>
                </a:lnTo>
                <a:lnTo>
                  <a:pt x="420255" y="38100"/>
                </a:lnTo>
                <a:lnTo>
                  <a:pt x="344055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3" name="object 13"/>
          <p:cNvSpPr txBox="1"/>
          <p:nvPr/>
        </p:nvSpPr>
        <p:spPr>
          <a:xfrm>
            <a:off x="635040" y="2267661"/>
            <a:ext cx="50863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12426" y="2391804"/>
            <a:ext cx="1833880" cy="730885"/>
            <a:chOff x="3312426" y="2391803"/>
            <a:chExt cx="1833880" cy="730885"/>
          </a:xfrm>
        </p:grpSpPr>
        <p:sp>
          <p:nvSpPr>
            <p:cNvPr id="15" name="object 15"/>
            <p:cNvSpPr/>
            <p:nvPr/>
          </p:nvSpPr>
          <p:spPr>
            <a:xfrm>
              <a:off x="3312426" y="2391803"/>
              <a:ext cx="420370" cy="76200"/>
            </a:xfrm>
            <a:custGeom>
              <a:avLst/>
              <a:gdLst/>
              <a:ahLst/>
              <a:cxnLst/>
              <a:rect l="l" t="t" r="r" b="b"/>
              <a:pathLst>
                <a:path w="420370" h="76200">
                  <a:moveTo>
                    <a:pt x="344055" y="0"/>
                  </a:moveTo>
                  <a:lnTo>
                    <a:pt x="344055" y="25400"/>
                  </a:lnTo>
                  <a:lnTo>
                    <a:pt x="0" y="25400"/>
                  </a:lnTo>
                  <a:lnTo>
                    <a:pt x="0" y="50800"/>
                  </a:lnTo>
                  <a:lnTo>
                    <a:pt x="344055" y="50800"/>
                  </a:lnTo>
                  <a:lnTo>
                    <a:pt x="344055" y="76200"/>
                  </a:lnTo>
                  <a:lnTo>
                    <a:pt x="420255" y="38100"/>
                  </a:lnTo>
                  <a:lnTo>
                    <a:pt x="344055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65931" y="2488310"/>
              <a:ext cx="1380490" cy="634365"/>
            </a:xfrm>
            <a:custGeom>
              <a:avLst/>
              <a:gdLst/>
              <a:ahLst/>
              <a:cxnLst/>
              <a:rect l="l" t="t" r="r" b="b"/>
              <a:pathLst>
                <a:path w="1380489" h="634364">
                  <a:moveTo>
                    <a:pt x="1379918" y="0"/>
                  </a:moveTo>
                  <a:lnTo>
                    <a:pt x="1344744" y="28622"/>
                  </a:lnTo>
                  <a:lnTo>
                    <a:pt x="1285719" y="45704"/>
                  </a:lnTo>
                  <a:lnTo>
                    <a:pt x="1246796" y="53479"/>
                  </a:lnTo>
                  <a:lnTo>
                    <a:pt x="1202162" y="60670"/>
                  </a:lnTo>
                  <a:lnTo>
                    <a:pt x="1152236" y="67222"/>
                  </a:lnTo>
                  <a:lnTo>
                    <a:pt x="1097440" y="73080"/>
                  </a:lnTo>
                  <a:lnTo>
                    <a:pt x="1038194" y="78188"/>
                  </a:lnTo>
                  <a:lnTo>
                    <a:pt x="974919" y="82491"/>
                  </a:lnTo>
                  <a:lnTo>
                    <a:pt x="908037" y="85934"/>
                  </a:lnTo>
                  <a:lnTo>
                    <a:pt x="837968" y="88462"/>
                  </a:lnTo>
                  <a:lnTo>
                    <a:pt x="765133" y="90019"/>
                  </a:lnTo>
                  <a:lnTo>
                    <a:pt x="689952" y="90550"/>
                  </a:lnTo>
                  <a:lnTo>
                    <a:pt x="614774" y="90019"/>
                  </a:lnTo>
                  <a:lnTo>
                    <a:pt x="541941" y="88462"/>
                  </a:lnTo>
                  <a:lnTo>
                    <a:pt x="471874" y="85934"/>
                  </a:lnTo>
                  <a:lnTo>
                    <a:pt x="404993" y="82491"/>
                  </a:lnTo>
                  <a:lnTo>
                    <a:pt x="341720" y="78188"/>
                  </a:lnTo>
                  <a:lnTo>
                    <a:pt x="282475" y="73080"/>
                  </a:lnTo>
                  <a:lnTo>
                    <a:pt x="227680" y="67222"/>
                  </a:lnTo>
                  <a:lnTo>
                    <a:pt x="177754" y="60670"/>
                  </a:lnTo>
                  <a:lnTo>
                    <a:pt x="133120" y="53479"/>
                  </a:lnTo>
                  <a:lnTo>
                    <a:pt x="94198" y="45704"/>
                  </a:lnTo>
                  <a:lnTo>
                    <a:pt x="35174" y="28622"/>
                  </a:lnTo>
                  <a:lnTo>
                    <a:pt x="0" y="0"/>
                  </a:lnTo>
                  <a:lnTo>
                    <a:pt x="0" y="543306"/>
                  </a:lnTo>
                  <a:lnTo>
                    <a:pt x="35174" y="571928"/>
                  </a:lnTo>
                  <a:lnTo>
                    <a:pt x="94198" y="589010"/>
                  </a:lnTo>
                  <a:lnTo>
                    <a:pt x="133120" y="596785"/>
                  </a:lnTo>
                  <a:lnTo>
                    <a:pt x="177754" y="603976"/>
                  </a:lnTo>
                  <a:lnTo>
                    <a:pt x="227680" y="610528"/>
                  </a:lnTo>
                  <a:lnTo>
                    <a:pt x="282475" y="616386"/>
                  </a:lnTo>
                  <a:lnTo>
                    <a:pt x="341720" y="621494"/>
                  </a:lnTo>
                  <a:lnTo>
                    <a:pt x="404993" y="625797"/>
                  </a:lnTo>
                  <a:lnTo>
                    <a:pt x="471874" y="629240"/>
                  </a:lnTo>
                  <a:lnTo>
                    <a:pt x="541941" y="631768"/>
                  </a:lnTo>
                  <a:lnTo>
                    <a:pt x="614774" y="633325"/>
                  </a:lnTo>
                  <a:lnTo>
                    <a:pt x="689952" y="633857"/>
                  </a:lnTo>
                  <a:lnTo>
                    <a:pt x="765133" y="633325"/>
                  </a:lnTo>
                  <a:lnTo>
                    <a:pt x="837968" y="631768"/>
                  </a:lnTo>
                  <a:lnTo>
                    <a:pt x="908037" y="629240"/>
                  </a:lnTo>
                  <a:lnTo>
                    <a:pt x="974919" y="625797"/>
                  </a:lnTo>
                  <a:lnTo>
                    <a:pt x="1038194" y="621494"/>
                  </a:lnTo>
                  <a:lnTo>
                    <a:pt x="1097440" y="616386"/>
                  </a:lnTo>
                  <a:lnTo>
                    <a:pt x="1152236" y="610528"/>
                  </a:lnTo>
                  <a:lnTo>
                    <a:pt x="1202162" y="603976"/>
                  </a:lnTo>
                  <a:lnTo>
                    <a:pt x="1246796" y="596785"/>
                  </a:lnTo>
                  <a:lnTo>
                    <a:pt x="1285719" y="589010"/>
                  </a:lnTo>
                  <a:lnTo>
                    <a:pt x="1344744" y="571928"/>
                  </a:lnTo>
                  <a:lnTo>
                    <a:pt x="1379918" y="543306"/>
                  </a:lnTo>
                  <a:lnTo>
                    <a:pt x="1379918" y="0"/>
                  </a:lnTo>
                  <a:close/>
                </a:path>
              </a:pathLst>
            </a:custGeom>
            <a:solidFill>
              <a:srgbClr val="4D4D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765931" y="2397759"/>
              <a:ext cx="1380490" cy="181610"/>
            </a:xfrm>
            <a:custGeom>
              <a:avLst/>
              <a:gdLst/>
              <a:ahLst/>
              <a:cxnLst/>
              <a:rect l="l" t="t" r="r" b="b"/>
              <a:pathLst>
                <a:path w="1380489" h="181610">
                  <a:moveTo>
                    <a:pt x="689952" y="0"/>
                  </a:moveTo>
                  <a:lnTo>
                    <a:pt x="614774" y="531"/>
                  </a:lnTo>
                  <a:lnTo>
                    <a:pt x="541941" y="2089"/>
                  </a:lnTo>
                  <a:lnTo>
                    <a:pt x="471874" y="4617"/>
                  </a:lnTo>
                  <a:lnTo>
                    <a:pt x="404993" y="8061"/>
                  </a:lnTo>
                  <a:lnTo>
                    <a:pt x="341720" y="12365"/>
                  </a:lnTo>
                  <a:lnTo>
                    <a:pt x="282475" y="17473"/>
                  </a:lnTo>
                  <a:lnTo>
                    <a:pt x="227680" y="23332"/>
                  </a:lnTo>
                  <a:lnTo>
                    <a:pt x="177754" y="29885"/>
                  </a:lnTo>
                  <a:lnTo>
                    <a:pt x="133120" y="37077"/>
                  </a:lnTo>
                  <a:lnTo>
                    <a:pt x="94198" y="44852"/>
                  </a:lnTo>
                  <a:lnTo>
                    <a:pt x="35174" y="61933"/>
                  </a:lnTo>
                  <a:lnTo>
                    <a:pt x="0" y="90550"/>
                  </a:lnTo>
                  <a:lnTo>
                    <a:pt x="4048" y="100417"/>
                  </a:lnTo>
                  <a:lnTo>
                    <a:pt x="61409" y="127950"/>
                  </a:lnTo>
                  <a:lnTo>
                    <a:pt x="133120" y="144030"/>
                  </a:lnTo>
                  <a:lnTo>
                    <a:pt x="177754" y="151221"/>
                  </a:lnTo>
                  <a:lnTo>
                    <a:pt x="227680" y="157773"/>
                  </a:lnTo>
                  <a:lnTo>
                    <a:pt x="282475" y="163631"/>
                  </a:lnTo>
                  <a:lnTo>
                    <a:pt x="341720" y="168739"/>
                  </a:lnTo>
                  <a:lnTo>
                    <a:pt x="404993" y="173042"/>
                  </a:lnTo>
                  <a:lnTo>
                    <a:pt x="471874" y="176485"/>
                  </a:lnTo>
                  <a:lnTo>
                    <a:pt x="541941" y="179013"/>
                  </a:lnTo>
                  <a:lnTo>
                    <a:pt x="614774" y="180570"/>
                  </a:lnTo>
                  <a:lnTo>
                    <a:pt x="689952" y="181101"/>
                  </a:lnTo>
                  <a:lnTo>
                    <a:pt x="765133" y="180570"/>
                  </a:lnTo>
                  <a:lnTo>
                    <a:pt x="837968" y="179013"/>
                  </a:lnTo>
                  <a:lnTo>
                    <a:pt x="908037" y="176485"/>
                  </a:lnTo>
                  <a:lnTo>
                    <a:pt x="974919" y="173042"/>
                  </a:lnTo>
                  <a:lnTo>
                    <a:pt x="1038194" y="168739"/>
                  </a:lnTo>
                  <a:lnTo>
                    <a:pt x="1097440" y="163631"/>
                  </a:lnTo>
                  <a:lnTo>
                    <a:pt x="1152236" y="157773"/>
                  </a:lnTo>
                  <a:lnTo>
                    <a:pt x="1202162" y="151221"/>
                  </a:lnTo>
                  <a:lnTo>
                    <a:pt x="1246796" y="144030"/>
                  </a:lnTo>
                  <a:lnTo>
                    <a:pt x="1285719" y="136255"/>
                  </a:lnTo>
                  <a:lnTo>
                    <a:pt x="1344744" y="119173"/>
                  </a:lnTo>
                  <a:lnTo>
                    <a:pt x="1379918" y="90550"/>
                  </a:lnTo>
                  <a:lnTo>
                    <a:pt x="1375869" y="80686"/>
                  </a:lnTo>
                  <a:lnTo>
                    <a:pt x="1318508" y="53156"/>
                  </a:lnTo>
                  <a:lnTo>
                    <a:pt x="1246796" y="37077"/>
                  </a:lnTo>
                  <a:lnTo>
                    <a:pt x="1202162" y="29885"/>
                  </a:lnTo>
                  <a:lnTo>
                    <a:pt x="1152236" y="23332"/>
                  </a:lnTo>
                  <a:lnTo>
                    <a:pt x="1097440" y="17473"/>
                  </a:lnTo>
                  <a:lnTo>
                    <a:pt x="1038194" y="12365"/>
                  </a:lnTo>
                  <a:lnTo>
                    <a:pt x="974919" y="8061"/>
                  </a:lnTo>
                  <a:lnTo>
                    <a:pt x="908037" y="4617"/>
                  </a:lnTo>
                  <a:lnTo>
                    <a:pt x="837968" y="2089"/>
                  </a:lnTo>
                  <a:lnTo>
                    <a:pt x="765133" y="531"/>
                  </a:lnTo>
                  <a:lnTo>
                    <a:pt x="689952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68533" y="2651125"/>
            <a:ext cx="775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Loo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65930" y="1772006"/>
            <a:ext cx="1380490" cy="724535"/>
            <a:chOff x="3765930" y="1772005"/>
            <a:chExt cx="1380490" cy="724535"/>
          </a:xfrm>
        </p:grpSpPr>
        <p:sp>
          <p:nvSpPr>
            <p:cNvPr id="20" name="object 20"/>
            <p:cNvSpPr/>
            <p:nvPr/>
          </p:nvSpPr>
          <p:spPr>
            <a:xfrm>
              <a:off x="3765930" y="1862556"/>
              <a:ext cx="1380490" cy="634365"/>
            </a:xfrm>
            <a:custGeom>
              <a:avLst/>
              <a:gdLst/>
              <a:ahLst/>
              <a:cxnLst/>
              <a:rect l="l" t="t" r="r" b="b"/>
              <a:pathLst>
                <a:path w="1380489" h="634364">
                  <a:moveTo>
                    <a:pt x="1379918" y="0"/>
                  </a:moveTo>
                  <a:lnTo>
                    <a:pt x="1344744" y="28617"/>
                  </a:lnTo>
                  <a:lnTo>
                    <a:pt x="1285719" y="45698"/>
                  </a:lnTo>
                  <a:lnTo>
                    <a:pt x="1246797" y="53473"/>
                  </a:lnTo>
                  <a:lnTo>
                    <a:pt x="1202163" y="60665"/>
                  </a:lnTo>
                  <a:lnTo>
                    <a:pt x="1152238" y="67218"/>
                  </a:lnTo>
                  <a:lnTo>
                    <a:pt x="1097442" y="73077"/>
                  </a:lnTo>
                  <a:lnTo>
                    <a:pt x="1038198" y="78185"/>
                  </a:lnTo>
                  <a:lnTo>
                    <a:pt x="974924" y="82489"/>
                  </a:lnTo>
                  <a:lnTo>
                    <a:pt x="908044" y="85933"/>
                  </a:lnTo>
                  <a:lnTo>
                    <a:pt x="837976" y="88461"/>
                  </a:lnTo>
                  <a:lnTo>
                    <a:pt x="765143" y="90019"/>
                  </a:lnTo>
                  <a:lnTo>
                    <a:pt x="689965" y="90550"/>
                  </a:lnTo>
                  <a:lnTo>
                    <a:pt x="614785" y="90019"/>
                  </a:lnTo>
                  <a:lnTo>
                    <a:pt x="541949" y="88461"/>
                  </a:lnTo>
                  <a:lnTo>
                    <a:pt x="471880" y="85933"/>
                  </a:lnTo>
                  <a:lnTo>
                    <a:pt x="404998" y="82489"/>
                  </a:lnTo>
                  <a:lnTo>
                    <a:pt x="341724" y="78185"/>
                  </a:lnTo>
                  <a:lnTo>
                    <a:pt x="282478" y="73077"/>
                  </a:lnTo>
                  <a:lnTo>
                    <a:pt x="227682" y="67218"/>
                  </a:lnTo>
                  <a:lnTo>
                    <a:pt x="177756" y="60665"/>
                  </a:lnTo>
                  <a:lnTo>
                    <a:pt x="133121" y="53473"/>
                  </a:lnTo>
                  <a:lnTo>
                    <a:pt x="94199" y="45698"/>
                  </a:lnTo>
                  <a:lnTo>
                    <a:pt x="35174" y="28617"/>
                  </a:lnTo>
                  <a:lnTo>
                    <a:pt x="0" y="0"/>
                  </a:lnTo>
                  <a:lnTo>
                    <a:pt x="0" y="543305"/>
                  </a:lnTo>
                  <a:lnTo>
                    <a:pt x="35174" y="571921"/>
                  </a:lnTo>
                  <a:lnTo>
                    <a:pt x="94199" y="589001"/>
                  </a:lnTo>
                  <a:lnTo>
                    <a:pt x="133121" y="596775"/>
                  </a:lnTo>
                  <a:lnTo>
                    <a:pt x="177756" y="603966"/>
                  </a:lnTo>
                  <a:lnTo>
                    <a:pt x="227682" y="610517"/>
                  </a:lnTo>
                  <a:lnTo>
                    <a:pt x="282478" y="616374"/>
                  </a:lnTo>
                  <a:lnTo>
                    <a:pt x="341724" y="621482"/>
                  </a:lnTo>
                  <a:lnTo>
                    <a:pt x="404998" y="625785"/>
                  </a:lnTo>
                  <a:lnTo>
                    <a:pt x="471880" y="629228"/>
                  </a:lnTo>
                  <a:lnTo>
                    <a:pt x="541949" y="631755"/>
                  </a:lnTo>
                  <a:lnTo>
                    <a:pt x="614785" y="633312"/>
                  </a:lnTo>
                  <a:lnTo>
                    <a:pt x="689965" y="633844"/>
                  </a:lnTo>
                  <a:lnTo>
                    <a:pt x="765143" y="633312"/>
                  </a:lnTo>
                  <a:lnTo>
                    <a:pt x="837976" y="631755"/>
                  </a:lnTo>
                  <a:lnTo>
                    <a:pt x="908044" y="629228"/>
                  </a:lnTo>
                  <a:lnTo>
                    <a:pt x="974924" y="625785"/>
                  </a:lnTo>
                  <a:lnTo>
                    <a:pt x="1038198" y="621482"/>
                  </a:lnTo>
                  <a:lnTo>
                    <a:pt x="1097442" y="616374"/>
                  </a:lnTo>
                  <a:lnTo>
                    <a:pt x="1152238" y="610517"/>
                  </a:lnTo>
                  <a:lnTo>
                    <a:pt x="1202163" y="603966"/>
                  </a:lnTo>
                  <a:lnTo>
                    <a:pt x="1246797" y="596775"/>
                  </a:lnTo>
                  <a:lnTo>
                    <a:pt x="1285719" y="589001"/>
                  </a:lnTo>
                  <a:lnTo>
                    <a:pt x="1344744" y="571921"/>
                  </a:lnTo>
                  <a:lnTo>
                    <a:pt x="1379918" y="543305"/>
                  </a:lnTo>
                  <a:lnTo>
                    <a:pt x="1379918" y="0"/>
                  </a:lnTo>
                  <a:close/>
                </a:path>
              </a:pathLst>
            </a:custGeom>
            <a:solidFill>
              <a:srgbClr val="4D4D4C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765930" y="1772005"/>
              <a:ext cx="1380490" cy="181610"/>
            </a:xfrm>
            <a:custGeom>
              <a:avLst/>
              <a:gdLst/>
              <a:ahLst/>
              <a:cxnLst/>
              <a:rect l="l" t="t" r="r" b="b"/>
              <a:pathLst>
                <a:path w="1380489" h="181610">
                  <a:moveTo>
                    <a:pt x="689965" y="0"/>
                  </a:moveTo>
                  <a:lnTo>
                    <a:pt x="614785" y="531"/>
                  </a:lnTo>
                  <a:lnTo>
                    <a:pt x="541949" y="2088"/>
                  </a:lnTo>
                  <a:lnTo>
                    <a:pt x="471880" y="4616"/>
                  </a:lnTo>
                  <a:lnTo>
                    <a:pt x="404998" y="8059"/>
                  </a:lnTo>
                  <a:lnTo>
                    <a:pt x="341724" y="12362"/>
                  </a:lnTo>
                  <a:lnTo>
                    <a:pt x="282478" y="17470"/>
                  </a:lnTo>
                  <a:lnTo>
                    <a:pt x="227682" y="23328"/>
                  </a:lnTo>
                  <a:lnTo>
                    <a:pt x="177756" y="29880"/>
                  </a:lnTo>
                  <a:lnTo>
                    <a:pt x="133121" y="37071"/>
                  </a:lnTo>
                  <a:lnTo>
                    <a:pt x="94199" y="44846"/>
                  </a:lnTo>
                  <a:lnTo>
                    <a:pt x="35174" y="61928"/>
                  </a:lnTo>
                  <a:lnTo>
                    <a:pt x="0" y="90550"/>
                  </a:lnTo>
                  <a:lnTo>
                    <a:pt x="4048" y="100415"/>
                  </a:lnTo>
                  <a:lnTo>
                    <a:pt x="61409" y="127945"/>
                  </a:lnTo>
                  <a:lnTo>
                    <a:pt x="133121" y="144024"/>
                  </a:lnTo>
                  <a:lnTo>
                    <a:pt x="177756" y="151216"/>
                  </a:lnTo>
                  <a:lnTo>
                    <a:pt x="227682" y="157769"/>
                  </a:lnTo>
                  <a:lnTo>
                    <a:pt x="282478" y="163628"/>
                  </a:lnTo>
                  <a:lnTo>
                    <a:pt x="341724" y="168736"/>
                  </a:lnTo>
                  <a:lnTo>
                    <a:pt x="404998" y="173040"/>
                  </a:lnTo>
                  <a:lnTo>
                    <a:pt x="471880" y="176484"/>
                  </a:lnTo>
                  <a:lnTo>
                    <a:pt x="541949" y="179012"/>
                  </a:lnTo>
                  <a:lnTo>
                    <a:pt x="614785" y="180570"/>
                  </a:lnTo>
                  <a:lnTo>
                    <a:pt x="689965" y="181101"/>
                  </a:lnTo>
                  <a:lnTo>
                    <a:pt x="765143" y="180570"/>
                  </a:lnTo>
                  <a:lnTo>
                    <a:pt x="837976" y="179012"/>
                  </a:lnTo>
                  <a:lnTo>
                    <a:pt x="908044" y="176484"/>
                  </a:lnTo>
                  <a:lnTo>
                    <a:pt x="974924" y="173040"/>
                  </a:lnTo>
                  <a:lnTo>
                    <a:pt x="1038198" y="168736"/>
                  </a:lnTo>
                  <a:lnTo>
                    <a:pt x="1097442" y="163628"/>
                  </a:lnTo>
                  <a:lnTo>
                    <a:pt x="1152238" y="157769"/>
                  </a:lnTo>
                  <a:lnTo>
                    <a:pt x="1202163" y="151216"/>
                  </a:lnTo>
                  <a:lnTo>
                    <a:pt x="1246797" y="144024"/>
                  </a:lnTo>
                  <a:lnTo>
                    <a:pt x="1285719" y="136249"/>
                  </a:lnTo>
                  <a:lnTo>
                    <a:pt x="1344744" y="119168"/>
                  </a:lnTo>
                  <a:lnTo>
                    <a:pt x="1379918" y="90550"/>
                  </a:lnTo>
                  <a:lnTo>
                    <a:pt x="1375869" y="80684"/>
                  </a:lnTo>
                  <a:lnTo>
                    <a:pt x="1318508" y="53151"/>
                  </a:lnTo>
                  <a:lnTo>
                    <a:pt x="1246797" y="37071"/>
                  </a:lnTo>
                  <a:lnTo>
                    <a:pt x="1202163" y="29880"/>
                  </a:lnTo>
                  <a:lnTo>
                    <a:pt x="1152238" y="23328"/>
                  </a:lnTo>
                  <a:lnTo>
                    <a:pt x="1097442" y="17470"/>
                  </a:lnTo>
                  <a:lnTo>
                    <a:pt x="1038198" y="12362"/>
                  </a:lnTo>
                  <a:lnTo>
                    <a:pt x="974924" y="8059"/>
                  </a:lnTo>
                  <a:lnTo>
                    <a:pt x="908044" y="4616"/>
                  </a:lnTo>
                  <a:lnTo>
                    <a:pt x="837976" y="2088"/>
                  </a:lnTo>
                  <a:lnTo>
                    <a:pt x="765143" y="531"/>
                  </a:lnTo>
                  <a:lnTo>
                    <a:pt x="689965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034664" y="2025370"/>
            <a:ext cx="84264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87166" y="1487183"/>
            <a:ext cx="11093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74746"/>
                </a:solidFill>
                <a:latin typeface="Arial"/>
                <a:cs typeface="Arial"/>
              </a:rPr>
              <a:t>Feature</a:t>
            </a:r>
            <a:r>
              <a:rPr spc="-7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74746"/>
                </a:solidFill>
                <a:latin typeface="Arial"/>
                <a:cs typeface="Arial"/>
              </a:rPr>
              <a:t>Store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56898" y="1503020"/>
            <a:ext cx="2360930" cy="470000"/>
          </a:xfrm>
          <a:prstGeom prst="rect">
            <a:avLst/>
          </a:prstGeom>
          <a:solidFill>
            <a:srgbClr val="FDD645"/>
          </a:solidFill>
        </p:spPr>
        <p:txBody>
          <a:bodyPr vert="horz" wrap="square" lIns="0" tIns="8255" rIns="0" bIns="0" rtlCol="0">
            <a:spAutoFit/>
          </a:bodyPr>
          <a:lstStyle/>
          <a:p>
            <a:pPr algn="ctr">
              <a:spcBef>
                <a:spcPts val="65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Model</a:t>
            </a:r>
            <a:r>
              <a:rPr sz="1800" spc="-4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74746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  <a:p>
            <a:pPr algn="ctr">
              <a:spcBef>
                <a:spcPts val="5"/>
              </a:spcBef>
            </a:pPr>
            <a:r>
              <a:rPr sz="1200" spc="-5" dirty="0">
                <a:solidFill>
                  <a:srgbClr val="474746"/>
                </a:solidFill>
                <a:latin typeface="Arial"/>
                <a:cs typeface="Arial"/>
              </a:rPr>
              <a:t>(SageMaker)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90920" y="2226043"/>
            <a:ext cx="1090295" cy="372538"/>
          </a:xfrm>
          <a:prstGeom prst="rect">
            <a:avLst/>
          </a:prstGeom>
          <a:solidFill>
            <a:srgbClr val="FCB64C"/>
          </a:solidFill>
        </p:spPr>
        <p:txBody>
          <a:bodyPr vert="horz" wrap="square" lIns="0" tIns="155575" rIns="0" bIns="0" rtlCol="0">
            <a:spAutoFit/>
          </a:bodyPr>
          <a:lstStyle/>
          <a:p>
            <a:pPr marL="303523">
              <a:spcBef>
                <a:spcPts val="1225"/>
              </a:spcBef>
            </a:pPr>
            <a:r>
              <a:rPr spc="-5" dirty="0">
                <a:solidFill>
                  <a:srgbClr val="474746"/>
                </a:solidFill>
                <a:latin typeface="Arial"/>
                <a:cs typeface="Arial"/>
              </a:rPr>
              <a:t>Model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98157" y="1980412"/>
            <a:ext cx="76200" cy="245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7" name="object 27"/>
          <p:cNvSpPr/>
          <p:nvPr/>
        </p:nvSpPr>
        <p:spPr>
          <a:xfrm>
            <a:off x="6998627" y="2759901"/>
            <a:ext cx="76200" cy="245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8" name="object 28"/>
          <p:cNvSpPr/>
          <p:nvPr/>
        </p:nvSpPr>
        <p:spPr>
          <a:xfrm>
            <a:off x="5145329" y="1712011"/>
            <a:ext cx="716915" cy="1561465"/>
          </a:xfrm>
          <a:custGeom>
            <a:avLst/>
            <a:gdLst/>
            <a:ahLst/>
            <a:cxnLst/>
            <a:rect l="l" t="t" r="r" b="b"/>
            <a:pathLst>
              <a:path w="716914" h="1561464">
                <a:moveTo>
                  <a:pt x="716330" y="1530553"/>
                </a:moveTo>
                <a:lnTo>
                  <a:pt x="644093" y="1485404"/>
                </a:lnTo>
                <a:lnTo>
                  <a:pt x="641756" y="1509852"/>
                </a:lnTo>
                <a:lnTo>
                  <a:pt x="620229" y="1506385"/>
                </a:lnTo>
                <a:lnTo>
                  <a:pt x="559092" y="1487246"/>
                </a:lnTo>
                <a:lnTo>
                  <a:pt x="503135" y="1460588"/>
                </a:lnTo>
                <a:lnTo>
                  <a:pt x="454533" y="1427924"/>
                </a:lnTo>
                <a:lnTo>
                  <a:pt x="415417" y="1390891"/>
                </a:lnTo>
                <a:lnTo>
                  <a:pt x="387756" y="1351241"/>
                </a:lnTo>
                <a:lnTo>
                  <a:pt x="373024" y="1309624"/>
                </a:lnTo>
                <a:lnTo>
                  <a:pt x="369023" y="1265516"/>
                </a:lnTo>
                <a:lnTo>
                  <a:pt x="362661" y="1240967"/>
                </a:lnTo>
                <a:lnTo>
                  <a:pt x="337693" y="1192860"/>
                </a:lnTo>
                <a:lnTo>
                  <a:pt x="300697" y="1150302"/>
                </a:lnTo>
                <a:lnTo>
                  <a:pt x="253276" y="1112570"/>
                </a:lnTo>
                <a:lnTo>
                  <a:pt x="197472" y="1080846"/>
                </a:lnTo>
                <a:lnTo>
                  <a:pt x="135318" y="1056449"/>
                </a:lnTo>
                <a:lnTo>
                  <a:pt x="68808" y="1040765"/>
                </a:lnTo>
                <a:lnTo>
                  <a:pt x="1041" y="1035265"/>
                </a:lnTo>
                <a:lnTo>
                  <a:pt x="0" y="1060640"/>
                </a:lnTo>
                <a:lnTo>
                  <a:pt x="33502" y="1062024"/>
                </a:lnTo>
                <a:lnTo>
                  <a:pt x="65747" y="1065987"/>
                </a:lnTo>
                <a:lnTo>
                  <a:pt x="128562" y="1080935"/>
                </a:lnTo>
                <a:lnTo>
                  <a:pt x="187337" y="1104138"/>
                </a:lnTo>
                <a:lnTo>
                  <a:pt x="239890" y="1134160"/>
                </a:lnTo>
                <a:lnTo>
                  <a:pt x="284035" y="1169466"/>
                </a:lnTo>
                <a:lnTo>
                  <a:pt x="317652" y="1208455"/>
                </a:lnTo>
                <a:lnTo>
                  <a:pt x="338353" y="1248422"/>
                </a:lnTo>
                <a:lnTo>
                  <a:pt x="347827" y="1313002"/>
                </a:lnTo>
                <a:lnTo>
                  <a:pt x="354190" y="1337538"/>
                </a:lnTo>
                <a:lnTo>
                  <a:pt x="378320" y="1384452"/>
                </a:lnTo>
                <a:lnTo>
                  <a:pt x="415315" y="1427403"/>
                </a:lnTo>
                <a:lnTo>
                  <a:pt x="462762" y="1465389"/>
                </a:lnTo>
                <a:lnTo>
                  <a:pt x="518566" y="1497279"/>
                </a:lnTo>
                <a:lnTo>
                  <a:pt x="580682" y="1521790"/>
                </a:lnTo>
                <a:lnTo>
                  <a:pt x="639356" y="1535137"/>
                </a:lnTo>
                <a:lnTo>
                  <a:pt x="636866" y="1561261"/>
                </a:lnTo>
                <a:lnTo>
                  <a:pt x="716330" y="1530553"/>
                </a:lnTo>
                <a:close/>
              </a:path>
              <a:path w="716914" h="1561464">
                <a:moveTo>
                  <a:pt x="716330" y="32131"/>
                </a:moveTo>
                <a:lnTo>
                  <a:pt x="637425" y="0"/>
                </a:lnTo>
                <a:lnTo>
                  <a:pt x="639432" y="25996"/>
                </a:lnTo>
                <a:lnTo>
                  <a:pt x="614095" y="29375"/>
                </a:lnTo>
                <a:lnTo>
                  <a:pt x="549808" y="45732"/>
                </a:lnTo>
                <a:lnTo>
                  <a:pt x="490753" y="68605"/>
                </a:lnTo>
                <a:lnTo>
                  <a:pt x="438899" y="96939"/>
                </a:lnTo>
                <a:lnTo>
                  <a:pt x="396252" y="129921"/>
                </a:lnTo>
                <a:lnTo>
                  <a:pt x="364959" y="166916"/>
                </a:lnTo>
                <a:lnTo>
                  <a:pt x="347954" y="206603"/>
                </a:lnTo>
                <a:lnTo>
                  <a:pt x="343903" y="242684"/>
                </a:lnTo>
                <a:lnTo>
                  <a:pt x="338683" y="258483"/>
                </a:lnTo>
                <a:lnTo>
                  <a:pt x="303263" y="305904"/>
                </a:lnTo>
                <a:lnTo>
                  <a:pt x="264185" y="336054"/>
                </a:lnTo>
                <a:lnTo>
                  <a:pt x="215468" y="362661"/>
                </a:lnTo>
                <a:lnTo>
                  <a:pt x="159334" y="384390"/>
                </a:lnTo>
                <a:lnTo>
                  <a:pt x="97980" y="400011"/>
                </a:lnTo>
                <a:lnTo>
                  <a:pt x="33604" y="408381"/>
                </a:lnTo>
                <a:lnTo>
                  <a:pt x="101" y="409498"/>
                </a:lnTo>
                <a:lnTo>
                  <a:pt x="939" y="434886"/>
                </a:lnTo>
                <a:lnTo>
                  <a:pt x="68516" y="430453"/>
                </a:lnTo>
                <a:lnTo>
                  <a:pt x="134696" y="417830"/>
                </a:lnTo>
                <a:lnTo>
                  <a:pt x="196621" y="398170"/>
                </a:lnTo>
                <a:lnTo>
                  <a:pt x="252272" y="372592"/>
                </a:lnTo>
                <a:lnTo>
                  <a:pt x="299669" y="342112"/>
                </a:lnTo>
                <a:lnTo>
                  <a:pt x="336816" y="307581"/>
                </a:lnTo>
                <a:lnTo>
                  <a:pt x="362216" y="268236"/>
                </a:lnTo>
                <a:lnTo>
                  <a:pt x="372960" y="211632"/>
                </a:lnTo>
                <a:lnTo>
                  <a:pt x="378167" y="195834"/>
                </a:lnTo>
                <a:lnTo>
                  <a:pt x="399338" y="163169"/>
                </a:lnTo>
                <a:lnTo>
                  <a:pt x="432676" y="132295"/>
                </a:lnTo>
                <a:lnTo>
                  <a:pt x="476745" y="104000"/>
                </a:lnTo>
                <a:lnTo>
                  <a:pt x="529386" y="79819"/>
                </a:lnTo>
                <a:lnTo>
                  <a:pt x="588403" y="61099"/>
                </a:lnTo>
                <a:lnTo>
                  <a:pt x="641388" y="51333"/>
                </a:lnTo>
                <a:lnTo>
                  <a:pt x="643293" y="75971"/>
                </a:lnTo>
                <a:lnTo>
                  <a:pt x="716330" y="32131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9" name="object 29"/>
          <p:cNvSpPr txBox="1"/>
          <p:nvPr/>
        </p:nvSpPr>
        <p:spPr>
          <a:xfrm>
            <a:off x="6137860" y="3841686"/>
            <a:ext cx="1796414" cy="360355"/>
          </a:xfrm>
          <a:prstGeom prst="rect">
            <a:avLst/>
          </a:prstGeom>
          <a:solidFill>
            <a:srgbClr val="F7A028"/>
          </a:solidFill>
        </p:spPr>
        <p:txBody>
          <a:bodyPr vert="horz" wrap="square" lIns="0" tIns="82550" rIns="0" bIns="0" rtlCol="0">
            <a:spAutoFit/>
          </a:bodyPr>
          <a:lstStyle/>
          <a:p>
            <a:pPr marL="193035">
              <a:spcBef>
                <a:spcPts val="65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Client</a:t>
            </a:r>
            <a:r>
              <a:rPr sz="1800" spc="-2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98030" y="3479572"/>
            <a:ext cx="76200" cy="362585"/>
          </a:xfrm>
          <a:custGeom>
            <a:avLst/>
            <a:gdLst/>
            <a:ahLst/>
            <a:cxnLst/>
            <a:rect l="l" t="t" r="r" b="b"/>
            <a:pathLst>
              <a:path w="76200" h="362585">
                <a:moveTo>
                  <a:pt x="51790" y="88"/>
                </a:moveTo>
                <a:lnTo>
                  <a:pt x="26390" y="0"/>
                </a:lnTo>
                <a:lnTo>
                  <a:pt x="25400" y="285877"/>
                </a:lnTo>
                <a:lnTo>
                  <a:pt x="0" y="285788"/>
                </a:lnTo>
                <a:lnTo>
                  <a:pt x="37833" y="362115"/>
                </a:lnTo>
                <a:lnTo>
                  <a:pt x="76200" y="286054"/>
                </a:lnTo>
                <a:lnTo>
                  <a:pt x="50800" y="285965"/>
                </a:lnTo>
                <a:lnTo>
                  <a:pt x="51790" y="88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1" name="object 31"/>
          <p:cNvSpPr/>
          <p:nvPr/>
        </p:nvSpPr>
        <p:spPr>
          <a:xfrm>
            <a:off x="1985277" y="3523513"/>
            <a:ext cx="668864" cy="355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2" name="object 32"/>
          <p:cNvSpPr/>
          <p:nvPr/>
        </p:nvSpPr>
        <p:spPr>
          <a:xfrm>
            <a:off x="2715108" y="3467392"/>
            <a:ext cx="476923" cy="5723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3" name="object 33"/>
          <p:cNvSpPr txBox="1"/>
          <p:nvPr/>
        </p:nvSpPr>
        <p:spPr>
          <a:xfrm>
            <a:off x="2731325" y="4147564"/>
            <a:ext cx="445134" cy="28373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5248" marR="5080" indent="-82548">
              <a:lnSpc>
                <a:spcPct val="101899"/>
              </a:lnSpc>
              <a:spcBef>
                <a:spcPts val="8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m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z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o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n  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EMR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17052" y="2043125"/>
            <a:ext cx="609600" cy="28373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82548">
              <a:lnSpc>
                <a:spcPct val="101899"/>
              </a:lnSpc>
              <a:spcBef>
                <a:spcPts val="8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Amazon  Sage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M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k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e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95336" y="1530490"/>
            <a:ext cx="462184" cy="4714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6" name="object 36"/>
          <p:cNvSpPr/>
          <p:nvPr/>
        </p:nvSpPr>
        <p:spPr>
          <a:xfrm>
            <a:off x="8295336" y="3001530"/>
            <a:ext cx="462184" cy="471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7" name="object 37"/>
          <p:cNvSpPr txBox="1"/>
          <p:nvPr/>
        </p:nvSpPr>
        <p:spPr>
          <a:xfrm>
            <a:off x="8217052" y="3531172"/>
            <a:ext cx="609600" cy="28373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82548">
              <a:lnSpc>
                <a:spcPct val="101899"/>
              </a:lnSpc>
              <a:spcBef>
                <a:spcPts val="80"/>
              </a:spcBef>
            </a:pP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Amazon  Sage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M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a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k</a:t>
            </a:r>
            <a:r>
              <a:rPr sz="900" spc="-5" dirty="0">
                <a:solidFill>
                  <a:srgbClr val="474746"/>
                </a:solidFill>
                <a:latin typeface="Arial"/>
                <a:cs typeface="Arial"/>
              </a:rPr>
              <a:t>e</a:t>
            </a:r>
            <a:r>
              <a:rPr sz="900" dirty="0">
                <a:solidFill>
                  <a:srgbClr val="474746"/>
                </a:solidFill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63671" y="4420159"/>
            <a:ext cx="812800" cy="235585"/>
          </a:xfrm>
          <a:custGeom>
            <a:avLst/>
            <a:gdLst/>
            <a:ahLst/>
            <a:cxnLst/>
            <a:rect l="l" t="t" r="r" b="b"/>
            <a:pathLst>
              <a:path w="812800" h="235585">
                <a:moveTo>
                  <a:pt x="40195" y="69646"/>
                </a:moveTo>
                <a:lnTo>
                  <a:pt x="0" y="69646"/>
                </a:lnTo>
                <a:lnTo>
                  <a:pt x="0" y="230416"/>
                </a:lnTo>
                <a:lnTo>
                  <a:pt x="40195" y="230416"/>
                </a:lnTo>
                <a:lnTo>
                  <a:pt x="40195" y="69646"/>
                </a:lnTo>
                <a:close/>
              </a:path>
              <a:path w="812800" h="235585">
                <a:moveTo>
                  <a:pt x="229425" y="129933"/>
                </a:moveTo>
                <a:lnTo>
                  <a:pt x="226047" y="105930"/>
                </a:lnTo>
                <a:lnTo>
                  <a:pt x="222237" y="98450"/>
                </a:lnTo>
                <a:lnTo>
                  <a:pt x="220713" y="95427"/>
                </a:lnTo>
                <a:lnTo>
                  <a:pt x="215480" y="85128"/>
                </a:lnTo>
                <a:lnTo>
                  <a:pt x="197053" y="70485"/>
                </a:lnTo>
                <a:lnTo>
                  <a:pt x="170129" y="64947"/>
                </a:lnTo>
                <a:lnTo>
                  <a:pt x="153289" y="67449"/>
                </a:lnTo>
                <a:lnTo>
                  <a:pt x="138887" y="74155"/>
                </a:lnTo>
                <a:lnTo>
                  <a:pt x="127635" y="83883"/>
                </a:lnTo>
                <a:lnTo>
                  <a:pt x="120230" y="95427"/>
                </a:lnTo>
                <a:lnTo>
                  <a:pt x="119557" y="95427"/>
                </a:lnTo>
                <a:lnTo>
                  <a:pt x="119557" y="69646"/>
                </a:lnTo>
                <a:lnTo>
                  <a:pt x="81381" y="69646"/>
                </a:lnTo>
                <a:lnTo>
                  <a:pt x="81381" y="230416"/>
                </a:lnTo>
                <a:lnTo>
                  <a:pt x="121564" y="230416"/>
                </a:lnTo>
                <a:lnTo>
                  <a:pt x="121653" y="141325"/>
                </a:lnTo>
                <a:lnTo>
                  <a:pt x="123837" y="126149"/>
                </a:lnTo>
                <a:lnTo>
                  <a:pt x="130771" y="112179"/>
                </a:lnTo>
                <a:lnTo>
                  <a:pt x="142481" y="102235"/>
                </a:lnTo>
                <a:lnTo>
                  <a:pt x="159080" y="98450"/>
                </a:lnTo>
                <a:lnTo>
                  <a:pt x="174663" y="102463"/>
                </a:lnTo>
                <a:lnTo>
                  <a:pt x="183819" y="112725"/>
                </a:lnTo>
                <a:lnTo>
                  <a:pt x="188137" y="126568"/>
                </a:lnTo>
                <a:lnTo>
                  <a:pt x="189230" y="141325"/>
                </a:lnTo>
                <a:lnTo>
                  <a:pt x="189230" y="230416"/>
                </a:lnTo>
                <a:lnTo>
                  <a:pt x="229425" y="230416"/>
                </a:lnTo>
                <a:lnTo>
                  <a:pt x="229425" y="129933"/>
                </a:lnTo>
                <a:close/>
              </a:path>
              <a:path w="812800" h="235585">
                <a:moveTo>
                  <a:pt x="339356" y="24295"/>
                </a:moveTo>
                <a:lnTo>
                  <a:pt x="337439" y="14833"/>
                </a:lnTo>
                <a:lnTo>
                  <a:pt x="332232" y="7112"/>
                </a:lnTo>
                <a:lnTo>
                  <a:pt x="324510" y="1905"/>
                </a:lnTo>
                <a:lnTo>
                  <a:pt x="315061" y="0"/>
                </a:lnTo>
                <a:lnTo>
                  <a:pt x="305600" y="1905"/>
                </a:lnTo>
                <a:lnTo>
                  <a:pt x="297891" y="7112"/>
                </a:lnTo>
                <a:lnTo>
                  <a:pt x="292684" y="14833"/>
                </a:lnTo>
                <a:lnTo>
                  <a:pt x="290779" y="24295"/>
                </a:lnTo>
                <a:lnTo>
                  <a:pt x="292684" y="33743"/>
                </a:lnTo>
                <a:lnTo>
                  <a:pt x="297878" y="41465"/>
                </a:lnTo>
                <a:lnTo>
                  <a:pt x="305600" y="46672"/>
                </a:lnTo>
                <a:lnTo>
                  <a:pt x="315061" y="48577"/>
                </a:lnTo>
                <a:lnTo>
                  <a:pt x="324510" y="46672"/>
                </a:lnTo>
                <a:lnTo>
                  <a:pt x="332232" y="41465"/>
                </a:lnTo>
                <a:lnTo>
                  <a:pt x="337439" y="33743"/>
                </a:lnTo>
                <a:lnTo>
                  <a:pt x="339356" y="24295"/>
                </a:lnTo>
                <a:close/>
              </a:path>
              <a:path w="812800" h="235585">
                <a:moveTo>
                  <a:pt x="380225" y="69545"/>
                </a:moveTo>
                <a:lnTo>
                  <a:pt x="249897" y="69545"/>
                </a:lnTo>
                <a:lnTo>
                  <a:pt x="249897" y="105168"/>
                </a:lnTo>
                <a:lnTo>
                  <a:pt x="294970" y="105168"/>
                </a:lnTo>
                <a:lnTo>
                  <a:pt x="294970" y="230416"/>
                </a:lnTo>
                <a:lnTo>
                  <a:pt x="335153" y="230416"/>
                </a:lnTo>
                <a:lnTo>
                  <a:pt x="335153" y="105168"/>
                </a:lnTo>
                <a:lnTo>
                  <a:pt x="380225" y="105168"/>
                </a:lnTo>
                <a:lnTo>
                  <a:pt x="380225" y="69545"/>
                </a:lnTo>
                <a:close/>
              </a:path>
              <a:path w="812800" h="235585">
                <a:moveTo>
                  <a:pt x="556272" y="69646"/>
                </a:moveTo>
                <a:lnTo>
                  <a:pt x="516077" y="69646"/>
                </a:lnTo>
                <a:lnTo>
                  <a:pt x="515975" y="158737"/>
                </a:lnTo>
                <a:lnTo>
                  <a:pt x="513791" y="173913"/>
                </a:lnTo>
                <a:lnTo>
                  <a:pt x="506857" y="187883"/>
                </a:lnTo>
                <a:lnTo>
                  <a:pt x="495147" y="197827"/>
                </a:lnTo>
                <a:lnTo>
                  <a:pt x="478561" y="201612"/>
                </a:lnTo>
                <a:lnTo>
                  <a:pt x="462965" y="197599"/>
                </a:lnTo>
                <a:lnTo>
                  <a:pt x="453809" y="187337"/>
                </a:lnTo>
                <a:lnTo>
                  <a:pt x="449491" y="173494"/>
                </a:lnTo>
                <a:lnTo>
                  <a:pt x="448411" y="158737"/>
                </a:lnTo>
                <a:lnTo>
                  <a:pt x="448411" y="69646"/>
                </a:lnTo>
                <a:lnTo>
                  <a:pt x="408216" y="69646"/>
                </a:lnTo>
                <a:lnTo>
                  <a:pt x="408216" y="170129"/>
                </a:lnTo>
                <a:lnTo>
                  <a:pt x="411581" y="194132"/>
                </a:lnTo>
                <a:lnTo>
                  <a:pt x="422148" y="214934"/>
                </a:lnTo>
                <a:lnTo>
                  <a:pt x="440563" y="229577"/>
                </a:lnTo>
                <a:lnTo>
                  <a:pt x="467499" y="235115"/>
                </a:lnTo>
                <a:lnTo>
                  <a:pt x="484327" y="232613"/>
                </a:lnTo>
                <a:lnTo>
                  <a:pt x="498729" y="225907"/>
                </a:lnTo>
                <a:lnTo>
                  <a:pt x="509981" y="216179"/>
                </a:lnTo>
                <a:lnTo>
                  <a:pt x="517410" y="204622"/>
                </a:lnTo>
                <a:lnTo>
                  <a:pt x="518083" y="204622"/>
                </a:lnTo>
                <a:lnTo>
                  <a:pt x="518083" y="230416"/>
                </a:lnTo>
                <a:lnTo>
                  <a:pt x="556272" y="230416"/>
                </a:lnTo>
                <a:lnTo>
                  <a:pt x="556272" y="204622"/>
                </a:lnTo>
                <a:lnTo>
                  <a:pt x="556272" y="201612"/>
                </a:lnTo>
                <a:lnTo>
                  <a:pt x="556272" y="69646"/>
                </a:lnTo>
                <a:close/>
              </a:path>
              <a:path w="812800" h="235585">
                <a:moveTo>
                  <a:pt x="637616" y="69646"/>
                </a:moveTo>
                <a:lnTo>
                  <a:pt x="597420" y="69646"/>
                </a:lnTo>
                <a:lnTo>
                  <a:pt x="597420" y="230416"/>
                </a:lnTo>
                <a:lnTo>
                  <a:pt x="637616" y="230416"/>
                </a:lnTo>
                <a:lnTo>
                  <a:pt x="637616" y="69646"/>
                </a:lnTo>
                <a:close/>
              </a:path>
              <a:path w="812800" h="235585">
                <a:moveTo>
                  <a:pt x="755230" y="24295"/>
                </a:moveTo>
                <a:lnTo>
                  <a:pt x="753313" y="14833"/>
                </a:lnTo>
                <a:lnTo>
                  <a:pt x="748106" y="7112"/>
                </a:lnTo>
                <a:lnTo>
                  <a:pt x="740384" y="1905"/>
                </a:lnTo>
                <a:lnTo>
                  <a:pt x="730935" y="0"/>
                </a:lnTo>
                <a:lnTo>
                  <a:pt x="721474" y="1905"/>
                </a:lnTo>
                <a:lnTo>
                  <a:pt x="713765" y="7112"/>
                </a:lnTo>
                <a:lnTo>
                  <a:pt x="708558" y="14833"/>
                </a:lnTo>
                <a:lnTo>
                  <a:pt x="706653" y="24295"/>
                </a:lnTo>
                <a:lnTo>
                  <a:pt x="708558" y="33743"/>
                </a:lnTo>
                <a:lnTo>
                  <a:pt x="713765" y="41465"/>
                </a:lnTo>
                <a:lnTo>
                  <a:pt x="721474" y="46672"/>
                </a:lnTo>
                <a:lnTo>
                  <a:pt x="730935" y="48577"/>
                </a:lnTo>
                <a:lnTo>
                  <a:pt x="740384" y="46672"/>
                </a:lnTo>
                <a:lnTo>
                  <a:pt x="748106" y="41465"/>
                </a:lnTo>
                <a:lnTo>
                  <a:pt x="753313" y="33743"/>
                </a:lnTo>
                <a:lnTo>
                  <a:pt x="755230" y="24295"/>
                </a:lnTo>
                <a:close/>
              </a:path>
              <a:path w="812800" h="235585">
                <a:moveTo>
                  <a:pt x="796099" y="69545"/>
                </a:moveTo>
                <a:lnTo>
                  <a:pt x="665772" y="69545"/>
                </a:lnTo>
                <a:lnTo>
                  <a:pt x="665772" y="105168"/>
                </a:lnTo>
                <a:lnTo>
                  <a:pt x="710831" y="105168"/>
                </a:lnTo>
                <a:lnTo>
                  <a:pt x="710831" y="230416"/>
                </a:lnTo>
                <a:lnTo>
                  <a:pt x="751027" y="230416"/>
                </a:lnTo>
                <a:lnTo>
                  <a:pt x="751027" y="105168"/>
                </a:lnTo>
                <a:lnTo>
                  <a:pt x="796099" y="105168"/>
                </a:lnTo>
                <a:lnTo>
                  <a:pt x="796099" y="69545"/>
                </a:lnTo>
                <a:close/>
              </a:path>
              <a:path w="812800" h="235585">
                <a:moveTo>
                  <a:pt x="806259" y="227025"/>
                </a:moveTo>
                <a:lnTo>
                  <a:pt x="802805" y="221449"/>
                </a:lnTo>
                <a:lnTo>
                  <a:pt x="802652" y="221195"/>
                </a:lnTo>
                <a:lnTo>
                  <a:pt x="804532" y="220776"/>
                </a:lnTo>
                <a:lnTo>
                  <a:pt x="805726" y="219519"/>
                </a:lnTo>
                <a:lnTo>
                  <a:pt x="805726" y="215722"/>
                </a:lnTo>
                <a:lnTo>
                  <a:pt x="805726" y="214731"/>
                </a:lnTo>
                <a:lnTo>
                  <a:pt x="803338" y="213728"/>
                </a:lnTo>
                <a:lnTo>
                  <a:pt x="803338" y="216090"/>
                </a:lnTo>
                <a:lnTo>
                  <a:pt x="803338" y="219163"/>
                </a:lnTo>
                <a:lnTo>
                  <a:pt x="801763" y="219519"/>
                </a:lnTo>
                <a:lnTo>
                  <a:pt x="798474" y="219519"/>
                </a:lnTo>
                <a:lnTo>
                  <a:pt x="798474" y="215722"/>
                </a:lnTo>
                <a:lnTo>
                  <a:pt x="801928" y="215722"/>
                </a:lnTo>
                <a:lnTo>
                  <a:pt x="803338" y="216090"/>
                </a:lnTo>
                <a:lnTo>
                  <a:pt x="803338" y="213728"/>
                </a:lnTo>
                <a:lnTo>
                  <a:pt x="796099" y="213690"/>
                </a:lnTo>
                <a:lnTo>
                  <a:pt x="796099" y="227025"/>
                </a:lnTo>
                <a:lnTo>
                  <a:pt x="798474" y="227025"/>
                </a:lnTo>
                <a:lnTo>
                  <a:pt x="798474" y="221449"/>
                </a:lnTo>
                <a:lnTo>
                  <a:pt x="800201" y="221449"/>
                </a:lnTo>
                <a:lnTo>
                  <a:pt x="803338" y="227025"/>
                </a:lnTo>
                <a:lnTo>
                  <a:pt x="806259" y="227025"/>
                </a:lnTo>
                <a:close/>
              </a:path>
              <a:path w="812800" h="235585">
                <a:moveTo>
                  <a:pt x="812609" y="213842"/>
                </a:moveTo>
                <a:lnTo>
                  <a:pt x="810729" y="212001"/>
                </a:lnTo>
                <a:lnTo>
                  <a:pt x="810729" y="214896"/>
                </a:lnTo>
                <a:lnTo>
                  <a:pt x="810729" y="225882"/>
                </a:lnTo>
                <a:lnTo>
                  <a:pt x="806259" y="230416"/>
                </a:lnTo>
                <a:lnTo>
                  <a:pt x="795210" y="230416"/>
                </a:lnTo>
                <a:lnTo>
                  <a:pt x="790727" y="225882"/>
                </a:lnTo>
                <a:lnTo>
                  <a:pt x="790727" y="214896"/>
                </a:lnTo>
                <a:lnTo>
                  <a:pt x="795210" y="210413"/>
                </a:lnTo>
                <a:lnTo>
                  <a:pt x="806259" y="210413"/>
                </a:lnTo>
                <a:lnTo>
                  <a:pt x="810729" y="214896"/>
                </a:lnTo>
                <a:lnTo>
                  <a:pt x="810729" y="212001"/>
                </a:lnTo>
                <a:lnTo>
                  <a:pt x="809129" y="210413"/>
                </a:lnTo>
                <a:lnTo>
                  <a:pt x="807288" y="208584"/>
                </a:lnTo>
                <a:lnTo>
                  <a:pt x="794169" y="208584"/>
                </a:lnTo>
                <a:lnTo>
                  <a:pt x="789000" y="213690"/>
                </a:lnTo>
                <a:lnTo>
                  <a:pt x="788885" y="227025"/>
                </a:lnTo>
                <a:lnTo>
                  <a:pt x="794169" y="232130"/>
                </a:lnTo>
                <a:lnTo>
                  <a:pt x="807288" y="232130"/>
                </a:lnTo>
                <a:lnTo>
                  <a:pt x="809053" y="230416"/>
                </a:lnTo>
                <a:lnTo>
                  <a:pt x="812558" y="227025"/>
                </a:lnTo>
                <a:lnTo>
                  <a:pt x="812609" y="213842"/>
                </a:lnTo>
                <a:close/>
              </a:path>
            </a:pathLst>
          </a:custGeom>
          <a:solidFill>
            <a:srgbClr val="1876BD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2791559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1394" y="1425854"/>
            <a:ext cx="41224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114" dirty="0">
                <a:solidFill>
                  <a:srgbClr val="474746"/>
                </a:solidFill>
                <a:latin typeface="Trebuchet MS"/>
                <a:cs typeface="Trebuchet MS"/>
              </a:rPr>
              <a:t>Amazon</a:t>
            </a:r>
            <a:r>
              <a:rPr sz="3600" spc="-22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3600" spc="105" dirty="0">
                <a:solidFill>
                  <a:srgbClr val="474746"/>
                </a:solidFill>
                <a:latin typeface="Trebuchet MS"/>
                <a:cs typeface="Trebuchet MS"/>
              </a:rPr>
              <a:t>SageMaker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1148" y="2038299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2414" y="2104695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3199104" y="2038299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96717" y="2104695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5154434" y="2125015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44173" y="2191398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" name="object 9"/>
          <p:cNvSpPr txBox="1"/>
          <p:nvPr/>
        </p:nvSpPr>
        <p:spPr>
          <a:xfrm>
            <a:off x="7037209" y="2125015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8470" y="2191398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1006213" y="2863303"/>
            <a:ext cx="841129" cy="769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2" name="object 12"/>
          <p:cNvSpPr/>
          <p:nvPr/>
        </p:nvSpPr>
        <p:spPr>
          <a:xfrm>
            <a:off x="2927528" y="2851759"/>
            <a:ext cx="881367" cy="768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3" name="object 13"/>
          <p:cNvSpPr/>
          <p:nvPr/>
        </p:nvSpPr>
        <p:spPr>
          <a:xfrm>
            <a:off x="4902340" y="2861818"/>
            <a:ext cx="841247" cy="841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4" name="object 14"/>
          <p:cNvSpPr/>
          <p:nvPr/>
        </p:nvSpPr>
        <p:spPr>
          <a:xfrm>
            <a:off x="6816001" y="2861817"/>
            <a:ext cx="841248" cy="860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25711" y="3676752"/>
          <a:ext cx="7128508" cy="435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243">
                <a:tc>
                  <a:txBody>
                    <a:bodyPr/>
                    <a:lstStyle/>
                    <a:p>
                      <a:pPr marR="376555" algn="ctr">
                        <a:lnSpc>
                          <a:spcPts val="1639"/>
                        </a:lnSpc>
                      </a:pPr>
                      <a:r>
                        <a:rPr sz="14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2352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27749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20">
                <a:tc>
                  <a:txBody>
                    <a:bodyPr/>
                    <a:lstStyle/>
                    <a:p>
                      <a:pPr marL="31750">
                        <a:lnSpc>
                          <a:spcPts val="1205"/>
                        </a:lnSpc>
                        <a:spcBef>
                          <a:spcPts val="165"/>
                        </a:spcBef>
                      </a:pPr>
                      <a:r>
                        <a:rPr sz="11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Notebook</a:t>
                      </a:r>
                      <a:r>
                        <a:rPr sz="1100" spc="-6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Instances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ts val="1205"/>
                        </a:lnSpc>
                        <a:spcBef>
                          <a:spcPts val="165"/>
                        </a:spcBef>
                      </a:pPr>
                      <a:r>
                        <a:rPr sz="1100" spc="2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Algorithms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241935" algn="ctr">
                        <a:lnSpc>
                          <a:spcPts val="1205"/>
                        </a:lnSpc>
                        <a:spcBef>
                          <a:spcPts val="165"/>
                        </a:spcBef>
                      </a:pPr>
                      <a:r>
                        <a:rPr sz="1100" spc="8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ML </a:t>
                      </a:r>
                      <a:r>
                        <a:rPr sz="1100" spc="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Training</a:t>
                      </a:r>
                      <a:r>
                        <a:rPr sz="1100" spc="-19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Service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302260" algn="ctr">
                        <a:lnSpc>
                          <a:spcPts val="1190"/>
                        </a:lnSpc>
                        <a:spcBef>
                          <a:spcPts val="185"/>
                        </a:spcBef>
                      </a:pPr>
                      <a:r>
                        <a:rPr sz="1100" spc="8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ML </a:t>
                      </a:r>
                      <a:r>
                        <a:rPr sz="11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Hosting</a:t>
                      </a:r>
                      <a:r>
                        <a:rPr sz="1100" spc="-21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Service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234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4106012" y="617715"/>
            <a:ext cx="943495" cy="882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203504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41122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Notebook</a:t>
            </a:r>
            <a:r>
              <a:rPr spc="-75" dirty="0"/>
              <a:t> </a:t>
            </a:r>
            <a:r>
              <a:rPr dirty="0"/>
              <a:t>Instances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305" y="764362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565" y="830745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525364" y="1589366"/>
            <a:ext cx="841131" cy="769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1764640" y="1152271"/>
            <a:ext cx="56749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25" dirty="0">
                <a:solidFill>
                  <a:srgbClr val="3FB9FF"/>
                </a:solidFill>
                <a:latin typeface="Trebuchet MS"/>
                <a:cs typeface="Trebuchet MS"/>
              </a:rPr>
              <a:t>Zero</a:t>
            </a:r>
            <a:r>
              <a:rPr sz="2400" spc="-110" dirty="0">
                <a:solidFill>
                  <a:srgbClr val="3FB9FF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FB9FF"/>
                </a:solidFill>
                <a:latin typeface="Trebuchet MS"/>
                <a:cs typeface="Trebuchet MS"/>
              </a:rPr>
              <a:t>Setup</a:t>
            </a:r>
            <a:r>
              <a:rPr sz="2400" spc="-100" dirty="0">
                <a:solidFill>
                  <a:srgbClr val="3FB9FF"/>
                </a:solidFill>
                <a:latin typeface="Trebuchet MS"/>
                <a:cs typeface="Trebuchet MS"/>
              </a:rPr>
              <a:t> </a:t>
            </a:r>
            <a:r>
              <a:rPr sz="2400" spc="15" dirty="0">
                <a:solidFill>
                  <a:srgbClr val="474746"/>
                </a:solidFill>
                <a:latin typeface="Trebuchet MS"/>
                <a:cs typeface="Trebuchet MS"/>
              </a:rPr>
              <a:t>For</a:t>
            </a:r>
            <a:r>
              <a:rPr sz="24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2400" spc="15" dirty="0">
                <a:solidFill>
                  <a:srgbClr val="474746"/>
                </a:solidFill>
                <a:latin typeface="Trebuchet MS"/>
                <a:cs typeface="Trebuchet MS"/>
              </a:rPr>
              <a:t>Exploratory</a:t>
            </a:r>
            <a:r>
              <a:rPr sz="2400" spc="-10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474746"/>
                </a:solidFill>
                <a:latin typeface="Trebuchet MS"/>
                <a:cs typeface="Trebuchet MS"/>
              </a:rPr>
              <a:t>Data</a:t>
            </a:r>
            <a:r>
              <a:rPr sz="2400"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474746"/>
                </a:solidFill>
                <a:latin typeface="Trebuchet MS"/>
                <a:cs typeface="Trebuchet MS"/>
              </a:rPr>
              <a:t>Analysis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55271" y="2793780"/>
            <a:ext cx="1209675" cy="1626235"/>
            <a:chOff x="2355270" y="2793779"/>
            <a:chExt cx="1209675" cy="1626235"/>
          </a:xfrm>
        </p:grpSpPr>
        <p:sp>
          <p:nvSpPr>
            <p:cNvPr id="8" name="object 8"/>
            <p:cNvSpPr/>
            <p:nvPr/>
          </p:nvSpPr>
          <p:spPr>
            <a:xfrm>
              <a:off x="2838996" y="2793779"/>
              <a:ext cx="725441" cy="7254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2355270" y="3788309"/>
              <a:ext cx="758882" cy="6311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26347" y="3569462"/>
            <a:ext cx="5594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4" marR="5080" indent="-33020">
              <a:spcBef>
                <a:spcPts val="100"/>
              </a:spcBef>
            </a:pP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Authoring  </a:t>
            </a:r>
            <a:r>
              <a:rPr sz="800" spc="50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r>
              <a:rPr sz="800" spc="35" dirty="0">
                <a:solidFill>
                  <a:srgbClr val="474746"/>
                </a:solidFill>
                <a:latin typeface="Trebuchet MS"/>
                <a:cs typeface="Trebuchet MS"/>
              </a:rPr>
              <a:t>o</a:t>
            </a:r>
            <a:r>
              <a:rPr sz="800" spc="-10" dirty="0">
                <a:solidFill>
                  <a:srgbClr val="474746"/>
                </a:solidFill>
                <a:latin typeface="Trebuchet MS"/>
                <a:cs typeface="Trebuchet MS"/>
              </a:rPr>
              <a:t>t</a:t>
            </a: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800" spc="25" dirty="0">
                <a:solidFill>
                  <a:srgbClr val="474746"/>
                </a:solidFill>
                <a:latin typeface="Trebuchet MS"/>
                <a:cs typeface="Trebuchet MS"/>
              </a:rPr>
              <a:t>boo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k</a:t>
            </a: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73200" y="1961363"/>
            <a:ext cx="4276725" cy="2912110"/>
            <a:chOff x="1673199" y="1961362"/>
            <a:chExt cx="4276725" cy="2912110"/>
          </a:xfrm>
        </p:grpSpPr>
        <p:sp>
          <p:nvSpPr>
            <p:cNvPr id="12" name="object 12"/>
            <p:cNvSpPr/>
            <p:nvPr/>
          </p:nvSpPr>
          <p:spPr>
            <a:xfrm>
              <a:off x="1685899" y="1974062"/>
              <a:ext cx="2886710" cy="2886710"/>
            </a:xfrm>
            <a:custGeom>
              <a:avLst/>
              <a:gdLst/>
              <a:ahLst/>
              <a:cxnLst/>
              <a:rect l="l" t="t" r="r" b="b"/>
              <a:pathLst>
                <a:path w="2886710" h="2886710">
                  <a:moveTo>
                    <a:pt x="0" y="481025"/>
                  </a:moveTo>
                  <a:lnTo>
                    <a:pt x="2483" y="431843"/>
                  </a:lnTo>
                  <a:lnTo>
                    <a:pt x="9772" y="384081"/>
                  </a:lnTo>
                  <a:lnTo>
                    <a:pt x="21625" y="337982"/>
                  </a:lnTo>
                  <a:lnTo>
                    <a:pt x="37801" y="293788"/>
                  </a:lnTo>
                  <a:lnTo>
                    <a:pt x="58057" y="251739"/>
                  </a:lnTo>
                  <a:lnTo>
                    <a:pt x="82151" y="212079"/>
                  </a:lnTo>
                  <a:lnTo>
                    <a:pt x="109842" y="175048"/>
                  </a:lnTo>
                  <a:lnTo>
                    <a:pt x="140888" y="140888"/>
                  </a:lnTo>
                  <a:lnTo>
                    <a:pt x="175048" y="109842"/>
                  </a:lnTo>
                  <a:lnTo>
                    <a:pt x="212079" y="82151"/>
                  </a:lnTo>
                  <a:lnTo>
                    <a:pt x="251739" y="58057"/>
                  </a:lnTo>
                  <a:lnTo>
                    <a:pt x="293788" y="37801"/>
                  </a:lnTo>
                  <a:lnTo>
                    <a:pt x="337982" y="21625"/>
                  </a:lnTo>
                  <a:lnTo>
                    <a:pt x="384081" y="9772"/>
                  </a:lnTo>
                  <a:lnTo>
                    <a:pt x="431843" y="2483"/>
                  </a:lnTo>
                  <a:lnTo>
                    <a:pt x="481025" y="0"/>
                  </a:lnTo>
                  <a:lnTo>
                    <a:pt x="2405071" y="0"/>
                  </a:lnTo>
                  <a:lnTo>
                    <a:pt x="2454252" y="2483"/>
                  </a:lnTo>
                  <a:lnTo>
                    <a:pt x="2502013" y="9772"/>
                  </a:lnTo>
                  <a:lnTo>
                    <a:pt x="2548112" y="21625"/>
                  </a:lnTo>
                  <a:lnTo>
                    <a:pt x="2592306" y="37801"/>
                  </a:lnTo>
                  <a:lnTo>
                    <a:pt x="2634354" y="58057"/>
                  </a:lnTo>
                  <a:lnTo>
                    <a:pt x="2674014" y="82151"/>
                  </a:lnTo>
                  <a:lnTo>
                    <a:pt x="2711044" y="109842"/>
                  </a:lnTo>
                  <a:lnTo>
                    <a:pt x="2745204" y="140888"/>
                  </a:lnTo>
                  <a:lnTo>
                    <a:pt x="2776249" y="175048"/>
                  </a:lnTo>
                  <a:lnTo>
                    <a:pt x="2803940" y="212079"/>
                  </a:lnTo>
                  <a:lnTo>
                    <a:pt x="2828035" y="251739"/>
                  </a:lnTo>
                  <a:lnTo>
                    <a:pt x="2848290" y="293788"/>
                  </a:lnTo>
                  <a:lnTo>
                    <a:pt x="2864465" y="337982"/>
                  </a:lnTo>
                  <a:lnTo>
                    <a:pt x="2876319" y="384081"/>
                  </a:lnTo>
                  <a:lnTo>
                    <a:pt x="2883608" y="431843"/>
                  </a:lnTo>
                  <a:lnTo>
                    <a:pt x="2886091" y="481025"/>
                  </a:lnTo>
                  <a:lnTo>
                    <a:pt x="2886091" y="2405071"/>
                  </a:lnTo>
                  <a:lnTo>
                    <a:pt x="2883608" y="2454252"/>
                  </a:lnTo>
                  <a:lnTo>
                    <a:pt x="2876319" y="2502013"/>
                  </a:lnTo>
                  <a:lnTo>
                    <a:pt x="2864465" y="2548112"/>
                  </a:lnTo>
                  <a:lnTo>
                    <a:pt x="2848290" y="2592306"/>
                  </a:lnTo>
                  <a:lnTo>
                    <a:pt x="2828035" y="2634354"/>
                  </a:lnTo>
                  <a:lnTo>
                    <a:pt x="2803940" y="2674014"/>
                  </a:lnTo>
                  <a:lnTo>
                    <a:pt x="2776249" y="2711044"/>
                  </a:lnTo>
                  <a:lnTo>
                    <a:pt x="2745204" y="2745204"/>
                  </a:lnTo>
                  <a:lnTo>
                    <a:pt x="2711044" y="2776249"/>
                  </a:lnTo>
                  <a:lnTo>
                    <a:pt x="2674014" y="2803940"/>
                  </a:lnTo>
                  <a:lnTo>
                    <a:pt x="2634354" y="2828035"/>
                  </a:lnTo>
                  <a:lnTo>
                    <a:pt x="2592306" y="2848290"/>
                  </a:lnTo>
                  <a:lnTo>
                    <a:pt x="2548112" y="2864465"/>
                  </a:lnTo>
                  <a:lnTo>
                    <a:pt x="2502013" y="2876319"/>
                  </a:lnTo>
                  <a:lnTo>
                    <a:pt x="2454252" y="2883608"/>
                  </a:lnTo>
                  <a:lnTo>
                    <a:pt x="2405071" y="2886091"/>
                  </a:lnTo>
                  <a:lnTo>
                    <a:pt x="481025" y="2886091"/>
                  </a:lnTo>
                  <a:lnTo>
                    <a:pt x="431843" y="2883608"/>
                  </a:lnTo>
                  <a:lnTo>
                    <a:pt x="384081" y="2876319"/>
                  </a:lnTo>
                  <a:lnTo>
                    <a:pt x="337982" y="2864465"/>
                  </a:lnTo>
                  <a:lnTo>
                    <a:pt x="293788" y="2848290"/>
                  </a:lnTo>
                  <a:lnTo>
                    <a:pt x="251739" y="2828035"/>
                  </a:lnTo>
                  <a:lnTo>
                    <a:pt x="212079" y="2803940"/>
                  </a:lnTo>
                  <a:lnTo>
                    <a:pt x="175048" y="2776249"/>
                  </a:lnTo>
                  <a:lnTo>
                    <a:pt x="140888" y="2745204"/>
                  </a:lnTo>
                  <a:lnTo>
                    <a:pt x="109842" y="2711044"/>
                  </a:lnTo>
                  <a:lnTo>
                    <a:pt x="82151" y="2674014"/>
                  </a:lnTo>
                  <a:lnTo>
                    <a:pt x="58057" y="2634354"/>
                  </a:lnTo>
                  <a:lnTo>
                    <a:pt x="37801" y="2592306"/>
                  </a:lnTo>
                  <a:lnTo>
                    <a:pt x="21625" y="2548112"/>
                  </a:lnTo>
                  <a:lnTo>
                    <a:pt x="9772" y="2502013"/>
                  </a:lnTo>
                  <a:lnTo>
                    <a:pt x="2483" y="2454252"/>
                  </a:lnTo>
                  <a:lnTo>
                    <a:pt x="0" y="2405071"/>
                  </a:lnTo>
                  <a:lnTo>
                    <a:pt x="0" y="481025"/>
                  </a:lnTo>
                  <a:close/>
                </a:path>
              </a:pathLst>
            </a:custGeom>
            <a:ln w="25400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525429" y="2717795"/>
              <a:ext cx="656167" cy="1185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2000" y="2755608"/>
              <a:ext cx="520700" cy="0"/>
            </a:xfrm>
            <a:custGeom>
              <a:avLst/>
              <a:gdLst/>
              <a:ahLst/>
              <a:cxnLst/>
              <a:rect l="l" t="t" r="r" b="b"/>
              <a:pathLst>
                <a:path w="520700">
                  <a:moveTo>
                    <a:pt x="0" y="0"/>
                  </a:moveTo>
                  <a:lnTo>
                    <a:pt x="520255" y="0"/>
                  </a:lnTo>
                </a:path>
              </a:pathLst>
            </a:custGeom>
            <a:ln w="25401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25429" y="4102099"/>
              <a:ext cx="656167" cy="1185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2000" y="4142980"/>
              <a:ext cx="520700" cy="0"/>
            </a:xfrm>
            <a:custGeom>
              <a:avLst/>
              <a:gdLst/>
              <a:ahLst/>
              <a:cxnLst/>
              <a:rect l="l" t="t" r="r" b="b"/>
              <a:pathLst>
                <a:path w="520700">
                  <a:moveTo>
                    <a:pt x="0" y="0"/>
                  </a:moveTo>
                  <a:lnTo>
                    <a:pt x="520255" y="0"/>
                  </a:lnTo>
                </a:path>
              </a:pathLst>
            </a:custGeom>
            <a:ln w="25401">
              <a:solidFill>
                <a:srgbClr val="00BAFF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2255" y="2287765"/>
              <a:ext cx="857097" cy="22586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483190" y="3940032"/>
              <a:ext cx="458881" cy="4201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9" name="object 19"/>
          <p:cNvSpPr/>
          <p:nvPr/>
        </p:nvSpPr>
        <p:spPr>
          <a:xfrm>
            <a:off x="7577265" y="1974070"/>
            <a:ext cx="536359" cy="5363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object 20"/>
          <p:cNvSpPr txBox="1"/>
          <p:nvPr/>
        </p:nvSpPr>
        <p:spPr>
          <a:xfrm>
            <a:off x="3469005" y="4405952"/>
            <a:ext cx="8947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ETL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Access </a:t>
            </a: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to</a:t>
            </a:r>
            <a:r>
              <a:rPr sz="800" spc="-1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50" dirty="0">
                <a:solidFill>
                  <a:srgbClr val="474746"/>
                </a:solidFill>
                <a:latin typeface="Trebuchet MS"/>
                <a:cs typeface="Trebuchet MS"/>
              </a:rPr>
              <a:t>AWS  </a:t>
            </a: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Database</a:t>
            </a:r>
            <a:r>
              <a:rPr sz="8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services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47786" y="4405953"/>
            <a:ext cx="84264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Access </a:t>
            </a: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to </a:t>
            </a:r>
            <a:r>
              <a:rPr sz="800" spc="55" dirty="0">
                <a:solidFill>
                  <a:srgbClr val="474746"/>
                </a:solidFill>
                <a:latin typeface="Trebuchet MS"/>
                <a:cs typeface="Trebuchet MS"/>
              </a:rPr>
              <a:t>S3</a:t>
            </a:r>
            <a:r>
              <a:rPr sz="800" spc="-15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Data 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Lake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76009" y="2064327"/>
            <a:ext cx="451370" cy="4513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object 23"/>
          <p:cNvSpPr txBox="1"/>
          <p:nvPr/>
        </p:nvSpPr>
        <p:spPr>
          <a:xfrm>
            <a:off x="6844398" y="2296540"/>
            <a:ext cx="1980564" cy="208646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21302">
              <a:spcBef>
                <a:spcPts val="890"/>
              </a:spcBef>
            </a:pPr>
            <a:r>
              <a:rPr sz="1200" b="1" i="1" spc="-40" dirty="0">
                <a:solidFill>
                  <a:srgbClr val="FF9600"/>
                </a:solidFill>
                <a:latin typeface="Trebuchet MS"/>
                <a:cs typeface="Trebuchet MS"/>
              </a:rPr>
              <a:t>“Just </a:t>
            </a:r>
            <a:r>
              <a:rPr sz="1200" b="1" i="1" spc="-30" dirty="0">
                <a:solidFill>
                  <a:srgbClr val="FF9600"/>
                </a:solidFill>
                <a:latin typeface="Trebuchet MS"/>
                <a:cs typeface="Trebuchet MS"/>
              </a:rPr>
              <a:t>add</a:t>
            </a:r>
            <a:r>
              <a:rPr sz="1200" b="1" i="1" spc="-75" dirty="0">
                <a:solidFill>
                  <a:srgbClr val="FF9600"/>
                </a:solidFill>
                <a:latin typeface="Trebuchet MS"/>
                <a:cs typeface="Trebuchet MS"/>
              </a:rPr>
              <a:t> </a:t>
            </a:r>
            <a:r>
              <a:rPr sz="1200" b="1" i="1" spc="-50" dirty="0">
                <a:solidFill>
                  <a:srgbClr val="FF9600"/>
                </a:solidFill>
                <a:latin typeface="Trebuchet MS"/>
                <a:cs typeface="Trebuchet MS"/>
              </a:rPr>
              <a:t>data”</a:t>
            </a:r>
            <a:endParaRPr sz="1200">
              <a:latin typeface="Trebuchet MS"/>
              <a:cs typeface="Trebuchet MS"/>
            </a:endParaRPr>
          </a:p>
          <a:p>
            <a:pPr marL="184145" indent="-171446">
              <a:spcBef>
                <a:spcPts val="525"/>
              </a:spcBef>
              <a:buFont typeface="Arial"/>
              <a:buChar char="•"/>
              <a:tabLst>
                <a:tab pos="183511" algn="l"/>
                <a:tab pos="184145" algn="l"/>
              </a:tabLst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Recommendations/Personalization</a:t>
            </a:r>
            <a:endParaRPr sz="800">
              <a:latin typeface="Trebuchet MS"/>
              <a:cs typeface="Trebuchet MS"/>
            </a:endParaRPr>
          </a:p>
          <a:p>
            <a:pPr marL="184145" indent="-171446">
              <a:spcBef>
                <a:spcPts val="605"/>
              </a:spcBef>
              <a:buFont typeface="Arial"/>
              <a:buChar char="•"/>
              <a:tabLst>
                <a:tab pos="183511" algn="l"/>
                <a:tab pos="184145" algn="l"/>
              </a:tabLst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Fraud</a:t>
            </a:r>
            <a:r>
              <a:rPr sz="8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Detection</a:t>
            </a:r>
            <a:endParaRPr sz="800">
              <a:latin typeface="Trebuchet MS"/>
              <a:cs typeface="Trebuchet MS"/>
            </a:endParaRPr>
          </a:p>
          <a:p>
            <a:pPr marL="184145" indent="-171446">
              <a:spcBef>
                <a:spcPts val="605"/>
              </a:spcBef>
              <a:buFont typeface="Arial"/>
              <a:buChar char="•"/>
              <a:tabLst>
                <a:tab pos="183511" algn="l"/>
                <a:tab pos="184145" algn="l"/>
              </a:tabLst>
            </a:pP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Forecasting</a:t>
            </a:r>
            <a:endParaRPr sz="800">
              <a:latin typeface="Trebuchet MS"/>
              <a:cs typeface="Trebuchet MS"/>
            </a:endParaRPr>
          </a:p>
          <a:p>
            <a:pPr marL="184145" indent="-171446">
              <a:spcBef>
                <a:spcPts val="610"/>
              </a:spcBef>
              <a:buFont typeface="Arial"/>
              <a:buChar char="•"/>
              <a:tabLst>
                <a:tab pos="183511" algn="l"/>
                <a:tab pos="184145" algn="l"/>
              </a:tabLst>
            </a:pP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Image</a:t>
            </a:r>
            <a:r>
              <a:rPr sz="800" spc="-3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474746"/>
                </a:solidFill>
                <a:latin typeface="Trebuchet MS"/>
                <a:cs typeface="Trebuchet MS"/>
              </a:rPr>
              <a:t>Classification</a:t>
            </a:r>
            <a:endParaRPr sz="800">
              <a:latin typeface="Trebuchet MS"/>
              <a:cs typeface="Trebuchet MS"/>
            </a:endParaRPr>
          </a:p>
          <a:p>
            <a:pPr marL="184145" indent="-171446">
              <a:spcBef>
                <a:spcPts val="605"/>
              </a:spcBef>
              <a:buFont typeface="Arial"/>
              <a:buChar char="•"/>
              <a:tabLst>
                <a:tab pos="183511" algn="l"/>
                <a:tab pos="184145" algn="l"/>
              </a:tabLst>
            </a:pP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Churn</a:t>
            </a:r>
            <a:r>
              <a:rPr sz="800" spc="-3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Prediction</a:t>
            </a:r>
            <a:endParaRPr sz="800">
              <a:latin typeface="Trebuchet MS"/>
              <a:cs typeface="Trebuchet MS"/>
            </a:endParaRPr>
          </a:p>
          <a:p>
            <a:pPr marL="184145" indent="-171446">
              <a:spcBef>
                <a:spcPts val="575"/>
              </a:spcBef>
              <a:buFont typeface="Arial"/>
              <a:buChar char="•"/>
              <a:tabLst>
                <a:tab pos="183511" algn="l"/>
                <a:tab pos="184145" algn="l"/>
              </a:tabLst>
            </a:pP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Marketing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Email/Campaign</a:t>
            </a:r>
            <a:r>
              <a:rPr sz="8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5" dirty="0">
                <a:solidFill>
                  <a:srgbClr val="474746"/>
                </a:solidFill>
                <a:latin typeface="Trebuchet MS"/>
                <a:cs typeface="Trebuchet MS"/>
              </a:rPr>
              <a:t>Targeting</a:t>
            </a:r>
            <a:endParaRPr sz="800">
              <a:latin typeface="Trebuchet MS"/>
              <a:cs typeface="Trebuchet MS"/>
            </a:endParaRPr>
          </a:p>
          <a:p>
            <a:pPr marL="184145" indent="-171446">
              <a:spcBef>
                <a:spcPts val="605"/>
              </a:spcBef>
              <a:buFont typeface="Arial"/>
              <a:buChar char="•"/>
              <a:tabLst>
                <a:tab pos="183511" algn="l"/>
                <a:tab pos="184145" algn="l"/>
              </a:tabLst>
            </a:pPr>
            <a:r>
              <a:rPr sz="800" spc="35" dirty="0">
                <a:solidFill>
                  <a:srgbClr val="474746"/>
                </a:solidFill>
                <a:latin typeface="Trebuchet MS"/>
                <a:cs typeface="Trebuchet MS"/>
              </a:rPr>
              <a:t>Log</a:t>
            </a:r>
            <a:r>
              <a:rPr sz="800" spc="-5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processing</a:t>
            </a:r>
            <a:r>
              <a:rPr sz="800" spc="-5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474746"/>
                </a:solidFill>
                <a:latin typeface="Trebuchet MS"/>
                <a:cs typeface="Trebuchet MS"/>
              </a:rPr>
              <a:t>and</a:t>
            </a:r>
            <a:r>
              <a:rPr sz="8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474746"/>
                </a:solidFill>
                <a:latin typeface="Trebuchet MS"/>
                <a:cs typeface="Trebuchet MS"/>
              </a:rPr>
              <a:t>anomaly</a:t>
            </a:r>
            <a:r>
              <a:rPr sz="800" spc="-4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474746"/>
                </a:solidFill>
                <a:latin typeface="Trebuchet MS"/>
                <a:cs typeface="Trebuchet MS"/>
              </a:rPr>
              <a:t>detection</a:t>
            </a:r>
            <a:endParaRPr sz="800">
              <a:latin typeface="Trebuchet MS"/>
              <a:cs typeface="Trebuchet MS"/>
            </a:endParaRPr>
          </a:p>
          <a:p>
            <a:pPr marL="184145" indent="-171446">
              <a:spcBef>
                <a:spcPts val="605"/>
              </a:spcBef>
              <a:buFont typeface="Arial"/>
              <a:buChar char="•"/>
              <a:tabLst>
                <a:tab pos="183511" algn="l"/>
                <a:tab pos="184145" algn="l"/>
              </a:tabLst>
            </a:pPr>
            <a:r>
              <a:rPr sz="800" spc="10" dirty="0">
                <a:solidFill>
                  <a:srgbClr val="474746"/>
                </a:solidFill>
                <a:latin typeface="Trebuchet MS"/>
                <a:cs typeface="Trebuchet MS"/>
              </a:rPr>
              <a:t>Speech to</a:t>
            </a:r>
            <a:r>
              <a:rPr sz="800" spc="-7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474746"/>
                </a:solidFill>
                <a:latin typeface="Trebuchet MS"/>
                <a:cs typeface="Trebuchet MS"/>
              </a:rPr>
              <a:t>Text</a:t>
            </a:r>
            <a:endParaRPr sz="800">
              <a:latin typeface="Trebuchet MS"/>
              <a:cs typeface="Trebuchet MS"/>
            </a:endParaRPr>
          </a:p>
          <a:p>
            <a:pPr marL="184145" indent="-171446">
              <a:spcBef>
                <a:spcPts val="610"/>
              </a:spcBef>
              <a:buFont typeface="Arial"/>
              <a:buChar char="•"/>
              <a:tabLst>
                <a:tab pos="183511" algn="l"/>
                <a:tab pos="184145" algn="l"/>
              </a:tabLst>
            </a:pPr>
            <a:r>
              <a:rPr sz="800" spc="60" dirty="0">
                <a:solidFill>
                  <a:srgbClr val="474746"/>
                </a:solidFill>
                <a:latin typeface="Trebuchet MS"/>
                <a:cs typeface="Trebuchet MS"/>
              </a:rPr>
              <a:t>More…</a:t>
            </a:r>
            <a:endParaRPr sz="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175500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1903095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1581" y="3983096"/>
            <a:ext cx="1627505" cy="443263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0"/>
              </a:spcBef>
            </a:pPr>
            <a:r>
              <a:rPr spc="25" dirty="0">
                <a:solidFill>
                  <a:srgbClr val="474746"/>
                </a:solidFill>
                <a:latin typeface="Trebuchet MS"/>
                <a:cs typeface="Trebuchet MS"/>
              </a:rPr>
              <a:t>Streaming</a:t>
            </a:r>
            <a:r>
              <a:rPr spc="-11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pc="-15" dirty="0">
                <a:solidFill>
                  <a:srgbClr val="474746"/>
                </a:solidFill>
                <a:latin typeface="Trebuchet MS"/>
                <a:cs typeface="Trebuchet MS"/>
              </a:rPr>
              <a:t>datasets,  </a:t>
            </a:r>
            <a:r>
              <a:rPr spc="10" dirty="0">
                <a:solidFill>
                  <a:srgbClr val="474746"/>
                </a:solidFill>
                <a:latin typeface="Trebuchet MS"/>
                <a:cs typeface="Trebuchet MS"/>
              </a:rPr>
              <a:t>for </a:t>
            </a:r>
            <a:r>
              <a:rPr spc="-5" dirty="0">
                <a:solidFill>
                  <a:srgbClr val="474746"/>
                </a:solidFill>
                <a:latin typeface="Trebuchet MS"/>
                <a:cs typeface="Trebuchet MS"/>
              </a:rPr>
              <a:t>cheaper</a:t>
            </a:r>
            <a:r>
              <a:rPr spc="-17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pc="10" dirty="0">
                <a:solidFill>
                  <a:srgbClr val="474746"/>
                </a:solidFill>
                <a:latin typeface="Trebuchet MS"/>
                <a:cs typeface="Trebuchet MS"/>
              </a:rPr>
              <a:t>training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07004" y="3983096"/>
            <a:ext cx="1330960" cy="443263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29229" marR="5080" indent="-217165">
              <a:lnSpc>
                <a:spcPts val="1670"/>
              </a:lnSpc>
              <a:spcBef>
                <a:spcPts val="160"/>
              </a:spcBef>
            </a:pPr>
            <a:r>
              <a:rPr spc="-5" dirty="0">
                <a:solidFill>
                  <a:srgbClr val="474746"/>
                </a:solidFill>
                <a:latin typeface="Trebuchet MS"/>
                <a:cs typeface="Trebuchet MS"/>
              </a:rPr>
              <a:t>Train </a:t>
            </a:r>
            <a:r>
              <a:rPr spc="-30" dirty="0">
                <a:solidFill>
                  <a:srgbClr val="474746"/>
                </a:solidFill>
                <a:latin typeface="Trebuchet MS"/>
                <a:cs typeface="Trebuchet MS"/>
              </a:rPr>
              <a:t>faster, </a:t>
            </a:r>
            <a:r>
              <a:rPr spc="10" dirty="0">
                <a:solidFill>
                  <a:srgbClr val="474746"/>
                </a:solidFill>
                <a:latin typeface="Trebuchet MS"/>
                <a:cs typeface="Trebuchet MS"/>
              </a:rPr>
              <a:t>in</a:t>
            </a:r>
            <a:r>
              <a:rPr spc="-22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474746"/>
                </a:solidFill>
                <a:latin typeface="Trebuchet MS"/>
                <a:cs typeface="Trebuchet MS"/>
              </a:rPr>
              <a:t>a  </a:t>
            </a:r>
            <a:r>
              <a:rPr spc="20" dirty="0">
                <a:solidFill>
                  <a:srgbClr val="474746"/>
                </a:solidFill>
                <a:latin typeface="Trebuchet MS"/>
                <a:cs typeface="Trebuchet MS"/>
              </a:rPr>
              <a:t>single</a:t>
            </a:r>
            <a:r>
              <a:rPr spc="-8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pc="25" dirty="0">
                <a:solidFill>
                  <a:srgbClr val="474746"/>
                </a:solidFill>
                <a:latin typeface="Trebuchet MS"/>
                <a:cs typeface="Trebuchet MS"/>
              </a:rPr>
              <a:t>pass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3677" y="3983097"/>
            <a:ext cx="1688464" cy="6585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200"/>
              </a:lnSpc>
              <a:spcBef>
                <a:spcPts val="95"/>
              </a:spcBef>
            </a:pPr>
            <a:r>
              <a:rPr spc="-15" dirty="0">
                <a:solidFill>
                  <a:srgbClr val="474746"/>
                </a:solidFill>
                <a:latin typeface="Trebuchet MS"/>
                <a:cs typeface="Trebuchet MS"/>
              </a:rPr>
              <a:t>Greater reliability</a:t>
            </a:r>
            <a:r>
              <a:rPr spc="-18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pc="55" dirty="0">
                <a:solidFill>
                  <a:srgbClr val="474746"/>
                </a:solidFill>
                <a:latin typeface="Trebuchet MS"/>
                <a:cs typeface="Trebuchet MS"/>
              </a:rPr>
              <a:t>on  </a:t>
            </a:r>
            <a:r>
              <a:rPr spc="-10" dirty="0">
                <a:solidFill>
                  <a:srgbClr val="474746"/>
                </a:solidFill>
                <a:latin typeface="Trebuchet MS"/>
                <a:cs typeface="Trebuchet MS"/>
              </a:rPr>
              <a:t>extremely </a:t>
            </a:r>
            <a:r>
              <a:rPr spc="5" dirty="0">
                <a:solidFill>
                  <a:srgbClr val="474746"/>
                </a:solidFill>
                <a:latin typeface="Trebuchet MS"/>
                <a:cs typeface="Trebuchet MS"/>
              </a:rPr>
              <a:t>large  </a:t>
            </a:r>
            <a:r>
              <a:rPr dirty="0">
                <a:solidFill>
                  <a:srgbClr val="474746"/>
                </a:solidFill>
                <a:latin typeface="Trebuchet MS"/>
                <a:cs typeface="Trebuchet MS"/>
              </a:rPr>
              <a:t>datasets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24498" y="3983096"/>
            <a:ext cx="1679575" cy="443263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03850" marR="5080" indent="-391785">
              <a:lnSpc>
                <a:spcPts val="1670"/>
              </a:lnSpc>
              <a:spcBef>
                <a:spcPts val="160"/>
              </a:spcBef>
            </a:pPr>
            <a:r>
              <a:rPr dirty="0">
                <a:solidFill>
                  <a:srgbClr val="474746"/>
                </a:solidFill>
                <a:latin typeface="Trebuchet MS"/>
                <a:cs typeface="Trebuchet MS"/>
              </a:rPr>
              <a:t>Choice </a:t>
            </a:r>
            <a:r>
              <a:rPr spc="30" dirty="0">
                <a:solidFill>
                  <a:srgbClr val="474746"/>
                </a:solidFill>
                <a:latin typeface="Trebuchet MS"/>
                <a:cs typeface="Trebuchet MS"/>
              </a:rPr>
              <a:t>of </a:t>
            </a:r>
            <a:r>
              <a:rPr spc="-10" dirty="0">
                <a:solidFill>
                  <a:srgbClr val="474746"/>
                </a:solidFill>
                <a:latin typeface="Trebuchet MS"/>
                <a:cs typeface="Trebuchet MS"/>
              </a:rPr>
              <a:t>several</a:t>
            </a:r>
            <a:r>
              <a:rPr spc="-25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474746"/>
                </a:solidFill>
                <a:latin typeface="Trebuchet MS"/>
                <a:cs typeface="Trebuchet MS"/>
              </a:rPr>
              <a:t>ML  </a:t>
            </a:r>
            <a:r>
              <a:rPr spc="25" dirty="0">
                <a:solidFill>
                  <a:srgbClr val="474746"/>
                </a:solidFill>
                <a:latin typeface="Trebuchet MS"/>
                <a:cs typeface="Trebuchet MS"/>
              </a:rPr>
              <a:t>algorithms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2583" y="2586266"/>
            <a:ext cx="1222797" cy="1222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" name="object 8"/>
          <p:cNvSpPr/>
          <p:nvPr/>
        </p:nvSpPr>
        <p:spPr>
          <a:xfrm>
            <a:off x="2849030" y="2569638"/>
            <a:ext cx="1244599" cy="1248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" name="object 9"/>
          <p:cNvSpPr/>
          <p:nvPr/>
        </p:nvSpPr>
        <p:spPr>
          <a:xfrm>
            <a:off x="4938434" y="2446502"/>
            <a:ext cx="1359573" cy="1359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" name="object 10"/>
          <p:cNvSpPr/>
          <p:nvPr/>
        </p:nvSpPr>
        <p:spPr>
          <a:xfrm>
            <a:off x="7010693" y="2674702"/>
            <a:ext cx="1225816" cy="1225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1126743" y="1083247"/>
            <a:ext cx="69094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90" dirty="0">
                <a:solidFill>
                  <a:srgbClr val="434342"/>
                </a:solidFill>
                <a:latin typeface="Trebuchet MS"/>
                <a:cs typeface="Trebuchet MS"/>
              </a:rPr>
              <a:t>Amazon </a:t>
            </a:r>
            <a:r>
              <a:rPr sz="2800" spc="35" dirty="0">
                <a:solidFill>
                  <a:srgbClr val="434342"/>
                </a:solidFill>
                <a:latin typeface="Trebuchet MS"/>
                <a:cs typeface="Trebuchet MS"/>
              </a:rPr>
              <a:t>SageMaker: </a:t>
            </a:r>
            <a:r>
              <a:rPr sz="2800" spc="90" dirty="0">
                <a:solidFill>
                  <a:srgbClr val="00BAFF"/>
                </a:solidFill>
                <a:latin typeface="Trebuchet MS"/>
                <a:cs typeface="Trebuchet MS"/>
              </a:rPr>
              <a:t>10x </a:t>
            </a:r>
            <a:r>
              <a:rPr sz="2800" spc="-25" dirty="0">
                <a:solidFill>
                  <a:srgbClr val="00BAFF"/>
                </a:solidFill>
                <a:latin typeface="Trebuchet MS"/>
                <a:cs typeface="Trebuchet MS"/>
              </a:rPr>
              <a:t>better</a:t>
            </a:r>
            <a:r>
              <a:rPr sz="2800" spc="-620" dirty="0">
                <a:solidFill>
                  <a:srgbClr val="00BAFF"/>
                </a:solidFill>
                <a:latin typeface="Trebuchet MS"/>
                <a:cs typeface="Trebuchet MS"/>
              </a:rPr>
              <a:t> </a:t>
            </a:r>
            <a:r>
              <a:rPr sz="2800" spc="50" dirty="0">
                <a:solidFill>
                  <a:srgbClr val="434342"/>
                </a:solidFill>
                <a:latin typeface="Trebuchet MS"/>
                <a:cs typeface="Trebuchet MS"/>
              </a:rPr>
              <a:t>algorithms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2789" y="766204"/>
            <a:ext cx="293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220" dirty="0">
                <a:solidFill>
                  <a:srgbClr val="474746"/>
                </a:solidFill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0400" y="832599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0" y="244365"/>
                </a:moveTo>
                <a:lnTo>
                  <a:pt x="4964" y="195117"/>
                </a:lnTo>
                <a:lnTo>
                  <a:pt x="19203" y="149247"/>
                </a:lnTo>
                <a:lnTo>
                  <a:pt x="41733" y="107738"/>
                </a:lnTo>
                <a:lnTo>
                  <a:pt x="71572" y="71572"/>
                </a:lnTo>
                <a:lnTo>
                  <a:pt x="107738" y="41733"/>
                </a:lnTo>
                <a:lnTo>
                  <a:pt x="149247" y="19203"/>
                </a:lnTo>
                <a:lnTo>
                  <a:pt x="195117" y="4964"/>
                </a:lnTo>
                <a:lnTo>
                  <a:pt x="244365" y="0"/>
                </a:lnTo>
                <a:lnTo>
                  <a:pt x="293613" y="4964"/>
                </a:lnTo>
                <a:lnTo>
                  <a:pt x="339483" y="19203"/>
                </a:lnTo>
                <a:lnTo>
                  <a:pt x="380992" y="41733"/>
                </a:lnTo>
                <a:lnTo>
                  <a:pt x="417158" y="71572"/>
                </a:lnTo>
                <a:lnTo>
                  <a:pt x="446997" y="107738"/>
                </a:lnTo>
                <a:lnTo>
                  <a:pt x="469527" y="149247"/>
                </a:lnTo>
                <a:lnTo>
                  <a:pt x="483766" y="195117"/>
                </a:lnTo>
                <a:lnTo>
                  <a:pt x="488731" y="244365"/>
                </a:lnTo>
                <a:lnTo>
                  <a:pt x="483766" y="293613"/>
                </a:lnTo>
                <a:lnTo>
                  <a:pt x="469527" y="339483"/>
                </a:lnTo>
                <a:lnTo>
                  <a:pt x="446997" y="380992"/>
                </a:lnTo>
                <a:lnTo>
                  <a:pt x="417158" y="417158"/>
                </a:lnTo>
                <a:lnTo>
                  <a:pt x="380992" y="446997"/>
                </a:lnTo>
                <a:lnTo>
                  <a:pt x="339483" y="469527"/>
                </a:lnTo>
                <a:lnTo>
                  <a:pt x="293613" y="483766"/>
                </a:lnTo>
                <a:lnTo>
                  <a:pt x="244365" y="488731"/>
                </a:lnTo>
                <a:lnTo>
                  <a:pt x="195117" y="483766"/>
                </a:lnTo>
                <a:lnTo>
                  <a:pt x="149247" y="469527"/>
                </a:lnTo>
                <a:lnTo>
                  <a:pt x="107738" y="446997"/>
                </a:lnTo>
                <a:lnTo>
                  <a:pt x="71572" y="417158"/>
                </a:lnTo>
                <a:lnTo>
                  <a:pt x="41733" y="380992"/>
                </a:lnTo>
                <a:lnTo>
                  <a:pt x="19203" y="339483"/>
                </a:lnTo>
                <a:lnTo>
                  <a:pt x="4964" y="293613"/>
                </a:lnTo>
                <a:lnTo>
                  <a:pt x="0" y="244365"/>
                </a:lnTo>
                <a:close/>
              </a:path>
            </a:pathLst>
          </a:custGeom>
          <a:ln w="28575">
            <a:solidFill>
              <a:srgbClr val="07C1F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4" name="object 14"/>
          <p:cNvSpPr/>
          <p:nvPr/>
        </p:nvSpPr>
        <p:spPr>
          <a:xfrm>
            <a:off x="91212" y="1579664"/>
            <a:ext cx="881370" cy="768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14592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97576"/>
            <a:ext cx="249936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Linear</a:t>
            </a:r>
            <a:r>
              <a:rPr spc="-45" dirty="0"/>
              <a:t> </a:t>
            </a:r>
            <a:r>
              <a:rPr spc="-5" dirty="0"/>
              <a:t>Learner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2" y="765365"/>
            <a:ext cx="4627880" cy="3986732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5591" marR="655939" indent="-342892">
              <a:lnSpc>
                <a:spcPts val="2400"/>
              </a:lnSpc>
              <a:spcBef>
                <a:spcPts val="380"/>
              </a:spcBef>
              <a:buChar char="•"/>
              <a:tabLst>
                <a:tab pos="354956" algn="l"/>
                <a:tab pos="355591" algn="l"/>
              </a:tabLst>
            </a:pPr>
            <a:r>
              <a:rPr sz="2200" dirty="0">
                <a:solidFill>
                  <a:srgbClr val="474746"/>
                </a:solidFill>
                <a:latin typeface="Arial"/>
                <a:cs typeface="Arial"/>
              </a:rPr>
              <a:t>Find </a:t>
            </a:r>
            <a:r>
              <a:rPr sz="2200" spc="-5" dirty="0">
                <a:solidFill>
                  <a:srgbClr val="474746"/>
                </a:solidFill>
                <a:latin typeface="Arial"/>
                <a:cs typeface="Arial"/>
              </a:rPr>
              <a:t>linear equation </a:t>
            </a:r>
            <a:r>
              <a:rPr sz="2200" dirty="0">
                <a:solidFill>
                  <a:srgbClr val="474746"/>
                </a:solidFill>
                <a:latin typeface="Arial"/>
                <a:cs typeface="Arial"/>
              </a:rPr>
              <a:t>that best  </a:t>
            </a:r>
            <a:r>
              <a:rPr sz="2200" spc="-5" dirty="0">
                <a:solidFill>
                  <a:srgbClr val="474746"/>
                </a:solidFill>
                <a:latin typeface="Arial"/>
                <a:cs typeface="Arial"/>
              </a:rPr>
              <a:t>approximates </a:t>
            </a:r>
            <a:r>
              <a:rPr sz="2200" dirty="0">
                <a:solidFill>
                  <a:srgbClr val="474746"/>
                </a:solidFill>
                <a:latin typeface="Arial"/>
                <a:cs typeface="Arial"/>
              </a:rPr>
              <a:t>the</a:t>
            </a:r>
            <a:r>
              <a:rPr sz="2200" spc="-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74746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355591" indent="-342892">
              <a:spcBef>
                <a:spcPts val="220"/>
              </a:spcBef>
              <a:buChar char="•"/>
              <a:tabLst>
                <a:tab pos="354956" algn="l"/>
                <a:tab pos="355591" algn="l"/>
              </a:tabLst>
            </a:pPr>
            <a:r>
              <a:rPr sz="2200" spc="-5" dirty="0">
                <a:solidFill>
                  <a:srgbClr val="474746"/>
                </a:solidFill>
                <a:latin typeface="Arial"/>
                <a:cs typeface="Arial"/>
              </a:rPr>
              <a:t>Supervised</a:t>
            </a:r>
            <a:endParaRPr sz="2200">
              <a:latin typeface="Arial"/>
              <a:cs typeface="Arial"/>
            </a:endParaRPr>
          </a:p>
          <a:p>
            <a:pPr marL="355591" indent="-342892">
              <a:spcBef>
                <a:spcPts val="260"/>
              </a:spcBef>
              <a:buChar char="•"/>
              <a:tabLst>
                <a:tab pos="354956" algn="l"/>
                <a:tab pos="355591" algn="l"/>
              </a:tabLst>
            </a:pPr>
            <a:r>
              <a:rPr sz="2200" spc="-5" dirty="0">
                <a:solidFill>
                  <a:srgbClr val="474746"/>
                </a:solidFill>
                <a:latin typeface="Arial"/>
                <a:cs typeface="Arial"/>
              </a:rPr>
              <a:t>Supports:</a:t>
            </a:r>
            <a:endParaRPr sz="2200">
              <a:latin typeface="Arial"/>
              <a:cs typeface="Arial"/>
            </a:endParaRPr>
          </a:p>
          <a:p>
            <a:pPr marL="1098523" lvl="1" indent="-343526">
              <a:spcBef>
                <a:spcPts val="225"/>
              </a:spcBef>
              <a:buChar char="•"/>
              <a:tabLst>
                <a:tab pos="1097888" algn="l"/>
                <a:tab pos="1098523" algn="l"/>
              </a:tabLst>
            </a:pPr>
            <a:r>
              <a:rPr sz="1900" dirty="0">
                <a:solidFill>
                  <a:srgbClr val="474746"/>
                </a:solidFill>
                <a:latin typeface="Arial"/>
                <a:cs typeface="Arial"/>
              </a:rPr>
              <a:t>Binary</a:t>
            </a:r>
            <a:r>
              <a:rPr sz="19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74746"/>
                </a:solidFill>
                <a:latin typeface="Arial"/>
                <a:cs typeface="Arial"/>
              </a:rPr>
              <a:t>classification</a:t>
            </a:r>
            <a:endParaRPr sz="1900">
              <a:latin typeface="Arial"/>
              <a:cs typeface="Arial"/>
            </a:endParaRPr>
          </a:p>
          <a:p>
            <a:pPr marL="1098523" lvl="1" indent="-343526">
              <a:spcBef>
                <a:spcPts val="220"/>
              </a:spcBef>
              <a:buChar char="•"/>
              <a:tabLst>
                <a:tab pos="1097888" algn="l"/>
                <a:tab pos="1098523" algn="l"/>
              </a:tabLst>
            </a:pPr>
            <a:r>
              <a:rPr sz="1900" dirty="0">
                <a:solidFill>
                  <a:srgbClr val="474746"/>
                </a:solidFill>
                <a:latin typeface="Arial"/>
                <a:cs typeface="Arial"/>
              </a:rPr>
              <a:t>Multiclass</a:t>
            </a:r>
            <a:r>
              <a:rPr sz="1900" spc="-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74746"/>
                </a:solidFill>
                <a:latin typeface="Arial"/>
                <a:cs typeface="Arial"/>
              </a:rPr>
              <a:t>classification</a:t>
            </a:r>
            <a:endParaRPr sz="1900">
              <a:latin typeface="Arial"/>
              <a:cs typeface="Arial"/>
            </a:endParaRPr>
          </a:p>
          <a:p>
            <a:pPr marL="1098523" lvl="1" indent="-343526">
              <a:spcBef>
                <a:spcPts val="254"/>
              </a:spcBef>
              <a:buChar char="•"/>
              <a:tabLst>
                <a:tab pos="1097888" algn="l"/>
                <a:tab pos="1098523" algn="l"/>
              </a:tabLst>
            </a:pPr>
            <a:r>
              <a:rPr sz="1900" dirty="0">
                <a:solidFill>
                  <a:srgbClr val="474746"/>
                </a:solidFill>
                <a:latin typeface="Arial"/>
                <a:cs typeface="Arial"/>
              </a:rPr>
              <a:t>Linear</a:t>
            </a:r>
            <a:r>
              <a:rPr sz="1900" spc="-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74746"/>
                </a:solidFill>
                <a:latin typeface="Arial"/>
                <a:cs typeface="Arial"/>
              </a:rPr>
              <a:t>regression</a:t>
            </a:r>
            <a:endParaRPr sz="1900">
              <a:latin typeface="Arial"/>
              <a:cs typeface="Arial"/>
            </a:endParaRPr>
          </a:p>
          <a:p>
            <a:pPr marL="1098523" lvl="1" indent="-343526">
              <a:spcBef>
                <a:spcPts val="219"/>
              </a:spcBef>
              <a:buChar char="•"/>
              <a:tabLst>
                <a:tab pos="1097888" algn="l"/>
                <a:tab pos="1098523" algn="l"/>
              </a:tabLst>
            </a:pPr>
            <a:r>
              <a:rPr sz="1900" dirty="0">
                <a:solidFill>
                  <a:srgbClr val="474746"/>
                </a:solidFill>
                <a:latin typeface="Arial"/>
                <a:cs typeface="Arial"/>
              </a:rPr>
              <a:t>Floating-point or</a:t>
            </a:r>
            <a:r>
              <a:rPr sz="1900" spc="-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74746"/>
                </a:solidFill>
                <a:latin typeface="Arial"/>
                <a:cs typeface="Arial"/>
              </a:rPr>
              <a:t>test</a:t>
            </a:r>
            <a:endParaRPr sz="1900">
              <a:latin typeface="Arial"/>
              <a:cs typeface="Arial"/>
            </a:endParaRPr>
          </a:p>
          <a:p>
            <a:pPr marL="1098523" lvl="1" indent="-343526">
              <a:spcBef>
                <a:spcPts val="219"/>
              </a:spcBef>
              <a:buChar char="•"/>
              <a:tabLst>
                <a:tab pos="1097888" algn="l"/>
                <a:tab pos="1098523" algn="l"/>
              </a:tabLst>
            </a:pPr>
            <a:r>
              <a:rPr sz="1900" spc="-5" dirty="0">
                <a:solidFill>
                  <a:srgbClr val="474746"/>
                </a:solidFill>
                <a:latin typeface="Arial"/>
                <a:cs typeface="Arial"/>
              </a:rPr>
              <a:t>CSV </a:t>
            </a:r>
            <a:r>
              <a:rPr sz="1900" dirty="0">
                <a:solidFill>
                  <a:srgbClr val="474746"/>
                </a:solidFill>
                <a:latin typeface="Arial"/>
                <a:cs typeface="Arial"/>
              </a:rPr>
              <a:t>or</a:t>
            </a:r>
            <a:r>
              <a:rPr sz="1900" spc="-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74746"/>
                </a:solidFill>
                <a:latin typeface="Arial"/>
                <a:cs typeface="Arial"/>
              </a:rPr>
              <a:t>recordIO-protobuf</a:t>
            </a:r>
            <a:endParaRPr sz="1900">
              <a:latin typeface="Arial"/>
              <a:cs typeface="Arial"/>
            </a:endParaRPr>
          </a:p>
          <a:p>
            <a:pPr marL="355591" marR="5080" indent="-342892">
              <a:lnSpc>
                <a:spcPct val="90300"/>
              </a:lnSpc>
              <a:spcBef>
                <a:spcPts val="509"/>
              </a:spcBef>
              <a:buChar char="•"/>
              <a:tabLst>
                <a:tab pos="354956" algn="l"/>
                <a:tab pos="355591" algn="l"/>
              </a:tabLst>
            </a:pPr>
            <a:r>
              <a:rPr sz="2200" spc="-5" dirty="0">
                <a:solidFill>
                  <a:srgbClr val="474746"/>
                </a:solidFill>
                <a:latin typeface="Arial"/>
                <a:cs typeface="Arial"/>
              </a:rPr>
              <a:t>Parallel training </a:t>
            </a:r>
            <a:r>
              <a:rPr sz="2200" dirty="0">
                <a:solidFill>
                  <a:srgbClr val="474746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474746"/>
                </a:solidFill>
                <a:latin typeface="Arial"/>
                <a:cs typeface="Arial"/>
              </a:rPr>
              <a:t>multiple models  with automatic </a:t>
            </a:r>
            <a:r>
              <a:rPr sz="2200" dirty="0">
                <a:solidFill>
                  <a:srgbClr val="474746"/>
                </a:solidFill>
                <a:latin typeface="Arial"/>
                <a:cs typeface="Arial"/>
              </a:rPr>
              <a:t>hyperparameter  </a:t>
            </a:r>
            <a:r>
              <a:rPr sz="2200" spc="-5" dirty="0">
                <a:solidFill>
                  <a:srgbClr val="474746"/>
                </a:solidFill>
                <a:latin typeface="Arial"/>
                <a:cs typeface="Arial"/>
              </a:rPr>
              <a:t>optimization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23764" y="1134973"/>
            <a:ext cx="3218332" cy="2128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531392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97576"/>
            <a:ext cx="2499360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Linear</a:t>
            </a:r>
            <a:r>
              <a:rPr spc="-45" dirty="0"/>
              <a:t> </a:t>
            </a:r>
            <a:r>
              <a:rPr spc="-5" dirty="0"/>
              <a:t>Learner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2654" y="1021245"/>
          <a:ext cx="2552700" cy="1324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230">
                <a:tc gridSpan="2">
                  <a:txBody>
                    <a:bodyPr/>
                    <a:lstStyle/>
                    <a:p>
                      <a:pPr marL="154305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1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Regression </a:t>
                      </a:r>
                      <a:r>
                        <a:rPr sz="1200" spc="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(mean </a:t>
                      </a:r>
                      <a:r>
                        <a:rPr sz="1200" spc="1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squared</a:t>
                      </a:r>
                      <a:r>
                        <a:rPr sz="1200" spc="-19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error)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SageMaker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Other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30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1.02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1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1.06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1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1.09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9425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30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1.02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0.332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4975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2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0.183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2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0.086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7515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0.129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30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83.3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1965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1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84.5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655" y="2551391"/>
          <a:ext cx="2552065" cy="189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230">
                <a:tc gridSpan="2">
                  <a:txBody>
                    <a:bodyPr/>
                    <a:lstStyle/>
                    <a:p>
                      <a:pPr marL="460375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Classification 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(F1</a:t>
                      </a:r>
                      <a:r>
                        <a:rPr sz="1200" spc="-114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Score)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SageMaker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Other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0.980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2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0.981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0.870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2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0.930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0.997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2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0.997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2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0.978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0.964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2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0.914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0.859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0.470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2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0.472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0.903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2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0.908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b="1" spc="-2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0.508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Bef>
                          <a:spcPts val="15"/>
                        </a:spcBef>
                      </a:pPr>
                      <a:r>
                        <a:rPr sz="12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0.508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236874" y="963537"/>
            <a:ext cx="56007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105" dirty="0">
                <a:solidFill>
                  <a:srgbClr val="474746"/>
                </a:solidFill>
                <a:latin typeface="Trebuchet MS"/>
                <a:cs typeface="Trebuchet MS"/>
              </a:rPr>
              <a:t>30</a:t>
            </a:r>
            <a:r>
              <a:rPr sz="18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474746"/>
                </a:solidFill>
                <a:latin typeface="Trebuchet MS"/>
                <a:cs typeface="Trebuchet MS"/>
              </a:rPr>
              <a:t>GB</a:t>
            </a:r>
            <a:r>
              <a:rPr sz="1800" spc="-7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474746"/>
                </a:solidFill>
                <a:latin typeface="Trebuchet MS"/>
                <a:cs typeface="Trebuchet MS"/>
              </a:rPr>
              <a:t>datasets</a:t>
            </a:r>
            <a:r>
              <a:rPr sz="18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474746"/>
                </a:solidFill>
                <a:latin typeface="Trebuchet MS"/>
                <a:cs typeface="Trebuchet MS"/>
              </a:rPr>
              <a:t>for</a:t>
            </a:r>
            <a:r>
              <a:rPr sz="18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474746"/>
                </a:solidFill>
                <a:latin typeface="Trebuchet MS"/>
                <a:cs typeface="Trebuchet MS"/>
              </a:rPr>
              <a:t>web-spam</a:t>
            </a:r>
            <a:r>
              <a:rPr sz="18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474746"/>
                </a:solidFill>
                <a:latin typeface="Trebuchet MS"/>
                <a:cs typeface="Trebuchet MS"/>
              </a:rPr>
              <a:t>and</a:t>
            </a:r>
            <a:r>
              <a:rPr sz="18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474746"/>
                </a:solidFill>
                <a:latin typeface="Trebuchet MS"/>
                <a:cs typeface="Trebuchet MS"/>
              </a:rPr>
              <a:t>web-url</a:t>
            </a:r>
            <a:r>
              <a:rPr sz="1800" spc="-7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474746"/>
                </a:solidFill>
                <a:latin typeface="Trebuchet MS"/>
                <a:cs typeface="Trebuchet MS"/>
              </a:rPr>
              <a:t>classification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43999" y="1464437"/>
            <a:ext cx="5038090" cy="2622550"/>
            <a:chOff x="3543998" y="1464436"/>
            <a:chExt cx="5038090" cy="2622550"/>
          </a:xfrm>
        </p:grpSpPr>
        <p:sp>
          <p:nvSpPr>
            <p:cNvPr id="7" name="object 7"/>
            <p:cNvSpPr/>
            <p:nvPr/>
          </p:nvSpPr>
          <p:spPr>
            <a:xfrm>
              <a:off x="3548760" y="1469199"/>
              <a:ext cx="5028565" cy="2613025"/>
            </a:xfrm>
            <a:custGeom>
              <a:avLst/>
              <a:gdLst/>
              <a:ahLst/>
              <a:cxnLst/>
              <a:rect l="l" t="t" r="r" b="b"/>
              <a:pathLst>
                <a:path w="5028565" h="2613025">
                  <a:moveTo>
                    <a:pt x="0" y="2175411"/>
                  </a:moveTo>
                  <a:lnTo>
                    <a:pt x="5028242" y="2175411"/>
                  </a:lnTo>
                </a:path>
                <a:path w="5028565" h="2613025">
                  <a:moveTo>
                    <a:pt x="0" y="1743640"/>
                  </a:moveTo>
                  <a:lnTo>
                    <a:pt x="5028242" y="1743640"/>
                  </a:lnTo>
                </a:path>
                <a:path w="5028565" h="2613025">
                  <a:moveTo>
                    <a:pt x="0" y="1307650"/>
                  </a:moveTo>
                  <a:lnTo>
                    <a:pt x="5028242" y="1307650"/>
                  </a:lnTo>
                </a:path>
                <a:path w="5028565" h="2613025">
                  <a:moveTo>
                    <a:pt x="0" y="871647"/>
                  </a:moveTo>
                  <a:lnTo>
                    <a:pt x="5028242" y="871647"/>
                  </a:lnTo>
                </a:path>
                <a:path w="5028565" h="2613025">
                  <a:moveTo>
                    <a:pt x="0" y="435648"/>
                  </a:moveTo>
                  <a:lnTo>
                    <a:pt x="5028242" y="435648"/>
                  </a:lnTo>
                </a:path>
                <a:path w="5028565" h="2613025">
                  <a:moveTo>
                    <a:pt x="0" y="0"/>
                  </a:moveTo>
                  <a:lnTo>
                    <a:pt x="5028242" y="0"/>
                  </a:lnTo>
                </a:path>
                <a:path w="5028565" h="2613025">
                  <a:moveTo>
                    <a:pt x="836622" y="0"/>
                  </a:moveTo>
                  <a:lnTo>
                    <a:pt x="836622" y="2612591"/>
                  </a:lnTo>
                </a:path>
                <a:path w="5028565" h="2613025">
                  <a:moveTo>
                    <a:pt x="1674760" y="0"/>
                  </a:moveTo>
                  <a:lnTo>
                    <a:pt x="1674760" y="2612591"/>
                  </a:lnTo>
                </a:path>
                <a:path w="5028565" h="2613025">
                  <a:moveTo>
                    <a:pt x="2512891" y="0"/>
                  </a:moveTo>
                  <a:lnTo>
                    <a:pt x="2512891" y="2612591"/>
                  </a:lnTo>
                </a:path>
                <a:path w="5028565" h="2613025">
                  <a:moveTo>
                    <a:pt x="3351021" y="0"/>
                  </a:moveTo>
                  <a:lnTo>
                    <a:pt x="3351021" y="2612591"/>
                  </a:lnTo>
                </a:path>
                <a:path w="5028565" h="2613025">
                  <a:moveTo>
                    <a:pt x="4189162" y="0"/>
                  </a:moveTo>
                  <a:lnTo>
                    <a:pt x="4189162" y="2612591"/>
                  </a:lnTo>
                </a:path>
                <a:path w="5028565" h="2613025">
                  <a:moveTo>
                    <a:pt x="5028242" y="0"/>
                  </a:moveTo>
                  <a:lnTo>
                    <a:pt x="5028242" y="2612591"/>
                  </a:lnTo>
                </a:path>
              </a:pathLst>
            </a:custGeom>
            <a:ln w="9525">
              <a:solidFill>
                <a:srgbClr val="47474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3548760" y="1469199"/>
              <a:ext cx="0" cy="2613025"/>
            </a:xfrm>
            <a:custGeom>
              <a:avLst/>
              <a:gdLst/>
              <a:ahLst/>
              <a:cxnLst/>
              <a:rect l="l" t="t" r="r" b="b"/>
              <a:pathLst>
                <a:path h="2613025">
                  <a:moveTo>
                    <a:pt x="0" y="2612591"/>
                  </a:moveTo>
                  <a:lnTo>
                    <a:pt x="1" y="0"/>
                  </a:lnTo>
                </a:path>
              </a:pathLst>
            </a:custGeom>
            <a:ln w="9525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3548760" y="4081791"/>
              <a:ext cx="5028565" cy="0"/>
            </a:xfrm>
            <a:custGeom>
              <a:avLst/>
              <a:gdLst/>
              <a:ahLst/>
              <a:cxnLst/>
              <a:rect l="l" t="t" r="r" b="b"/>
              <a:pathLst>
                <a:path w="5028565">
                  <a:moveTo>
                    <a:pt x="0" y="0"/>
                  </a:moveTo>
                  <a:lnTo>
                    <a:pt x="5028242" y="1"/>
                  </a:lnTo>
                </a:path>
              </a:pathLst>
            </a:custGeom>
            <a:ln w="9525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136516" y="3369221"/>
              <a:ext cx="549910" cy="23495"/>
            </a:xfrm>
            <a:custGeom>
              <a:avLst/>
              <a:gdLst/>
              <a:ahLst/>
              <a:cxnLst/>
              <a:rect l="l" t="t" r="r" b="b"/>
              <a:pathLst>
                <a:path w="549910" h="23495">
                  <a:moveTo>
                    <a:pt x="549493" y="23194"/>
                  </a:moveTo>
                  <a:lnTo>
                    <a:pt x="499539" y="21085"/>
                  </a:lnTo>
                  <a:lnTo>
                    <a:pt x="449585" y="18976"/>
                  </a:lnTo>
                  <a:lnTo>
                    <a:pt x="399631" y="16868"/>
                  </a:lnTo>
                  <a:lnTo>
                    <a:pt x="349677" y="14759"/>
                  </a:lnTo>
                  <a:lnTo>
                    <a:pt x="299723" y="12650"/>
                  </a:lnTo>
                  <a:lnTo>
                    <a:pt x="249769" y="10542"/>
                  </a:lnTo>
                  <a:lnTo>
                    <a:pt x="199815" y="8433"/>
                  </a:lnTo>
                  <a:lnTo>
                    <a:pt x="149861" y="6325"/>
                  </a:lnTo>
                  <a:lnTo>
                    <a:pt x="99907" y="4216"/>
                  </a:lnTo>
                  <a:lnTo>
                    <a:pt x="49953" y="210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C9126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48374" y="3353036"/>
              <a:ext cx="71965" cy="71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98045" y="3331866"/>
              <a:ext cx="71965" cy="71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10698" y="2961728"/>
              <a:ext cx="744220" cy="389255"/>
            </a:xfrm>
            <a:custGeom>
              <a:avLst/>
              <a:gdLst/>
              <a:ahLst/>
              <a:cxnLst/>
              <a:rect l="l" t="t" r="r" b="b"/>
              <a:pathLst>
                <a:path w="744220" h="389254">
                  <a:moveTo>
                    <a:pt x="744175" y="388941"/>
                  </a:moveTo>
                  <a:lnTo>
                    <a:pt x="696140" y="380068"/>
                  </a:lnTo>
                  <a:lnTo>
                    <a:pt x="646369" y="372272"/>
                  </a:lnTo>
                  <a:lnTo>
                    <a:pt x="595514" y="365147"/>
                  </a:lnTo>
                  <a:lnTo>
                    <a:pt x="544225" y="358292"/>
                  </a:lnTo>
                  <a:lnTo>
                    <a:pt x="493153" y="351302"/>
                  </a:lnTo>
                  <a:lnTo>
                    <a:pt x="442948" y="343774"/>
                  </a:lnTo>
                  <a:lnTo>
                    <a:pt x="394262" y="335305"/>
                  </a:lnTo>
                  <a:lnTo>
                    <a:pt x="347746" y="325492"/>
                  </a:lnTo>
                  <a:lnTo>
                    <a:pt x="304049" y="313930"/>
                  </a:lnTo>
                  <a:lnTo>
                    <a:pt x="263824" y="300218"/>
                  </a:lnTo>
                  <a:lnTo>
                    <a:pt x="227720" y="283951"/>
                  </a:lnTo>
                  <a:lnTo>
                    <a:pt x="185438" y="257020"/>
                  </a:lnTo>
                  <a:lnTo>
                    <a:pt x="150487" y="225546"/>
                  </a:lnTo>
                  <a:lnTo>
                    <a:pt x="121176" y="190576"/>
                  </a:lnTo>
                  <a:lnTo>
                    <a:pt x="95813" y="153160"/>
                  </a:lnTo>
                  <a:lnTo>
                    <a:pt x="72705" y="114345"/>
                  </a:lnTo>
                  <a:lnTo>
                    <a:pt x="50162" y="75181"/>
                  </a:lnTo>
                  <a:lnTo>
                    <a:pt x="26491" y="36717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716103" y="3310695"/>
              <a:ext cx="71965" cy="719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199645" y="3209095"/>
              <a:ext cx="71965" cy="719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1045" y="2925466"/>
              <a:ext cx="71965" cy="719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1147" y="1741814"/>
              <a:ext cx="3948429" cy="595630"/>
            </a:xfrm>
            <a:custGeom>
              <a:avLst/>
              <a:gdLst/>
              <a:ahLst/>
              <a:cxnLst/>
              <a:rect l="l" t="t" r="r" b="b"/>
              <a:pathLst>
                <a:path w="3948429" h="595630">
                  <a:moveTo>
                    <a:pt x="3948022" y="369719"/>
                  </a:moveTo>
                  <a:lnTo>
                    <a:pt x="3897201" y="374165"/>
                  </a:lnTo>
                  <a:lnTo>
                    <a:pt x="3845689" y="378908"/>
                  </a:lnTo>
                  <a:lnTo>
                    <a:pt x="3793528" y="383928"/>
                  </a:lnTo>
                  <a:lnTo>
                    <a:pt x="3740763" y="389209"/>
                  </a:lnTo>
                  <a:lnTo>
                    <a:pt x="3687438" y="394729"/>
                  </a:lnTo>
                  <a:lnTo>
                    <a:pt x="3633598" y="400470"/>
                  </a:lnTo>
                  <a:lnTo>
                    <a:pt x="3579286" y="406414"/>
                  </a:lnTo>
                  <a:lnTo>
                    <a:pt x="3524547" y="412541"/>
                  </a:lnTo>
                  <a:lnTo>
                    <a:pt x="3469425" y="418832"/>
                  </a:lnTo>
                  <a:lnTo>
                    <a:pt x="3413964" y="425269"/>
                  </a:lnTo>
                  <a:lnTo>
                    <a:pt x="3358209" y="431832"/>
                  </a:lnTo>
                  <a:lnTo>
                    <a:pt x="3302203" y="438503"/>
                  </a:lnTo>
                  <a:lnTo>
                    <a:pt x="3245991" y="445262"/>
                  </a:lnTo>
                  <a:lnTo>
                    <a:pt x="3189617" y="452090"/>
                  </a:lnTo>
                  <a:lnTo>
                    <a:pt x="3133125" y="458970"/>
                  </a:lnTo>
                  <a:lnTo>
                    <a:pt x="3076559" y="465880"/>
                  </a:lnTo>
                  <a:lnTo>
                    <a:pt x="3019964" y="472804"/>
                  </a:lnTo>
                  <a:lnTo>
                    <a:pt x="2963384" y="479721"/>
                  </a:lnTo>
                  <a:lnTo>
                    <a:pt x="2906863" y="486612"/>
                  </a:lnTo>
                  <a:lnTo>
                    <a:pt x="2850444" y="493460"/>
                  </a:lnTo>
                  <a:lnTo>
                    <a:pt x="2794173" y="500244"/>
                  </a:lnTo>
                  <a:lnTo>
                    <a:pt x="2738094" y="506947"/>
                  </a:lnTo>
                  <a:lnTo>
                    <a:pt x="2682250" y="513548"/>
                  </a:lnTo>
                  <a:lnTo>
                    <a:pt x="2626687" y="520029"/>
                  </a:lnTo>
                  <a:lnTo>
                    <a:pt x="2571447" y="526370"/>
                  </a:lnTo>
                  <a:lnTo>
                    <a:pt x="2516576" y="532554"/>
                  </a:lnTo>
                  <a:lnTo>
                    <a:pt x="2462117" y="538561"/>
                  </a:lnTo>
                  <a:lnTo>
                    <a:pt x="2408115" y="544372"/>
                  </a:lnTo>
                  <a:lnTo>
                    <a:pt x="2354614" y="549968"/>
                  </a:lnTo>
                  <a:lnTo>
                    <a:pt x="2301658" y="555331"/>
                  </a:lnTo>
                  <a:lnTo>
                    <a:pt x="2249291" y="560440"/>
                  </a:lnTo>
                  <a:lnTo>
                    <a:pt x="2197558" y="565278"/>
                  </a:lnTo>
                  <a:lnTo>
                    <a:pt x="2146502" y="569825"/>
                  </a:lnTo>
                  <a:lnTo>
                    <a:pt x="2096169" y="574062"/>
                  </a:lnTo>
                  <a:lnTo>
                    <a:pt x="2046601" y="577971"/>
                  </a:lnTo>
                  <a:lnTo>
                    <a:pt x="1997844" y="581532"/>
                  </a:lnTo>
                  <a:lnTo>
                    <a:pt x="1949941" y="584726"/>
                  </a:lnTo>
                  <a:lnTo>
                    <a:pt x="1902937" y="587535"/>
                  </a:lnTo>
                  <a:lnTo>
                    <a:pt x="1856876" y="589939"/>
                  </a:lnTo>
                  <a:lnTo>
                    <a:pt x="1811801" y="591920"/>
                  </a:lnTo>
                  <a:lnTo>
                    <a:pt x="1767758" y="593459"/>
                  </a:lnTo>
                  <a:lnTo>
                    <a:pt x="1724791" y="594536"/>
                  </a:lnTo>
                  <a:lnTo>
                    <a:pt x="1682943" y="595133"/>
                  </a:lnTo>
                  <a:lnTo>
                    <a:pt x="1642259" y="595230"/>
                  </a:lnTo>
                  <a:lnTo>
                    <a:pt x="1602783" y="594809"/>
                  </a:lnTo>
                  <a:lnTo>
                    <a:pt x="1564559" y="593851"/>
                  </a:lnTo>
                  <a:lnTo>
                    <a:pt x="1492045" y="590248"/>
                  </a:lnTo>
                  <a:lnTo>
                    <a:pt x="1425070" y="584268"/>
                  </a:lnTo>
                  <a:lnTo>
                    <a:pt x="1367077" y="574877"/>
                  </a:lnTo>
                  <a:lnTo>
                    <a:pt x="1313753" y="560644"/>
                  </a:lnTo>
                  <a:lnTo>
                    <a:pt x="1264783" y="542056"/>
                  </a:lnTo>
                  <a:lnTo>
                    <a:pt x="1219854" y="519598"/>
                  </a:lnTo>
                  <a:lnTo>
                    <a:pt x="1178650" y="493759"/>
                  </a:lnTo>
                  <a:lnTo>
                    <a:pt x="1140858" y="465024"/>
                  </a:lnTo>
                  <a:lnTo>
                    <a:pt x="1106162" y="433881"/>
                  </a:lnTo>
                  <a:lnTo>
                    <a:pt x="1074250" y="400817"/>
                  </a:lnTo>
                  <a:lnTo>
                    <a:pt x="1044806" y="366318"/>
                  </a:lnTo>
                  <a:lnTo>
                    <a:pt x="1017516" y="330871"/>
                  </a:lnTo>
                  <a:lnTo>
                    <a:pt x="992065" y="294963"/>
                  </a:lnTo>
                  <a:lnTo>
                    <a:pt x="968140" y="259081"/>
                  </a:lnTo>
                  <a:lnTo>
                    <a:pt x="945426" y="223711"/>
                  </a:lnTo>
                  <a:lnTo>
                    <a:pt x="923608" y="189341"/>
                  </a:lnTo>
                  <a:lnTo>
                    <a:pt x="902373" y="156457"/>
                  </a:lnTo>
                  <a:lnTo>
                    <a:pt x="860392" y="97095"/>
                  </a:lnTo>
                  <a:lnTo>
                    <a:pt x="816968" y="49521"/>
                  </a:lnTo>
                  <a:lnTo>
                    <a:pt x="769585" y="17628"/>
                  </a:lnTo>
                  <a:lnTo>
                    <a:pt x="701501" y="1802"/>
                  </a:lnTo>
                  <a:lnTo>
                    <a:pt x="658986" y="0"/>
                  </a:lnTo>
                  <a:lnTo>
                    <a:pt x="616117" y="2871"/>
                  </a:lnTo>
                  <a:lnTo>
                    <a:pt x="572931" y="9916"/>
                  </a:lnTo>
                  <a:lnTo>
                    <a:pt x="529467" y="20634"/>
                  </a:lnTo>
                  <a:lnTo>
                    <a:pt x="485762" y="34523"/>
                  </a:lnTo>
                  <a:lnTo>
                    <a:pt x="441855" y="51083"/>
                  </a:lnTo>
                  <a:lnTo>
                    <a:pt x="397784" y="69813"/>
                  </a:lnTo>
                  <a:lnTo>
                    <a:pt x="353585" y="90213"/>
                  </a:lnTo>
                  <a:lnTo>
                    <a:pt x="309298" y="111781"/>
                  </a:lnTo>
                  <a:lnTo>
                    <a:pt x="264961" y="134016"/>
                  </a:lnTo>
                  <a:lnTo>
                    <a:pt x="220611" y="156419"/>
                  </a:lnTo>
                  <a:lnTo>
                    <a:pt x="176286" y="178488"/>
                  </a:lnTo>
                  <a:lnTo>
                    <a:pt x="132024" y="199722"/>
                  </a:lnTo>
                  <a:lnTo>
                    <a:pt x="87864" y="219621"/>
                  </a:lnTo>
                  <a:lnTo>
                    <a:pt x="43843" y="237683"/>
                  </a:lnTo>
                  <a:lnTo>
                    <a:pt x="0" y="253409"/>
                  </a:lnTo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060445" y="2074565"/>
              <a:ext cx="71965" cy="719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7374" y="2286236"/>
              <a:ext cx="71965" cy="719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855803" y="1714736"/>
              <a:ext cx="71965" cy="719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114974" y="1956036"/>
              <a:ext cx="71965" cy="719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104360" y="1903335"/>
              <a:ext cx="3352165" cy="585470"/>
            </a:xfrm>
            <a:custGeom>
              <a:avLst/>
              <a:gdLst/>
              <a:ahLst/>
              <a:cxnLst/>
              <a:rect l="l" t="t" r="r" b="b"/>
              <a:pathLst>
                <a:path w="3352165" h="585469">
                  <a:moveTo>
                    <a:pt x="3351551" y="486715"/>
                  </a:moveTo>
                  <a:lnTo>
                    <a:pt x="3300183" y="488721"/>
                  </a:lnTo>
                  <a:lnTo>
                    <a:pt x="3247993" y="491087"/>
                  </a:lnTo>
                  <a:lnTo>
                    <a:pt x="3195047" y="493786"/>
                  </a:lnTo>
                  <a:lnTo>
                    <a:pt x="3141414" y="496786"/>
                  </a:lnTo>
                  <a:lnTo>
                    <a:pt x="3087158" y="500061"/>
                  </a:lnTo>
                  <a:lnTo>
                    <a:pt x="3032348" y="503579"/>
                  </a:lnTo>
                  <a:lnTo>
                    <a:pt x="2977049" y="507311"/>
                  </a:lnTo>
                  <a:lnTo>
                    <a:pt x="2921328" y="511229"/>
                  </a:lnTo>
                  <a:lnTo>
                    <a:pt x="2865251" y="515304"/>
                  </a:lnTo>
                  <a:lnTo>
                    <a:pt x="2808886" y="519505"/>
                  </a:lnTo>
                  <a:lnTo>
                    <a:pt x="2752299" y="523803"/>
                  </a:lnTo>
                  <a:lnTo>
                    <a:pt x="2695557" y="528170"/>
                  </a:lnTo>
                  <a:lnTo>
                    <a:pt x="2638725" y="532576"/>
                  </a:lnTo>
                  <a:lnTo>
                    <a:pt x="2581872" y="536992"/>
                  </a:lnTo>
                  <a:lnTo>
                    <a:pt x="2525062" y="541388"/>
                  </a:lnTo>
                  <a:lnTo>
                    <a:pt x="2468364" y="545736"/>
                  </a:lnTo>
                  <a:lnTo>
                    <a:pt x="2411844" y="550005"/>
                  </a:lnTo>
                  <a:lnTo>
                    <a:pt x="2355568" y="554167"/>
                  </a:lnTo>
                  <a:lnTo>
                    <a:pt x="2299602" y="558193"/>
                  </a:lnTo>
                  <a:lnTo>
                    <a:pt x="2244015" y="562052"/>
                  </a:lnTo>
                  <a:lnTo>
                    <a:pt x="2188871" y="565717"/>
                  </a:lnTo>
                  <a:lnTo>
                    <a:pt x="2134238" y="569157"/>
                  </a:lnTo>
                  <a:lnTo>
                    <a:pt x="2080182" y="572343"/>
                  </a:lnTo>
                  <a:lnTo>
                    <a:pt x="2026771" y="575246"/>
                  </a:lnTo>
                  <a:lnTo>
                    <a:pt x="1974070" y="577837"/>
                  </a:lnTo>
                  <a:lnTo>
                    <a:pt x="1922146" y="580087"/>
                  </a:lnTo>
                  <a:lnTo>
                    <a:pt x="1871066" y="581965"/>
                  </a:lnTo>
                  <a:lnTo>
                    <a:pt x="1820897" y="583444"/>
                  </a:lnTo>
                  <a:lnTo>
                    <a:pt x="1771705" y="584493"/>
                  </a:lnTo>
                  <a:lnTo>
                    <a:pt x="1723556" y="585083"/>
                  </a:lnTo>
                  <a:lnTo>
                    <a:pt x="1676518" y="585186"/>
                  </a:lnTo>
                  <a:lnTo>
                    <a:pt x="1630656" y="584771"/>
                  </a:lnTo>
                  <a:lnTo>
                    <a:pt x="1586039" y="583810"/>
                  </a:lnTo>
                  <a:lnTo>
                    <a:pt x="1542731" y="582273"/>
                  </a:lnTo>
                  <a:lnTo>
                    <a:pt x="1500800" y="580132"/>
                  </a:lnTo>
                  <a:lnTo>
                    <a:pt x="1460313" y="577355"/>
                  </a:lnTo>
                  <a:lnTo>
                    <a:pt x="1421336" y="573916"/>
                  </a:lnTo>
                  <a:lnTo>
                    <a:pt x="1348178" y="564929"/>
                  </a:lnTo>
                  <a:lnTo>
                    <a:pt x="1258636" y="546464"/>
                  </a:lnTo>
                  <a:lnTo>
                    <a:pt x="1208192" y="529215"/>
                  </a:lnTo>
                  <a:lnTo>
                    <a:pt x="1162414" y="508057"/>
                  </a:lnTo>
                  <a:lnTo>
                    <a:pt x="1120917" y="483472"/>
                  </a:lnTo>
                  <a:lnTo>
                    <a:pt x="1083317" y="455940"/>
                  </a:lnTo>
                  <a:lnTo>
                    <a:pt x="1049229" y="425943"/>
                  </a:lnTo>
                  <a:lnTo>
                    <a:pt x="1018269" y="393962"/>
                  </a:lnTo>
                  <a:lnTo>
                    <a:pt x="990052" y="360478"/>
                  </a:lnTo>
                  <a:lnTo>
                    <a:pt x="964194" y="325973"/>
                  </a:lnTo>
                  <a:lnTo>
                    <a:pt x="940310" y="290927"/>
                  </a:lnTo>
                  <a:lnTo>
                    <a:pt x="918016" y="255822"/>
                  </a:lnTo>
                  <a:lnTo>
                    <a:pt x="896928" y="221140"/>
                  </a:lnTo>
                  <a:lnTo>
                    <a:pt x="876661" y="187360"/>
                  </a:lnTo>
                  <a:lnTo>
                    <a:pt x="856830" y="154966"/>
                  </a:lnTo>
                  <a:lnTo>
                    <a:pt x="816940" y="96254"/>
                  </a:lnTo>
                  <a:lnTo>
                    <a:pt x="774183" y="48856"/>
                  </a:lnTo>
                  <a:lnTo>
                    <a:pt x="725482" y="16620"/>
                  </a:lnTo>
                  <a:lnTo>
                    <a:pt x="656566" y="869"/>
                  </a:lnTo>
                  <a:lnTo>
                    <a:pt x="614611" y="0"/>
                  </a:lnTo>
                  <a:lnTo>
                    <a:pt x="572137" y="4199"/>
                  </a:lnTo>
                  <a:lnTo>
                    <a:pt x="529204" y="12881"/>
                  </a:lnTo>
                  <a:lnTo>
                    <a:pt x="485872" y="25463"/>
                  </a:lnTo>
                  <a:lnTo>
                    <a:pt x="442201" y="41358"/>
                  </a:lnTo>
                  <a:lnTo>
                    <a:pt x="398250" y="59983"/>
                  </a:lnTo>
                  <a:lnTo>
                    <a:pt x="354080" y="80751"/>
                  </a:lnTo>
                  <a:lnTo>
                    <a:pt x="309750" y="103080"/>
                  </a:lnTo>
                  <a:lnTo>
                    <a:pt x="265320" y="126383"/>
                  </a:lnTo>
                  <a:lnTo>
                    <a:pt x="220851" y="150075"/>
                  </a:lnTo>
                  <a:lnTo>
                    <a:pt x="176401" y="173573"/>
                  </a:lnTo>
                  <a:lnTo>
                    <a:pt x="132031" y="196291"/>
                  </a:lnTo>
                  <a:lnTo>
                    <a:pt x="87801" y="217645"/>
                  </a:lnTo>
                  <a:lnTo>
                    <a:pt x="43771" y="237049"/>
                  </a:lnTo>
                  <a:lnTo>
                    <a:pt x="0" y="253919"/>
                  </a:lnTo>
                </a:path>
              </a:pathLst>
            </a:custGeom>
            <a:ln w="38100">
              <a:solidFill>
                <a:srgbClr val="1083DD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416974" y="2353966"/>
              <a:ext cx="71965" cy="719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380745" y="2425936"/>
              <a:ext cx="71965" cy="719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762674" y="1871365"/>
              <a:ext cx="71965" cy="719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068403" y="2121136"/>
              <a:ext cx="71965" cy="719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278885" y="1382369"/>
            <a:ext cx="184785" cy="28802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1,2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R="5080" algn="r"/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R="5080" algn="r"/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0,8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R="5080" algn="r"/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0,6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R="5080" algn="r"/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0,4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R="5080" algn="r"/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0,2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R="5080" algn="r"/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04286" y="4129607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42321" y="4129607"/>
            <a:ext cx="89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48580" y="4129607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00904" y="4094803"/>
            <a:ext cx="1324610" cy="3789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algn="ctr">
              <a:spcBef>
                <a:spcPts val="375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15</a:t>
            </a:r>
            <a:endParaRPr sz="900">
              <a:latin typeface="Arial"/>
              <a:cs typeface="Arial"/>
            </a:endParaRPr>
          </a:p>
          <a:p>
            <a:pPr algn="ctr">
              <a:spcBef>
                <a:spcPts val="300"/>
              </a:spcBef>
            </a:pP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Billable time </a:t>
            </a: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in</a:t>
            </a:r>
            <a:r>
              <a:rPr sz="1000" spc="-90" dirty="0">
                <a:solidFill>
                  <a:srgbClr val="88888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888886"/>
                </a:solidFill>
                <a:latin typeface="Arial"/>
                <a:cs typeface="Arial"/>
              </a:rPr>
              <a:t>Minutes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24663" y="4129607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62698" y="4129607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25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00745" y="4129607"/>
            <a:ext cx="153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88886"/>
                </a:solidFill>
                <a:latin typeface="Arial"/>
                <a:cs typeface="Arial"/>
              </a:rPr>
              <a:t>30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91970" y="2350224"/>
            <a:ext cx="153888" cy="8509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spcBef>
                <a:spcPts val="5"/>
              </a:spcBef>
            </a:pP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Cost in</a:t>
            </a:r>
            <a:r>
              <a:rPr sz="1000" spc="-75" dirty="0">
                <a:solidFill>
                  <a:srgbClr val="888886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88886"/>
                </a:solidFill>
                <a:latin typeface="Arial"/>
                <a:cs typeface="Arial"/>
              </a:rPr>
              <a:t>Dollars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69080" y="4677305"/>
            <a:ext cx="243840" cy="73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7" name="object 37"/>
          <p:cNvSpPr txBox="1"/>
          <p:nvPr/>
        </p:nvSpPr>
        <p:spPr>
          <a:xfrm>
            <a:off x="4024351" y="4634999"/>
            <a:ext cx="7562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888886"/>
                </a:solidFill>
                <a:latin typeface="Arial"/>
                <a:cs typeface="Arial"/>
              </a:rPr>
              <a:t>sagemaker-url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57686" y="4677305"/>
            <a:ext cx="243840" cy="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9" name="object 39"/>
          <p:cNvSpPr/>
          <p:nvPr/>
        </p:nvSpPr>
        <p:spPr>
          <a:xfrm>
            <a:off x="6298768" y="4677305"/>
            <a:ext cx="243840" cy="73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0" name="object 40"/>
          <p:cNvSpPr txBox="1"/>
          <p:nvPr/>
        </p:nvSpPr>
        <p:spPr>
          <a:xfrm>
            <a:off x="5212957" y="4634999"/>
            <a:ext cx="179260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53152" algn="l"/>
              </a:tabLst>
            </a:pPr>
            <a:r>
              <a:rPr sz="900" spc="-5" dirty="0">
                <a:solidFill>
                  <a:srgbClr val="888886"/>
                </a:solidFill>
                <a:latin typeface="Arial"/>
                <a:cs typeface="Arial"/>
              </a:rPr>
              <a:t>sagemaker-spam	other-url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182510" y="4677305"/>
            <a:ext cx="243840" cy="73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2" name="object 42"/>
          <p:cNvSpPr txBox="1"/>
          <p:nvPr/>
        </p:nvSpPr>
        <p:spPr>
          <a:xfrm>
            <a:off x="7437781" y="4634999"/>
            <a:ext cx="6038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888886"/>
                </a:solidFill>
                <a:latin typeface="Arial"/>
                <a:cs typeface="Arial"/>
              </a:rPr>
              <a:t>other-spam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2317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97576"/>
            <a:ext cx="3964304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Factorization</a:t>
            </a:r>
            <a:r>
              <a:rPr spc="-75" dirty="0"/>
              <a:t> </a:t>
            </a:r>
            <a:r>
              <a:rPr dirty="0"/>
              <a:t>Machines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3" y="1033907"/>
            <a:ext cx="4862195" cy="359047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55591" marR="5080" indent="-342892">
              <a:lnSpc>
                <a:spcPts val="2870"/>
              </a:lnSpc>
              <a:spcBef>
                <a:spcPts val="20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Extends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linear model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to</a:t>
            </a:r>
            <a:r>
              <a:rPr sz="2400" spc="-8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pair-wise 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interactions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between</a:t>
            </a:r>
            <a:r>
              <a:rPr sz="24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 marL="355591" marR="936602" indent="-342892">
              <a:lnSpc>
                <a:spcPct val="100699"/>
              </a:lnSpc>
              <a:spcBef>
                <a:spcPts val="47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Good for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high</a:t>
            </a:r>
            <a:r>
              <a:rPr sz="2400" spc="-8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dimensional  sparse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datasets,</a:t>
            </a:r>
            <a:r>
              <a:rPr sz="2400" spc="-3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e.g.:</a:t>
            </a:r>
            <a:endParaRPr sz="2400">
              <a:latin typeface="Arial"/>
              <a:cs typeface="Arial"/>
            </a:endParaRPr>
          </a:p>
          <a:p>
            <a:pPr marL="1098523" lvl="1" indent="-343526">
              <a:spcBef>
                <a:spcPts val="490"/>
              </a:spcBef>
              <a:buChar char="•"/>
              <a:tabLst>
                <a:tab pos="1097888" algn="l"/>
                <a:tab pos="1098523" algn="l"/>
              </a:tabLst>
            </a:pP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Click</a:t>
            </a:r>
            <a:r>
              <a:rPr sz="2000" spc="-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prediction</a:t>
            </a:r>
            <a:endParaRPr sz="2000">
              <a:latin typeface="Arial"/>
              <a:cs typeface="Arial"/>
            </a:endParaRPr>
          </a:p>
          <a:p>
            <a:pPr marL="1098523" lvl="1" indent="-343526">
              <a:spcBef>
                <a:spcPts val="465"/>
              </a:spcBef>
              <a:buChar char="•"/>
              <a:tabLst>
                <a:tab pos="1097888" algn="l"/>
                <a:tab pos="1098523" algn="l"/>
              </a:tabLst>
            </a:pPr>
            <a:r>
              <a:rPr sz="2000" spc="-10" dirty="0">
                <a:solidFill>
                  <a:srgbClr val="474746"/>
                </a:solidFill>
                <a:latin typeface="Arial"/>
                <a:cs typeface="Arial"/>
              </a:rPr>
              <a:t>Item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recommendation</a:t>
            </a:r>
            <a:r>
              <a:rPr sz="2000" spc="-1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  <a:p>
            <a:pPr marL="355591" marR="191765" indent="-342892">
              <a:lnSpc>
                <a:spcPts val="2870"/>
              </a:lnSpc>
              <a:spcBef>
                <a:spcPts val="67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Supports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binary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classification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or  linear</a:t>
            </a:r>
            <a:r>
              <a:rPr sz="24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regression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490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recordIO-protobuf data</a:t>
            </a:r>
            <a:r>
              <a:rPr sz="24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format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6400" y="1085744"/>
            <a:ext cx="3244684" cy="487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384730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97576"/>
            <a:ext cx="3964304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Factorization</a:t>
            </a:r>
            <a:r>
              <a:rPr spc="-75" dirty="0"/>
              <a:t> </a:t>
            </a:r>
            <a:r>
              <a:rPr dirty="0"/>
              <a:t>Machines</a:t>
            </a:r>
          </a:p>
        </p:txBody>
      </p:sp>
      <p:sp>
        <p:nvSpPr>
          <p:cNvPr id="3" name="object 3"/>
          <p:cNvSpPr/>
          <p:nvPr/>
        </p:nvSpPr>
        <p:spPr>
          <a:xfrm>
            <a:off x="2273415" y="1047636"/>
            <a:ext cx="4692370" cy="705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65521" y="1882776"/>
          <a:ext cx="3850640" cy="2560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2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9525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400" spc="3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Log_loss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0541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9525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400" spc="4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F1</a:t>
                      </a:r>
                      <a:r>
                        <a:rPr sz="1400" spc="-10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1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Score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0541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9525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400" b="1" spc="2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Seconds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0541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9525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1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400" spc="3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SageMaker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6002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400" spc="3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0.494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6002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400" spc="3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0.277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6002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85" dirty="0">
                          <a:solidFill>
                            <a:srgbClr val="49A8F2"/>
                          </a:solidFill>
                          <a:latin typeface="Trebuchet MS"/>
                          <a:cs typeface="Trebuchet MS"/>
                        </a:rPr>
                        <a:t>820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684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Other </a:t>
                      </a:r>
                      <a:r>
                        <a:rPr sz="1400" spc="3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(10</a:t>
                      </a:r>
                      <a:r>
                        <a:rPr sz="1400" spc="-18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Iter)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spc="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0.516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spc="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0.190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00" spc="8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650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557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Other </a:t>
                      </a:r>
                      <a:r>
                        <a:rPr sz="1400" spc="3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(20</a:t>
                      </a:r>
                      <a:r>
                        <a:rPr sz="1400" spc="-18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Iter)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spc="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0.507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spc="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0.254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00" spc="8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1300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557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6350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spc="2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Other </a:t>
                      </a:r>
                      <a:r>
                        <a:rPr sz="1400" spc="3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(50</a:t>
                      </a:r>
                      <a:r>
                        <a:rPr sz="1400" spc="-180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Iter)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L w="9525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9525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spc="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0.481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9525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spc="3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0.313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L w="6350">
                      <a:solidFill>
                        <a:srgbClr val="3C3C3C"/>
                      </a:solidFill>
                      <a:prstDash val="solid"/>
                    </a:lnL>
                    <a:lnR w="6350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9525">
                      <a:solidFill>
                        <a:srgbClr val="3C3C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00" spc="85" dirty="0">
                          <a:solidFill>
                            <a:srgbClr val="474746"/>
                          </a:solidFill>
                          <a:latin typeface="Trebuchet MS"/>
                          <a:cs typeface="Trebuchet MS"/>
                        </a:rPr>
                        <a:t>3250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55575" marB="0">
                    <a:lnL w="6350">
                      <a:solidFill>
                        <a:srgbClr val="3C3C3C"/>
                      </a:solidFill>
                      <a:prstDash val="solid"/>
                    </a:lnL>
                    <a:lnR w="9525">
                      <a:solidFill>
                        <a:srgbClr val="3C3C3C"/>
                      </a:solidFill>
                      <a:prstDash val="solid"/>
                    </a:lnR>
                    <a:lnT w="6350">
                      <a:solidFill>
                        <a:srgbClr val="3C3C3C"/>
                      </a:solidFill>
                      <a:prstDash val="solid"/>
                    </a:lnT>
                    <a:lnB w="9525">
                      <a:solidFill>
                        <a:srgbClr val="3C3C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990960" y="1795171"/>
            <a:ext cx="3949700" cy="503343"/>
          </a:xfrm>
          <a:prstGeom prst="rect">
            <a:avLst/>
          </a:prstGeom>
          <a:solidFill>
            <a:srgbClr val="DADADA"/>
          </a:solidFill>
        </p:spPr>
        <p:txBody>
          <a:bodyPr vert="horz" wrap="square" lIns="0" tIns="41275" rIns="0" bIns="0" rtlCol="0">
            <a:spAutoFit/>
          </a:bodyPr>
          <a:lstStyle/>
          <a:p>
            <a:pPr marL="355591" marR="207640" indent="-140966">
              <a:spcBef>
                <a:spcPts val="325"/>
              </a:spcBef>
            </a:pPr>
            <a:r>
              <a:rPr sz="1500" spc="-20" dirty="0">
                <a:solidFill>
                  <a:srgbClr val="474746"/>
                </a:solidFill>
                <a:latin typeface="Trebuchet MS"/>
                <a:cs typeface="Trebuchet MS"/>
              </a:rPr>
              <a:t>Click</a:t>
            </a:r>
            <a:r>
              <a:rPr sz="1500" spc="-7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474746"/>
                </a:solidFill>
                <a:latin typeface="Trebuchet MS"/>
                <a:cs typeface="Trebuchet MS"/>
              </a:rPr>
              <a:t>Prediction</a:t>
            </a:r>
            <a:r>
              <a:rPr sz="15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spc="90" dirty="0">
                <a:solidFill>
                  <a:srgbClr val="474746"/>
                </a:solidFill>
                <a:latin typeface="Trebuchet MS"/>
                <a:cs typeface="Trebuchet MS"/>
              </a:rPr>
              <a:t>1</a:t>
            </a:r>
            <a:r>
              <a:rPr sz="1500" spc="-7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spc="30" dirty="0">
                <a:solidFill>
                  <a:srgbClr val="474746"/>
                </a:solidFill>
                <a:latin typeface="Trebuchet MS"/>
                <a:cs typeface="Trebuchet MS"/>
              </a:rPr>
              <a:t>TB</a:t>
            </a:r>
            <a:r>
              <a:rPr sz="1500" spc="-6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spc="10" dirty="0">
                <a:solidFill>
                  <a:srgbClr val="474746"/>
                </a:solidFill>
                <a:latin typeface="Trebuchet MS"/>
                <a:cs typeface="Trebuchet MS"/>
              </a:rPr>
              <a:t>advertising</a:t>
            </a:r>
            <a:r>
              <a:rPr sz="1500" spc="-60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474746"/>
                </a:solidFill>
                <a:latin typeface="Trebuchet MS"/>
                <a:cs typeface="Trebuchet MS"/>
              </a:rPr>
              <a:t>dataset,  </a:t>
            </a:r>
            <a:r>
              <a:rPr sz="1500" spc="10" dirty="0">
                <a:solidFill>
                  <a:srgbClr val="474746"/>
                </a:solidFill>
                <a:latin typeface="Trebuchet MS"/>
                <a:cs typeface="Trebuchet MS"/>
              </a:rPr>
              <a:t>m4.4xlarge </a:t>
            </a:r>
            <a:r>
              <a:rPr sz="1500" spc="-10" dirty="0">
                <a:solidFill>
                  <a:srgbClr val="474746"/>
                </a:solidFill>
                <a:latin typeface="Trebuchet MS"/>
                <a:cs typeface="Trebuchet MS"/>
              </a:rPr>
              <a:t>machines, </a:t>
            </a:r>
            <a:r>
              <a:rPr sz="1500" spc="-20" dirty="0">
                <a:solidFill>
                  <a:srgbClr val="474746"/>
                </a:solidFill>
                <a:latin typeface="Trebuchet MS"/>
                <a:cs typeface="Trebuchet MS"/>
              </a:rPr>
              <a:t>perfect</a:t>
            </a:r>
            <a:r>
              <a:rPr sz="1500" spc="-215" dirty="0">
                <a:solidFill>
                  <a:srgbClr val="474746"/>
                </a:solidFill>
                <a:latin typeface="Trebuchet MS"/>
                <a:cs typeface="Trebuchet MS"/>
              </a:rPr>
              <a:t> </a:t>
            </a:r>
            <a:r>
              <a:rPr sz="1500" spc="-10" dirty="0">
                <a:solidFill>
                  <a:srgbClr val="474746"/>
                </a:solidFill>
                <a:latin typeface="Trebuchet MS"/>
                <a:cs typeface="Trebuchet MS"/>
              </a:rPr>
              <a:t>scaling.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04829" y="2339899"/>
            <a:ext cx="4044315" cy="1729739"/>
            <a:chOff x="5004828" y="2339898"/>
            <a:chExt cx="4044315" cy="1729739"/>
          </a:xfrm>
        </p:grpSpPr>
        <p:sp>
          <p:nvSpPr>
            <p:cNvPr id="7" name="object 7"/>
            <p:cNvSpPr/>
            <p:nvPr/>
          </p:nvSpPr>
          <p:spPr>
            <a:xfrm>
              <a:off x="5009591" y="3894362"/>
              <a:ext cx="3848100" cy="0"/>
            </a:xfrm>
            <a:custGeom>
              <a:avLst/>
              <a:gdLst/>
              <a:ahLst/>
              <a:cxnLst/>
              <a:rect l="l" t="t" r="r" b="b"/>
              <a:pathLst>
                <a:path w="3848100">
                  <a:moveTo>
                    <a:pt x="0" y="0"/>
                  </a:moveTo>
                  <a:lnTo>
                    <a:pt x="3847902" y="0"/>
                  </a:lnTo>
                </a:path>
              </a:pathLst>
            </a:custGeom>
            <a:ln w="952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8" name="object 8"/>
            <p:cNvSpPr/>
            <p:nvPr/>
          </p:nvSpPr>
          <p:spPr>
            <a:xfrm>
              <a:off x="5557934" y="3377931"/>
              <a:ext cx="2759710" cy="687070"/>
            </a:xfrm>
            <a:custGeom>
              <a:avLst/>
              <a:gdLst/>
              <a:ahLst/>
              <a:cxnLst/>
              <a:rect l="l" t="t" r="r" b="b"/>
              <a:pathLst>
                <a:path w="2759709" h="687070">
                  <a:moveTo>
                    <a:pt x="0" y="391859"/>
                  </a:moveTo>
                  <a:lnTo>
                    <a:pt x="0" y="686610"/>
                  </a:lnTo>
                </a:path>
                <a:path w="2759709" h="687070">
                  <a:moveTo>
                    <a:pt x="550287" y="391859"/>
                  </a:moveTo>
                  <a:lnTo>
                    <a:pt x="550287" y="686610"/>
                  </a:lnTo>
                </a:path>
                <a:path w="2759709" h="687070">
                  <a:moveTo>
                    <a:pt x="1100577" y="391859"/>
                  </a:moveTo>
                  <a:lnTo>
                    <a:pt x="1100577" y="686610"/>
                  </a:lnTo>
                </a:path>
                <a:path w="2759709" h="687070">
                  <a:moveTo>
                    <a:pt x="1227726" y="342880"/>
                  </a:moveTo>
                  <a:lnTo>
                    <a:pt x="2759422" y="342880"/>
                  </a:lnTo>
                </a:path>
                <a:path w="2759709" h="687070">
                  <a:moveTo>
                    <a:pt x="1227726" y="169330"/>
                  </a:moveTo>
                  <a:lnTo>
                    <a:pt x="2759422" y="169330"/>
                  </a:lnTo>
                </a:path>
                <a:path w="2759709" h="687070">
                  <a:moveTo>
                    <a:pt x="1227726" y="0"/>
                  </a:moveTo>
                  <a:lnTo>
                    <a:pt x="2759422" y="0"/>
                  </a:lnTo>
                </a:path>
              </a:pathLst>
            </a:custGeom>
            <a:ln w="952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9" name="object 9"/>
            <p:cNvSpPr/>
            <p:nvPr/>
          </p:nvSpPr>
          <p:spPr>
            <a:xfrm>
              <a:off x="5009591" y="2344661"/>
              <a:ext cx="3848100" cy="859790"/>
            </a:xfrm>
            <a:custGeom>
              <a:avLst/>
              <a:gdLst/>
              <a:ahLst/>
              <a:cxnLst/>
              <a:rect l="l" t="t" r="r" b="b"/>
              <a:pathLst>
                <a:path w="3848100" h="859789">
                  <a:moveTo>
                    <a:pt x="0" y="859722"/>
                  </a:moveTo>
                  <a:lnTo>
                    <a:pt x="3847902" y="859722"/>
                  </a:lnTo>
                </a:path>
                <a:path w="3848100" h="859789">
                  <a:moveTo>
                    <a:pt x="0" y="686169"/>
                  </a:moveTo>
                  <a:lnTo>
                    <a:pt x="3847902" y="686169"/>
                  </a:lnTo>
                </a:path>
                <a:path w="3848100" h="859789">
                  <a:moveTo>
                    <a:pt x="0" y="516849"/>
                  </a:moveTo>
                  <a:lnTo>
                    <a:pt x="3847902" y="516849"/>
                  </a:lnTo>
                </a:path>
                <a:path w="3848100" h="859789">
                  <a:moveTo>
                    <a:pt x="0" y="343296"/>
                  </a:moveTo>
                  <a:lnTo>
                    <a:pt x="3847902" y="343296"/>
                  </a:lnTo>
                </a:path>
                <a:path w="3848100" h="859789">
                  <a:moveTo>
                    <a:pt x="0" y="173976"/>
                  </a:moveTo>
                  <a:lnTo>
                    <a:pt x="3847902" y="173976"/>
                  </a:lnTo>
                </a:path>
                <a:path w="3848100" h="859789">
                  <a:moveTo>
                    <a:pt x="0" y="0"/>
                  </a:moveTo>
                  <a:lnTo>
                    <a:pt x="3847902" y="0"/>
                  </a:lnTo>
                </a:path>
              </a:pathLst>
            </a:custGeom>
            <a:ln w="952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557934" y="2344661"/>
              <a:ext cx="1101090" cy="1025525"/>
            </a:xfrm>
            <a:custGeom>
              <a:avLst/>
              <a:gdLst/>
              <a:ahLst/>
              <a:cxnLst/>
              <a:rect l="l" t="t" r="r" b="b"/>
              <a:pathLst>
                <a:path w="1101090" h="1025525">
                  <a:moveTo>
                    <a:pt x="0" y="0"/>
                  </a:moveTo>
                  <a:lnTo>
                    <a:pt x="0" y="1025017"/>
                  </a:lnTo>
                </a:path>
                <a:path w="1101090" h="1025525">
                  <a:moveTo>
                    <a:pt x="550287" y="0"/>
                  </a:moveTo>
                  <a:lnTo>
                    <a:pt x="550287" y="1025017"/>
                  </a:lnTo>
                </a:path>
                <a:path w="1101090" h="1025525">
                  <a:moveTo>
                    <a:pt x="1100577" y="0"/>
                  </a:moveTo>
                  <a:lnTo>
                    <a:pt x="1100577" y="1025017"/>
                  </a:lnTo>
                </a:path>
              </a:pathLst>
            </a:custGeom>
            <a:ln w="952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8802" y="2344661"/>
              <a:ext cx="1101090" cy="1720214"/>
            </a:xfrm>
            <a:custGeom>
              <a:avLst/>
              <a:gdLst/>
              <a:ahLst/>
              <a:cxnLst/>
              <a:rect l="l" t="t" r="r" b="b"/>
              <a:pathLst>
                <a:path w="1101090" h="1720214">
                  <a:moveTo>
                    <a:pt x="0" y="0"/>
                  </a:moveTo>
                  <a:lnTo>
                    <a:pt x="0" y="1719880"/>
                  </a:lnTo>
                </a:path>
                <a:path w="1101090" h="1720214">
                  <a:moveTo>
                    <a:pt x="550290" y="0"/>
                  </a:moveTo>
                  <a:lnTo>
                    <a:pt x="550290" y="1719880"/>
                  </a:lnTo>
                </a:path>
                <a:path w="1101090" h="1720214">
                  <a:moveTo>
                    <a:pt x="1100580" y="0"/>
                  </a:moveTo>
                  <a:lnTo>
                    <a:pt x="1100580" y="1719880"/>
                  </a:lnTo>
                </a:path>
              </a:pathLst>
            </a:custGeom>
            <a:ln w="952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09591" y="2344661"/>
              <a:ext cx="3848100" cy="1720214"/>
            </a:xfrm>
            <a:custGeom>
              <a:avLst/>
              <a:gdLst/>
              <a:ahLst/>
              <a:cxnLst/>
              <a:rect l="l" t="t" r="r" b="b"/>
              <a:pathLst>
                <a:path w="3848100" h="1720214">
                  <a:moveTo>
                    <a:pt x="3847902" y="1425130"/>
                  </a:moveTo>
                  <a:lnTo>
                    <a:pt x="3847902" y="1719880"/>
                  </a:lnTo>
                </a:path>
                <a:path w="3848100" h="1720214">
                  <a:moveTo>
                    <a:pt x="3847902" y="0"/>
                  </a:moveTo>
                  <a:lnTo>
                    <a:pt x="3847902" y="1025017"/>
                  </a:lnTo>
                </a:path>
                <a:path w="3848100" h="1720214">
                  <a:moveTo>
                    <a:pt x="0" y="1376150"/>
                  </a:moveTo>
                  <a:lnTo>
                    <a:pt x="306362" y="1376150"/>
                  </a:lnTo>
                </a:path>
              </a:pathLst>
            </a:custGeom>
            <a:ln w="952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09591" y="2344661"/>
              <a:ext cx="0" cy="1720214"/>
            </a:xfrm>
            <a:custGeom>
              <a:avLst/>
              <a:gdLst/>
              <a:ahLst/>
              <a:cxnLst/>
              <a:rect l="l" t="t" r="r" b="b"/>
              <a:pathLst>
                <a:path h="1720214">
                  <a:moveTo>
                    <a:pt x="0" y="1271244"/>
                  </a:moveTo>
                  <a:lnTo>
                    <a:pt x="0" y="1719880"/>
                  </a:lnTo>
                </a:path>
                <a:path h="1720214">
                  <a:moveTo>
                    <a:pt x="0" y="0"/>
                  </a:moveTo>
                  <a:lnTo>
                    <a:pt x="0" y="1025017"/>
                  </a:lnTo>
                </a:path>
              </a:pathLst>
            </a:custGeom>
            <a:ln w="9526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009591" y="4064534"/>
              <a:ext cx="3848100" cy="0"/>
            </a:xfrm>
            <a:custGeom>
              <a:avLst/>
              <a:gdLst/>
              <a:ahLst/>
              <a:cxnLst/>
              <a:rect l="l" t="t" r="r" b="b"/>
              <a:pathLst>
                <a:path w="3848100">
                  <a:moveTo>
                    <a:pt x="0" y="0"/>
                  </a:moveTo>
                  <a:lnTo>
                    <a:pt x="3847902" y="1"/>
                  </a:lnTo>
                </a:path>
              </a:pathLst>
            </a:custGeom>
            <a:ln w="9525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050806" y="3373169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0" y="0"/>
                  </a:moveTo>
                  <a:lnTo>
                    <a:pt x="0" y="9525"/>
                  </a:lnTo>
                </a:path>
              </a:pathLst>
            </a:custGeom>
            <a:ln w="952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7251" y="3295916"/>
              <a:ext cx="3361690" cy="26034"/>
            </a:xfrm>
            <a:custGeom>
              <a:avLst/>
              <a:gdLst/>
              <a:ahLst/>
              <a:cxnLst/>
              <a:rect l="l" t="t" r="r" b="b"/>
              <a:pathLst>
                <a:path w="3361690" h="26035">
                  <a:moveTo>
                    <a:pt x="3361501" y="25925"/>
                  </a:moveTo>
                  <a:lnTo>
                    <a:pt x="3310841" y="25858"/>
                  </a:lnTo>
                  <a:lnTo>
                    <a:pt x="3259431" y="25797"/>
                  </a:lnTo>
                  <a:lnTo>
                    <a:pt x="3207329" y="25739"/>
                  </a:lnTo>
                  <a:lnTo>
                    <a:pt x="3154592" y="25686"/>
                  </a:lnTo>
                  <a:lnTo>
                    <a:pt x="3101278" y="25637"/>
                  </a:lnTo>
                  <a:lnTo>
                    <a:pt x="3047444" y="25591"/>
                  </a:lnTo>
                  <a:lnTo>
                    <a:pt x="2993149" y="25548"/>
                  </a:lnTo>
                  <a:lnTo>
                    <a:pt x="2938451" y="25507"/>
                  </a:lnTo>
                  <a:lnTo>
                    <a:pt x="2883406" y="25469"/>
                  </a:lnTo>
                  <a:lnTo>
                    <a:pt x="2828072" y="25433"/>
                  </a:lnTo>
                  <a:lnTo>
                    <a:pt x="2772508" y="25398"/>
                  </a:lnTo>
                  <a:lnTo>
                    <a:pt x="2716771" y="25364"/>
                  </a:lnTo>
                  <a:lnTo>
                    <a:pt x="2660918" y="25331"/>
                  </a:lnTo>
                  <a:lnTo>
                    <a:pt x="2605007" y="25298"/>
                  </a:lnTo>
                  <a:lnTo>
                    <a:pt x="2549097" y="25265"/>
                  </a:lnTo>
                  <a:lnTo>
                    <a:pt x="2493244" y="25232"/>
                  </a:lnTo>
                  <a:lnTo>
                    <a:pt x="2437507" y="25199"/>
                  </a:lnTo>
                  <a:lnTo>
                    <a:pt x="2381942" y="25164"/>
                  </a:lnTo>
                  <a:lnTo>
                    <a:pt x="2326609" y="25127"/>
                  </a:lnTo>
                  <a:lnTo>
                    <a:pt x="2271563" y="25089"/>
                  </a:lnTo>
                  <a:lnTo>
                    <a:pt x="2216865" y="25049"/>
                  </a:lnTo>
                  <a:lnTo>
                    <a:pt x="2162569" y="25005"/>
                  </a:lnTo>
                  <a:lnTo>
                    <a:pt x="2108736" y="24959"/>
                  </a:lnTo>
                  <a:lnTo>
                    <a:pt x="2055422" y="24910"/>
                  </a:lnTo>
                  <a:lnTo>
                    <a:pt x="2002684" y="24857"/>
                  </a:lnTo>
                  <a:lnTo>
                    <a:pt x="1950582" y="24800"/>
                  </a:lnTo>
                  <a:lnTo>
                    <a:pt x="1899171" y="24738"/>
                  </a:lnTo>
                  <a:lnTo>
                    <a:pt x="1848511" y="24672"/>
                  </a:lnTo>
                  <a:lnTo>
                    <a:pt x="1798658" y="24600"/>
                  </a:lnTo>
                  <a:lnTo>
                    <a:pt x="1749671" y="24523"/>
                  </a:lnTo>
                  <a:lnTo>
                    <a:pt x="1701607" y="24440"/>
                  </a:lnTo>
                  <a:lnTo>
                    <a:pt x="1654524" y="24351"/>
                  </a:lnTo>
                  <a:lnTo>
                    <a:pt x="1608479" y="24255"/>
                  </a:lnTo>
                  <a:lnTo>
                    <a:pt x="1563531" y="24152"/>
                  </a:lnTo>
                  <a:lnTo>
                    <a:pt x="1519736" y="24041"/>
                  </a:lnTo>
                  <a:lnTo>
                    <a:pt x="1477153" y="23923"/>
                  </a:lnTo>
                  <a:lnTo>
                    <a:pt x="1435840" y="23797"/>
                  </a:lnTo>
                  <a:lnTo>
                    <a:pt x="1395853" y="23662"/>
                  </a:lnTo>
                  <a:lnTo>
                    <a:pt x="1357251" y="23518"/>
                  </a:lnTo>
                  <a:lnTo>
                    <a:pt x="1284432" y="23202"/>
                  </a:lnTo>
                  <a:lnTo>
                    <a:pt x="1178731" y="22540"/>
                  </a:lnTo>
                  <a:lnTo>
                    <a:pt x="1110966" y="21876"/>
                  </a:lnTo>
                  <a:lnTo>
                    <a:pt x="1046943" y="21067"/>
                  </a:lnTo>
                  <a:lnTo>
                    <a:pt x="986574" y="20143"/>
                  </a:lnTo>
                  <a:lnTo>
                    <a:pt x="929767" y="19132"/>
                  </a:lnTo>
                  <a:lnTo>
                    <a:pt x="876434" y="18064"/>
                  </a:lnTo>
                  <a:lnTo>
                    <a:pt x="826484" y="16969"/>
                  </a:lnTo>
                  <a:lnTo>
                    <a:pt x="779827" y="15875"/>
                  </a:lnTo>
                  <a:lnTo>
                    <a:pt x="736374" y="14812"/>
                  </a:lnTo>
                  <a:lnTo>
                    <a:pt x="696033" y="13810"/>
                  </a:lnTo>
                  <a:lnTo>
                    <a:pt x="658716" y="12897"/>
                  </a:lnTo>
                  <a:lnTo>
                    <a:pt x="592791" y="11458"/>
                  </a:lnTo>
                  <a:lnTo>
                    <a:pt x="494359" y="10236"/>
                  </a:lnTo>
                  <a:lnTo>
                    <a:pt x="433501" y="9885"/>
                  </a:lnTo>
                  <a:lnTo>
                    <a:pt x="379873" y="9789"/>
                  </a:lnTo>
                  <a:lnTo>
                    <a:pt x="331919" y="9798"/>
                  </a:lnTo>
                  <a:lnTo>
                    <a:pt x="288083" y="9764"/>
                  </a:lnTo>
                  <a:lnTo>
                    <a:pt x="246808" y="9539"/>
                  </a:lnTo>
                  <a:lnTo>
                    <a:pt x="206539" y="8974"/>
                  </a:lnTo>
                  <a:lnTo>
                    <a:pt x="144292" y="7219"/>
                  </a:lnTo>
                  <a:lnTo>
                    <a:pt x="93836" y="4921"/>
                  </a:lnTo>
                  <a:lnTo>
                    <a:pt x="48097" y="240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634866" y="3259056"/>
              <a:ext cx="122765" cy="1227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522437" y="3254827"/>
              <a:ext cx="122765" cy="12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836637" y="3242127"/>
              <a:ext cx="122765" cy="12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1037" y="3242127"/>
              <a:ext cx="122765" cy="1227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3595" y="3233656"/>
              <a:ext cx="122765" cy="1227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317357" y="3369678"/>
              <a:ext cx="731520" cy="400685"/>
            </a:xfrm>
            <a:custGeom>
              <a:avLst/>
              <a:gdLst/>
              <a:ahLst/>
              <a:cxnLst/>
              <a:rect l="l" t="t" r="r" b="b"/>
              <a:pathLst>
                <a:path w="731520" h="400685">
                  <a:moveTo>
                    <a:pt x="731291" y="0"/>
                  </a:moveTo>
                  <a:lnTo>
                    <a:pt x="0" y="0"/>
                  </a:lnTo>
                  <a:lnTo>
                    <a:pt x="0" y="400113"/>
                  </a:lnTo>
                  <a:lnTo>
                    <a:pt x="731291" y="400113"/>
                  </a:lnTo>
                  <a:lnTo>
                    <a:pt x="731291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50806" y="3542499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73550"/>
                  </a:moveTo>
                  <a:lnTo>
                    <a:pt x="0" y="183075"/>
                  </a:lnTo>
                </a:path>
                <a:path h="183514">
                  <a:moveTo>
                    <a:pt x="0" y="0"/>
                  </a:moveTo>
                  <a:lnTo>
                    <a:pt x="0" y="9525"/>
                  </a:lnTo>
                </a:path>
              </a:pathLst>
            </a:custGeom>
            <a:ln w="9525">
              <a:solidFill>
                <a:srgbClr val="3C3C3C"/>
              </a:solidFill>
            </a:ln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431120" y="2224495"/>
            <a:ext cx="455930" cy="19563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R="5080" algn="r">
              <a:spcBef>
                <a:spcPts val="375"/>
              </a:spcBef>
            </a:pPr>
            <a:r>
              <a:rPr sz="900" spc="30" dirty="0">
                <a:solidFill>
                  <a:srgbClr val="888886"/>
                </a:solidFill>
                <a:latin typeface="Trebuchet MS"/>
                <a:cs typeface="Trebuchet MS"/>
              </a:rPr>
              <a:t>$200,00</a:t>
            </a:r>
            <a:endParaRPr sz="900">
              <a:latin typeface="Trebuchet MS"/>
              <a:cs typeface="Trebuchet MS"/>
            </a:endParaRPr>
          </a:p>
          <a:p>
            <a:pPr marR="5080" algn="r">
              <a:spcBef>
                <a:spcPts val="270"/>
              </a:spcBef>
            </a:pPr>
            <a:r>
              <a:rPr sz="900" spc="30" dirty="0">
                <a:solidFill>
                  <a:srgbClr val="888886"/>
                </a:solidFill>
                <a:latin typeface="Trebuchet MS"/>
                <a:cs typeface="Trebuchet MS"/>
              </a:rPr>
              <a:t>$180,00</a:t>
            </a:r>
            <a:endParaRPr sz="900">
              <a:latin typeface="Trebuchet MS"/>
              <a:cs typeface="Trebuchet MS"/>
            </a:endParaRPr>
          </a:p>
          <a:p>
            <a:pPr marR="5080" algn="r">
              <a:spcBef>
                <a:spcPts val="275"/>
              </a:spcBef>
            </a:pPr>
            <a:r>
              <a:rPr sz="900" spc="30" dirty="0">
                <a:solidFill>
                  <a:srgbClr val="888886"/>
                </a:solidFill>
                <a:latin typeface="Trebuchet MS"/>
                <a:cs typeface="Trebuchet MS"/>
              </a:rPr>
              <a:t>$160,00</a:t>
            </a:r>
            <a:endParaRPr sz="900">
              <a:latin typeface="Trebuchet MS"/>
              <a:cs typeface="Trebuchet MS"/>
            </a:endParaRPr>
          </a:p>
          <a:p>
            <a:pPr marR="5080" algn="r">
              <a:spcBef>
                <a:spcPts val="275"/>
              </a:spcBef>
            </a:pPr>
            <a:r>
              <a:rPr sz="900" spc="30" dirty="0">
                <a:solidFill>
                  <a:srgbClr val="888886"/>
                </a:solidFill>
                <a:latin typeface="Trebuchet MS"/>
                <a:cs typeface="Trebuchet MS"/>
              </a:rPr>
              <a:t>$140,00</a:t>
            </a:r>
            <a:endParaRPr sz="900">
              <a:latin typeface="Trebuchet MS"/>
              <a:cs typeface="Trebuchet MS"/>
            </a:endParaRPr>
          </a:p>
          <a:p>
            <a:pPr marR="5080" algn="r">
              <a:spcBef>
                <a:spcPts val="275"/>
              </a:spcBef>
            </a:pPr>
            <a:r>
              <a:rPr sz="900" spc="30" dirty="0">
                <a:solidFill>
                  <a:srgbClr val="888886"/>
                </a:solidFill>
                <a:latin typeface="Trebuchet MS"/>
                <a:cs typeface="Trebuchet MS"/>
              </a:rPr>
              <a:t>$120,00</a:t>
            </a:r>
            <a:endParaRPr sz="900">
              <a:latin typeface="Trebuchet MS"/>
              <a:cs typeface="Trebuchet MS"/>
            </a:endParaRPr>
          </a:p>
          <a:p>
            <a:pPr marR="5080" algn="r">
              <a:spcBef>
                <a:spcPts val="275"/>
              </a:spcBef>
            </a:pPr>
            <a:r>
              <a:rPr sz="900" spc="30" dirty="0">
                <a:solidFill>
                  <a:srgbClr val="888886"/>
                </a:solidFill>
                <a:latin typeface="Trebuchet MS"/>
                <a:cs typeface="Trebuchet MS"/>
              </a:rPr>
              <a:t>$100,00</a:t>
            </a:r>
            <a:endParaRPr sz="900">
              <a:latin typeface="Trebuchet MS"/>
              <a:cs typeface="Trebuchet MS"/>
            </a:endParaRPr>
          </a:p>
          <a:p>
            <a:pPr marR="5080" algn="r">
              <a:spcBef>
                <a:spcPts val="275"/>
              </a:spcBef>
            </a:pPr>
            <a:r>
              <a:rPr sz="900" spc="25" dirty="0">
                <a:solidFill>
                  <a:srgbClr val="888886"/>
                </a:solidFill>
                <a:latin typeface="Trebuchet MS"/>
                <a:cs typeface="Trebuchet MS"/>
              </a:rPr>
              <a:t>$80,00</a:t>
            </a:r>
            <a:endParaRPr sz="900">
              <a:latin typeface="Trebuchet MS"/>
              <a:cs typeface="Trebuchet MS"/>
            </a:endParaRPr>
          </a:p>
          <a:p>
            <a:pPr marR="5080" algn="r">
              <a:spcBef>
                <a:spcPts val="270"/>
              </a:spcBef>
            </a:pPr>
            <a:r>
              <a:rPr sz="900" spc="25" dirty="0">
                <a:solidFill>
                  <a:srgbClr val="888886"/>
                </a:solidFill>
                <a:latin typeface="Trebuchet MS"/>
                <a:cs typeface="Trebuchet MS"/>
              </a:rPr>
              <a:t>$60,00</a:t>
            </a:r>
            <a:endParaRPr sz="900">
              <a:latin typeface="Trebuchet MS"/>
              <a:cs typeface="Trebuchet MS"/>
            </a:endParaRPr>
          </a:p>
          <a:p>
            <a:pPr marR="5080" algn="r">
              <a:spcBef>
                <a:spcPts val="275"/>
              </a:spcBef>
            </a:pPr>
            <a:r>
              <a:rPr sz="900" spc="25" dirty="0">
                <a:solidFill>
                  <a:srgbClr val="888886"/>
                </a:solidFill>
                <a:latin typeface="Trebuchet MS"/>
                <a:cs typeface="Trebuchet MS"/>
              </a:rPr>
              <a:t>$40,00</a:t>
            </a:r>
            <a:endParaRPr sz="900">
              <a:latin typeface="Trebuchet MS"/>
              <a:cs typeface="Trebuchet MS"/>
            </a:endParaRPr>
          </a:p>
          <a:p>
            <a:pPr marR="5080" algn="r">
              <a:spcBef>
                <a:spcPts val="275"/>
              </a:spcBef>
            </a:pPr>
            <a:r>
              <a:rPr sz="900" spc="25" dirty="0">
                <a:solidFill>
                  <a:srgbClr val="888886"/>
                </a:solidFill>
                <a:latin typeface="Trebuchet MS"/>
                <a:cs typeface="Trebuchet MS"/>
              </a:rPr>
              <a:t>$20,00</a:t>
            </a:r>
            <a:endParaRPr sz="900">
              <a:latin typeface="Trebuchet MS"/>
              <a:cs typeface="Trebuchet MS"/>
            </a:endParaRPr>
          </a:p>
          <a:p>
            <a:pPr marR="64768" algn="r">
              <a:spcBef>
                <a:spcPts val="275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$</a:t>
            </a:r>
            <a:r>
              <a:rPr sz="900" spc="20" dirty="0">
                <a:solidFill>
                  <a:srgbClr val="888886"/>
                </a:solidFill>
                <a:latin typeface="Trebuchet MS"/>
                <a:cs typeface="Trebuchet MS"/>
              </a:rPr>
              <a:t>-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63389" y="4121707"/>
            <a:ext cx="92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13096" y="4121707"/>
            <a:ext cx="92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62790" y="4121707"/>
            <a:ext cx="92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3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90349" y="4082046"/>
            <a:ext cx="1286510" cy="396261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algn="ctr">
              <a:spcBef>
                <a:spcPts val="409"/>
              </a:spcBef>
              <a:tabLst>
                <a:tab pos="549261" algn="l"/>
              </a:tabLst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4	5</a:t>
            </a:r>
            <a:endParaRPr sz="900">
              <a:latin typeface="Trebuchet MS"/>
              <a:cs typeface="Trebuchet MS"/>
            </a:endParaRPr>
          </a:p>
          <a:p>
            <a:pPr algn="ctr">
              <a:spcBef>
                <a:spcPts val="350"/>
              </a:spcBef>
            </a:pPr>
            <a:r>
              <a:rPr sz="1000" dirty="0">
                <a:solidFill>
                  <a:srgbClr val="888886"/>
                </a:solidFill>
                <a:latin typeface="Trebuchet MS"/>
                <a:cs typeface="Trebuchet MS"/>
              </a:rPr>
              <a:t>Billable Time </a:t>
            </a:r>
            <a:r>
              <a:rPr sz="1000" spc="5" dirty="0">
                <a:solidFill>
                  <a:srgbClr val="888886"/>
                </a:solidFill>
                <a:latin typeface="Trebuchet MS"/>
                <a:cs typeface="Trebuchet MS"/>
              </a:rPr>
              <a:t>in</a:t>
            </a:r>
            <a:r>
              <a:rPr sz="1000" spc="-175" dirty="0">
                <a:solidFill>
                  <a:srgbClr val="888886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888886"/>
                </a:solidFill>
                <a:latin typeface="Trebuchet MS"/>
                <a:cs typeface="Trebuchet MS"/>
              </a:rPr>
              <a:t>Hours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11884" y="4121707"/>
            <a:ext cx="92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6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61592" y="4121707"/>
            <a:ext cx="92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7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811285" y="4121707"/>
            <a:ext cx="92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55" dirty="0">
                <a:solidFill>
                  <a:srgbClr val="888886"/>
                </a:solidFill>
                <a:latin typeface="Trebuchet MS"/>
                <a:cs typeface="Trebuchet MS"/>
              </a:rPr>
              <a:t>8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03853" y="2776539"/>
            <a:ext cx="153888" cy="85661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1000" spc="15" dirty="0">
                <a:solidFill>
                  <a:srgbClr val="888886"/>
                </a:solidFill>
                <a:latin typeface="Trebuchet MS"/>
                <a:cs typeface="Trebuchet MS"/>
              </a:rPr>
              <a:t>Cost </a:t>
            </a:r>
            <a:r>
              <a:rPr sz="1000" spc="5" dirty="0">
                <a:solidFill>
                  <a:srgbClr val="888886"/>
                </a:solidFill>
                <a:latin typeface="Trebuchet MS"/>
                <a:cs typeface="Trebuchet MS"/>
              </a:rPr>
              <a:t>in</a:t>
            </a:r>
            <a:r>
              <a:rPr sz="1000" spc="-165" dirty="0">
                <a:solidFill>
                  <a:srgbClr val="888886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888886"/>
                </a:solidFill>
                <a:latin typeface="Trebuchet MS"/>
                <a:cs typeface="Trebuchet MS"/>
              </a:rPr>
              <a:t>Dollars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99628" y="3398445"/>
            <a:ext cx="5664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764" algn="ctr">
              <a:spcBef>
                <a:spcPts val="100"/>
              </a:spcBef>
            </a:pPr>
            <a:r>
              <a:rPr sz="1000" spc="60" dirty="0">
                <a:solidFill>
                  <a:srgbClr val="474746"/>
                </a:solidFill>
                <a:latin typeface="Trebuchet MS"/>
                <a:cs typeface="Trebuchet MS"/>
              </a:rPr>
              <a:t>10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m</a:t>
            </a:r>
            <a:r>
              <a:rPr sz="1000" spc="20" dirty="0">
                <a:solidFill>
                  <a:srgbClr val="474746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474746"/>
                </a:solidFill>
                <a:latin typeface="Trebuchet MS"/>
                <a:cs typeface="Trebuchet MS"/>
              </a:rPr>
              <a:t>c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h</a:t>
            </a:r>
            <a:r>
              <a:rPr sz="1000" spc="-40" dirty="0">
                <a:solidFill>
                  <a:srgbClr val="474746"/>
                </a:solidFill>
                <a:latin typeface="Trebuchet MS"/>
                <a:cs typeface="Trebuchet MS"/>
              </a:rPr>
              <a:t>i</a:t>
            </a:r>
            <a:r>
              <a:rPr sz="1000" spc="35" dirty="0">
                <a:solidFill>
                  <a:srgbClr val="474746"/>
                </a:solidFill>
                <a:latin typeface="Trebuchet MS"/>
                <a:cs typeface="Trebuchet MS"/>
              </a:rPr>
              <a:t>n</a:t>
            </a:r>
            <a:r>
              <a:rPr sz="1000" spc="-25" dirty="0">
                <a:solidFill>
                  <a:srgbClr val="474746"/>
                </a:solidFill>
                <a:latin typeface="Trebuchet MS"/>
                <a:cs typeface="Trebuchet MS"/>
              </a:rPr>
              <a:t>e</a:t>
            </a:r>
            <a:r>
              <a:rPr sz="1000" spc="25" dirty="0">
                <a:solidFill>
                  <a:srgbClr val="474746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120856" y="3369679"/>
            <a:ext cx="1664970" cy="400685"/>
          </a:xfrm>
          <a:custGeom>
            <a:avLst/>
            <a:gdLst/>
            <a:ahLst/>
            <a:cxnLst/>
            <a:rect l="l" t="t" r="r" b="b"/>
            <a:pathLst>
              <a:path w="1664970" h="400685">
                <a:moveTo>
                  <a:pt x="926388" y="0"/>
                </a:moveTo>
                <a:lnTo>
                  <a:pt x="335343" y="0"/>
                </a:lnTo>
                <a:lnTo>
                  <a:pt x="195097" y="0"/>
                </a:lnTo>
                <a:lnTo>
                  <a:pt x="0" y="0"/>
                </a:lnTo>
                <a:lnTo>
                  <a:pt x="0" y="246227"/>
                </a:lnTo>
                <a:lnTo>
                  <a:pt x="195097" y="246227"/>
                </a:lnTo>
                <a:lnTo>
                  <a:pt x="195097" y="400113"/>
                </a:lnTo>
                <a:lnTo>
                  <a:pt x="926388" y="400113"/>
                </a:lnTo>
                <a:lnTo>
                  <a:pt x="926388" y="0"/>
                </a:lnTo>
                <a:close/>
              </a:path>
              <a:path w="1664970" h="400685">
                <a:moveTo>
                  <a:pt x="1664804" y="0"/>
                </a:moveTo>
                <a:lnTo>
                  <a:pt x="933513" y="0"/>
                </a:lnTo>
                <a:lnTo>
                  <a:pt x="933513" y="400113"/>
                </a:lnTo>
                <a:lnTo>
                  <a:pt x="1664804" y="400113"/>
                </a:lnTo>
                <a:lnTo>
                  <a:pt x="1664804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5" name="object 35"/>
          <p:cNvSpPr txBox="1"/>
          <p:nvPr/>
        </p:nvSpPr>
        <p:spPr>
          <a:xfrm>
            <a:off x="5213908" y="3414572"/>
            <a:ext cx="749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5"/>
              </a:lnSpc>
            </a:pPr>
            <a:r>
              <a:rPr sz="1000" spc="60" dirty="0">
                <a:solidFill>
                  <a:srgbClr val="474746"/>
                </a:solidFill>
                <a:latin typeface="Trebuchet MS"/>
                <a:cs typeface="Trebuchet MS"/>
              </a:rPr>
              <a:t>4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16640" y="3369679"/>
            <a:ext cx="335915" cy="246379"/>
          </a:xfrm>
          <a:custGeom>
            <a:avLst/>
            <a:gdLst/>
            <a:ahLst/>
            <a:cxnLst/>
            <a:rect l="l" t="t" r="r" b="b"/>
            <a:pathLst>
              <a:path w="335914" h="246379">
                <a:moveTo>
                  <a:pt x="335356" y="0"/>
                </a:moveTo>
                <a:lnTo>
                  <a:pt x="0" y="0"/>
                </a:lnTo>
                <a:lnTo>
                  <a:pt x="0" y="246227"/>
                </a:lnTo>
                <a:lnTo>
                  <a:pt x="335356" y="246227"/>
                </a:lnTo>
                <a:lnTo>
                  <a:pt x="335356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7" name="object 37"/>
          <p:cNvSpPr txBox="1"/>
          <p:nvPr/>
        </p:nvSpPr>
        <p:spPr>
          <a:xfrm>
            <a:off x="4916640" y="3398445"/>
            <a:ext cx="186943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8">
              <a:spcBef>
                <a:spcPts val="100"/>
              </a:spcBef>
              <a:tabLst>
                <a:tab pos="371466" algn="l"/>
                <a:tab pos="690228" algn="l"/>
                <a:tab pos="1428080" algn="l"/>
              </a:tabLst>
            </a:pPr>
            <a:r>
              <a:rPr sz="1000" spc="60" dirty="0">
                <a:solidFill>
                  <a:srgbClr val="474746"/>
                </a:solidFill>
                <a:latin typeface="Trebuchet MS"/>
                <a:cs typeface="Trebuchet MS"/>
              </a:rPr>
              <a:t>50	0	30	20</a:t>
            </a:r>
            <a:endParaRPr sz="1000">
              <a:latin typeface="Trebuchet MS"/>
              <a:cs typeface="Trebuchet MS"/>
            </a:endParaRPr>
          </a:p>
          <a:p>
            <a:pPr marL="494018">
              <a:tabLst>
                <a:tab pos="1232504" algn="l"/>
              </a:tabLst>
            </a:pPr>
            <a:r>
              <a:rPr sz="1000" spc="5" dirty="0">
                <a:solidFill>
                  <a:srgbClr val="474746"/>
                </a:solidFill>
                <a:latin typeface="Trebuchet MS"/>
                <a:cs typeface="Trebuchet MS"/>
              </a:rPr>
              <a:t>machines	machines</a:t>
            </a:r>
            <a:endParaRPr sz="10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37079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9" y="197576"/>
            <a:ext cx="3370579" cy="3359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K-Means</a:t>
            </a:r>
            <a:r>
              <a:rPr spc="-70" dirty="0"/>
              <a:t> </a:t>
            </a:r>
            <a:r>
              <a:rPr dirty="0"/>
              <a:t>Clustering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331" y="959396"/>
            <a:ext cx="3843654" cy="134972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591" indent="-342892">
              <a:spcBef>
                <a:spcPts val="68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Cluster data into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k</a:t>
            </a:r>
            <a:r>
              <a:rPr sz="2400" spc="-4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groups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8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Unsupervised</a:t>
            </a:r>
            <a:endParaRPr sz="2400">
              <a:latin typeface="Arial"/>
              <a:cs typeface="Arial"/>
            </a:endParaRPr>
          </a:p>
          <a:p>
            <a:pPr marL="355591" indent="-342892">
              <a:spcBef>
                <a:spcPts val="555"/>
              </a:spcBef>
              <a:buChar char="•"/>
              <a:tabLst>
                <a:tab pos="354956" algn="l"/>
                <a:tab pos="355591" algn="l"/>
              </a:tabLst>
            </a:pPr>
            <a:r>
              <a:rPr sz="2400" spc="-5" dirty="0">
                <a:solidFill>
                  <a:srgbClr val="474746"/>
                </a:solidFill>
                <a:latin typeface="Arial"/>
                <a:cs typeface="Arial"/>
              </a:rPr>
              <a:t>Algorithm: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2282" y="2274229"/>
            <a:ext cx="4372610" cy="23596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69889" indent="-457189" algn="just">
              <a:spcBef>
                <a:spcPts val="600"/>
              </a:spcBef>
              <a:buAutoNum type="arabicPeriod"/>
              <a:tabLst>
                <a:tab pos="469889" algn="l"/>
              </a:tabLst>
            </a:pP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Start </a:t>
            </a: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with K=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k*x cluster</a:t>
            </a:r>
            <a:r>
              <a:rPr sz="2000" spc="-6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centers</a:t>
            </a:r>
            <a:endParaRPr sz="2000">
              <a:latin typeface="Arial"/>
              <a:cs typeface="Arial"/>
            </a:endParaRPr>
          </a:p>
          <a:p>
            <a:pPr marL="469253" marR="5080" indent="-457189" algn="just">
              <a:spcBef>
                <a:spcPts val="500"/>
              </a:spcBef>
              <a:buAutoNum type="arabicPeriod"/>
              <a:tabLst>
                <a:tab pos="469889" algn="l"/>
              </a:tabLst>
            </a:pPr>
            <a:r>
              <a:rPr sz="2000" spc="-10" dirty="0">
                <a:solidFill>
                  <a:srgbClr val="474746"/>
                </a:solidFill>
                <a:latin typeface="Arial"/>
                <a:cs typeface="Arial"/>
              </a:rPr>
              <a:t>Iterate </a:t>
            </a: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over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cluster centers </a:t>
            </a: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in mini- 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batches </a:t>
            </a: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and adjust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them </a:t>
            </a: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based on 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training</a:t>
            </a:r>
            <a:r>
              <a:rPr sz="20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469253" marR="45719" indent="-457189">
              <a:spcBef>
                <a:spcPts val="465"/>
              </a:spcBef>
              <a:buAutoNum type="arabicPeriod"/>
              <a:tabLst>
                <a:tab pos="469253" algn="l"/>
                <a:tab pos="469889" algn="l"/>
              </a:tabLst>
            </a:pP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Reduce K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cluster centers to </a:t>
            </a: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k</a:t>
            </a:r>
            <a:r>
              <a:rPr sz="2000" spc="-8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final  clusters </a:t>
            </a:r>
            <a:r>
              <a:rPr sz="2000" dirty="0">
                <a:solidFill>
                  <a:srgbClr val="474746"/>
                </a:solidFill>
                <a:latin typeface="Arial"/>
                <a:cs typeface="Arial"/>
              </a:rPr>
              <a:t>by using </a:t>
            </a:r>
            <a:r>
              <a:rPr sz="2000" spc="-5" dirty="0">
                <a:solidFill>
                  <a:srgbClr val="474746"/>
                </a:solidFill>
                <a:latin typeface="Arial"/>
                <a:cs typeface="Arial"/>
              </a:rPr>
              <a:t>the same  algorithm.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46099" y="1014698"/>
            <a:ext cx="3238148" cy="2327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7723734" y="3417125"/>
            <a:ext cx="12338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Image:</a:t>
            </a:r>
            <a:r>
              <a:rPr sz="700" spc="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johnloeber.com</a:t>
            </a:r>
            <a:endParaRPr sz="700">
              <a:latin typeface="Arial"/>
              <a:cs typeface="Arial"/>
            </a:endParaRPr>
          </a:p>
          <a:p>
            <a:pPr marL="12700">
              <a:spcBef>
                <a:spcPts val="25"/>
              </a:spcBef>
            </a:pPr>
            <a:r>
              <a:rPr sz="700" spc="-5" dirty="0">
                <a:solidFill>
                  <a:srgbClr val="474746"/>
                </a:solidFill>
                <a:latin typeface="Arial"/>
                <a:cs typeface="Arial"/>
              </a:rPr>
              <a:t>Used under CC BY-NC-SA</a:t>
            </a:r>
            <a:r>
              <a:rPr sz="700" spc="-6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474746"/>
                </a:solidFill>
                <a:latin typeface="Arial"/>
                <a:cs typeface="Arial"/>
              </a:rPr>
              <a:t>4.0</a:t>
            </a:r>
            <a:endParaRPr sz="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2536970"/>
      </p:ext>
    </p:extLst>
  </p:cSld>
  <p:clrMapOvr>
    <a:masterClrMapping/>
  </p:clrMapOvr>
</p:sld>
</file>

<file path=ppt/theme/theme1.xml><?xml version="1.0" encoding="utf-8"?>
<a:theme xmlns:a="http://schemas.openxmlformats.org/drawingml/2006/main" name="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2.xml><?xml version="1.0" encoding="utf-8"?>
<a:theme xmlns:a="http://schemas.openxmlformats.org/drawingml/2006/main" name="2_Section Header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TCS Template 2014." id="{4DECABEB-9C5E-4D9D-A1A2-3CBA322E0007}" vid="{2F5473AA-0A36-4030-A975-2CEE7607762B}"/>
    </a:ext>
  </a:extLst>
</a:theme>
</file>

<file path=ppt/theme/theme3.xml><?xml version="1.0" encoding="utf-8"?>
<a:theme xmlns:a="http://schemas.openxmlformats.org/drawingml/2006/main" name="2_Thank You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TCS Template 2014." id="{4DECABEB-9C5E-4D9D-A1A2-3CBA322E0007}" vid="{2F5473AA-0A36-4030-A975-2CEE760776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21D58A44272E40AE2FBCEDA96F816B" ma:contentTypeVersion="0" ma:contentTypeDescription="Create a new document." ma:contentTypeScope="" ma:versionID="01e8ac6b750e5908eeca9f0b57c104a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8259F1-D46F-4C1F-B26F-8AF262256A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C6A22B0-BCBA-4EBF-85DA-1389332CD986}">
  <ds:schemaRefs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C8B173-9972-4D14-A3AC-BB811AEEC8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 PPT Template 2015_16x9</Template>
  <TotalTime>1060</TotalTime>
  <Words>3802</Words>
  <Application>Microsoft Office PowerPoint</Application>
  <PresentationFormat>On-screen Show (16:9)</PresentationFormat>
  <Paragraphs>1143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123</vt:i4>
      </vt:variant>
    </vt:vector>
  </HeadingPairs>
  <TitlesOfParts>
    <vt:vector size="135" baseType="lpstr">
      <vt:lpstr>Arial</vt:lpstr>
      <vt:lpstr>Calibri</vt:lpstr>
      <vt:lpstr>Calibri Light</vt:lpstr>
      <vt:lpstr>Carlito</vt:lpstr>
      <vt:lpstr>Courier New</vt:lpstr>
      <vt:lpstr>Myriad Pro</vt:lpstr>
      <vt:lpstr>Times New Roman</vt:lpstr>
      <vt:lpstr>Trebuchet MS</vt:lpstr>
      <vt:lpstr>Wingdings</vt:lpstr>
      <vt:lpstr>Corp PPT Template 2017_16x9</vt:lpstr>
      <vt:lpstr>2_Section Header</vt:lpstr>
      <vt:lpstr>2_Thank You</vt:lpstr>
      <vt:lpstr>Cloud provider services Introduction to AWS Services</vt:lpstr>
      <vt:lpstr>Reference Model</vt:lpstr>
      <vt:lpstr>Global Infrastructure</vt:lpstr>
      <vt:lpstr>Global Footprint</vt:lpstr>
      <vt:lpstr>AWS Global Datacenter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Region and Availability Zones</vt:lpstr>
      <vt:lpstr>PowerPoint Presentation</vt:lpstr>
      <vt:lpstr>AWS Account, Users and Service scope</vt:lpstr>
      <vt:lpstr>AWS Compute and Analytics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Amazon SES ?</vt:lpstr>
      <vt:lpstr>PowerPoint Presentation</vt:lpstr>
      <vt:lpstr>PowerPoint Presentation</vt:lpstr>
      <vt:lpstr>AWS Storage and Database Services</vt:lpstr>
      <vt:lpstr>AWS Network and Management Services</vt:lpstr>
      <vt:lpstr>AWS Application and Development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BIGDATA</vt:lpstr>
      <vt:lpstr> Content</vt:lpstr>
      <vt:lpstr>Introduction</vt:lpstr>
      <vt:lpstr>What is BIG DATA?</vt:lpstr>
      <vt:lpstr>What is BIG DATA</vt:lpstr>
      <vt:lpstr>Three Characteristics of Big Data V3s</vt:lpstr>
      <vt:lpstr>1st Character of Big Data</vt:lpstr>
      <vt:lpstr>2nd Character of Big Data  Velocity</vt:lpstr>
      <vt:lpstr>3rd Character of Big Data  Variety</vt:lpstr>
      <vt:lpstr>The Structure of Big Data</vt:lpstr>
      <vt:lpstr>Why Big Data</vt:lpstr>
      <vt:lpstr>Why Big Data</vt:lpstr>
      <vt:lpstr>How Is Big Data Different?</vt:lpstr>
      <vt:lpstr>Big Data sources</vt:lpstr>
      <vt:lpstr>Data generation points Examples</vt:lpstr>
      <vt:lpstr>Big Data Analytics</vt:lpstr>
      <vt:lpstr>Types of tools used in  Big-Data</vt:lpstr>
      <vt:lpstr>Application Of Big Data analytics</vt:lpstr>
      <vt:lpstr>Risks of Big Data</vt:lpstr>
      <vt:lpstr>Storing Big Data</vt:lpstr>
      <vt:lpstr>Processing Big Data</vt:lpstr>
      <vt:lpstr>Benefits of Big Data</vt:lpstr>
      <vt:lpstr>Benefits of Big Data</vt:lpstr>
      <vt:lpstr>Future of Big Data</vt:lpstr>
      <vt:lpstr>Thank You.</vt:lpstr>
      <vt:lpstr>PowerPoint Presentation</vt:lpstr>
      <vt:lpstr>Machine Learning on AWS  with Amazon SageMaker</vt:lpstr>
      <vt:lpstr>AWS Customers using AI</vt:lpstr>
      <vt:lpstr>AWS ML Stack</vt:lpstr>
      <vt:lpstr>PowerPoint Presentation</vt:lpstr>
      <vt:lpstr>ML Process: Discovery</vt:lpstr>
      <vt:lpstr>ML Process: Integration – Data Architecture</vt:lpstr>
      <vt:lpstr>PowerPoint Presentation</vt:lpstr>
      <vt:lpstr>ML Process: Model Training</vt:lpstr>
      <vt:lpstr>ML Process: Model Deployment</vt:lpstr>
      <vt:lpstr>PowerPoint Presentation</vt:lpstr>
      <vt:lpstr>PowerPoint Presentation</vt:lpstr>
      <vt:lpstr>Amazon SageMaker</vt:lpstr>
      <vt:lpstr>Amazon SageMaker</vt:lpstr>
      <vt:lpstr>Amazon SageMaker Build, train, and deploy machine learning models at scale</vt:lpstr>
      <vt:lpstr>Behind the scenes Client application</vt:lpstr>
      <vt:lpstr>Behind the scenes Client application</vt:lpstr>
      <vt:lpstr>Behind the scenes Client application</vt:lpstr>
      <vt:lpstr>Behind the scenes Client application</vt:lpstr>
      <vt:lpstr>Behind the scenes Client application</vt:lpstr>
      <vt:lpstr>Behind the scenes Client application</vt:lpstr>
      <vt:lpstr>Customer Example: Intuit Near real-time fraud detection in AWS using Amazon SageMaker</vt:lpstr>
      <vt:lpstr>PowerPoint Presentation</vt:lpstr>
      <vt:lpstr>Notebook Instances</vt:lpstr>
      <vt:lpstr>Algorithms</vt:lpstr>
      <vt:lpstr>Linear Learner</vt:lpstr>
      <vt:lpstr>Linear Learner</vt:lpstr>
      <vt:lpstr>Factorization Machines</vt:lpstr>
      <vt:lpstr>Factorization Machines</vt:lpstr>
      <vt:lpstr>K-Means Clustering</vt:lpstr>
      <vt:lpstr>K-Means Clustering</vt:lpstr>
      <vt:lpstr>Principal Component Analysis (PCA)</vt:lpstr>
      <vt:lpstr>Principal Component Analysis (PCA)</vt:lpstr>
      <vt:lpstr>Neural Topic Modeling</vt:lpstr>
      <vt:lpstr>Spectral Latent Dirichlet Allocation (LDA)</vt:lpstr>
      <vt:lpstr>Boosted Decision Trees</vt:lpstr>
      <vt:lpstr>Boosted Decision Trees</vt:lpstr>
      <vt:lpstr>Sequence to Sequence</vt:lpstr>
      <vt:lpstr>Sequence to Sequence</vt:lpstr>
      <vt:lpstr>Image Classification</vt:lpstr>
      <vt:lpstr>Image Classification</vt:lpstr>
      <vt:lpstr>Your Own Algorithms</vt:lpstr>
      <vt:lpstr>Deep Neural Networks</vt:lpstr>
      <vt:lpstr>Using SageMaker with Apache Spark</vt:lpstr>
      <vt:lpstr>Algorithms</vt:lpstr>
      <vt:lpstr>ML Training Service</vt:lpstr>
      <vt:lpstr>PowerPoint Presentation</vt:lpstr>
      <vt:lpstr>Model Deployment</vt:lpstr>
      <vt:lpstr>Model Deployment</vt:lpstr>
      <vt:lpstr>Model Deployment</vt:lpstr>
      <vt:lpstr>Model Deployment</vt:lpstr>
      <vt:lpstr>Model Deployment</vt:lpstr>
      <vt:lpstr>Model Deployment</vt:lpstr>
      <vt:lpstr>PowerPoint Presentation</vt:lpstr>
    </vt:vector>
  </TitlesOfParts>
  <Company>TCS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Presentation</dc:title>
  <dc:subject>Learn how TCS is positioned for longer term sustainable growth</dc:subject>
  <dc:creator>Tata Consultancy Services</dc:creator>
  <cp:lastModifiedBy> </cp:lastModifiedBy>
  <cp:revision>1317</cp:revision>
  <dcterms:created xsi:type="dcterms:W3CDTF">2015-09-29T05:13:53Z</dcterms:created>
  <dcterms:modified xsi:type="dcterms:W3CDTF">2023-01-18T08:37:24Z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0x0101009D21D58A44272E40AE2FBCEDA96F816B</vt:lpwstr>
  </property>
</Properties>
</file>